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2"/>
  </p:notesMasterIdLst>
  <p:handoutMasterIdLst>
    <p:handoutMasterId r:id="rId43"/>
  </p:handoutMasterIdLst>
  <p:sldIdLst>
    <p:sldId id="257" r:id="rId2"/>
    <p:sldId id="299" r:id="rId3"/>
    <p:sldId id="264" r:id="rId4"/>
    <p:sldId id="266" r:id="rId5"/>
    <p:sldId id="291" r:id="rId6"/>
    <p:sldId id="302" r:id="rId7"/>
    <p:sldId id="309" r:id="rId8"/>
    <p:sldId id="316" r:id="rId9"/>
    <p:sldId id="293" r:id="rId10"/>
    <p:sldId id="290" r:id="rId11"/>
    <p:sldId id="297" r:id="rId12"/>
    <p:sldId id="296" r:id="rId13"/>
    <p:sldId id="300" r:id="rId14"/>
    <p:sldId id="301" r:id="rId15"/>
    <p:sldId id="295" r:id="rId16"/>
    <p:sldId id="259" r:id="rId17"/>
    <p:sldId id="262" r:id="rId18"/>
    <p:sldId id="261" r:id="rId19"/>
    <p:sldId id="265" r:id="rId20"/>
    <p:sldId id="273" r:id="rId21"/>
    <p:sldId id="268" r:id="rId22"/>
    <p:sldId id="274" r:id="rId23"/>
    <p:sldId id="275" r:id="rId24"/>
    <p:sldId id="276" r:id="rId25"/>
    <p:sldId id="277" r:id="rId26"/>
    <p:sldId id="278" r:id="rId27"/>
    <p:sldId id="269" r:id="rId28"/>
    <p:sldId id="279" r:id="rId29"/>
    <p:sldId id="280" r:id="rId30"/>
    <p:sldId id="282" r:id="rId31"/>
    <p:sldId id="283" r:id="rId32"/>
    <p:sldId id="287" r:id="rId33"/>
    <p:sldId id="288" r:id="rId34"/>
    <p:sldId id="284" r:id="rId35"/>
    <p:sldId id="286" r:id="rId36"/>
    <p:sldId id="285" r:id="rId37"/>
    <p:sldId id="281" r:id="rId38"/>
    <p:sldId id="305" r:id="rId39"/>
    <p:sldId id="306" r:id="rId40"/>
    <p:sldId id="308" r:id="rId4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bw" frameSlides="1"/>
  <p:clrMru>
    <a:srgbClr val="00FF00"/>
    <a:srgbClr val="ADE6E6"/>
    <a:srgbClr val="FF8000"/>
    <a:srgbClr val="C3FF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7" autoAdjust="0"/>
    <p:restoredTop sz="94681" autoAdjust="0"/>
  </p:normalViewPr>
  <p:slideViewPr>
    <p:cSldViewPr snapToGrid="0" snapToObjects="1">
      <p:cViewPr>
        <p:scale>
          <a:sx n="72" d="100"/>
          <a:sy n="72" d="100"/>
        </p:scale>
        <p:origin x="-1952" y="-432"/>
      </p:cViewPr>
      <p:guideLst>
        <p:guide orient="horz" pos="2160"/>
        <p:guide pos="2880"/>
      </p:guideLst>
    </p:cSldViewPr>
  </p:slideViewPr>
  <p:outlineViewPr>
    <p:cViewPr>
      <p:scale>
        <a:sx n="33" d="100"/>
        <a:sy n="33" d="100"/>
      </p:scale>
      <p:origin x="0" y="24328"/>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viewProps" Target="viewProps.xml"/><Relationship Id="rId47" Type="http://schemas.openxmlformats.org/officeDocument/2006/relationships/theme" Target="theme/theme1.xml"/><Relationship Id="rId48"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notesMaster" Target="notesMasters/notesMaster1.xml"/><Relationship Id="rId43" Type="http://schemas.openxmlformats.org/officeDocument/2006/relationships/handoutMaster" Target="handoutMasters/handoutMaster1.xml"/><Relationship Id="rId44" Type="http://schemas.openxmlformats.org/officeDocument/2006/relationships/printerSettings" Target="printerSettings/printerSettings1.bin"/><Relationship Id="rId45"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45F5BF5-6035-A84D-811C-8A5E5C30F41F}" type="doc">
      <dgm:prSet loTypeId="urn:microsoft.com/office/officeart/2005/8/layout/cycle1" loCatId="" qsTypeId="urn:microsoft.com/office/officeart/2005/8/quickstyle/3D1" qsCatId="3D" csTypeId="urn:microsoft.com/office/officeart/2005/8/colors/accent3_2" csCatId="accent3" phldr="1"/>
      <dgm:spPr/>
      <dgm:t>
        <a:bodyPr/>
        <a:lstStyle/>
        <a:p>
          <a:endParaRPr lang="en-US"/>
        </a:p>
      </dgm:t>
    </dgm:pt>
    <dgm:pt modelId="{DBC093A5-E6D6-0F4C-B526-7D2F4B7EDBB1}">
      <dgm:prSet phldrT="[Text]"/>
      <dgm:spPr/>
      <dgm:t>
        <a:bodyPr/>
        <a:lstStyle/>
        <a:p>
          <a:r>
            <a:rPr lang="en-US" dirty="0"/>
            <a:t>Dead </a:t>
          </a:r>
          <a:r>
            <a:rPr lang="en-US" dirty="0" smtClean="0"/>
            <a:t>trees stop </a:t>
          </a:r>
          <a:r>
            <a:rPr lang="en-US" dirty="0"/>
            <a:t>sequestering </a:t>
          </a:r>
          <a:r>
            <a:rPr lang="en-US" baseline="0" dirty="0"/>
            <a:t>CO</a:t>
          </a:r>
          <a:r>
            <a:rPr lang="en-US" baseline="-25000" dirty="0"/>
            <a:t>2</a:t>
          </a:r>
          <a:r>
            <a:rPr lang="en-US" baseline="0" dirty="0"/>
            <a:t> &amp; release as they die and decompose</a:t>
          </a:r>
        </a:p>
      </dgm:t>
    </dgm:pt>
    <dgm:pt modelId="{92103A34-2238-014D-A3F5-5428D7A331C7}" type="parTrans" cxnId="{BEB98E14-4278-C94B-955C-E21231EF3576}">
      <dgm:prSet/>
      <dgm:spPr/>
      <dgm:t>
        <a:bodyPr/>
        <a:lstStyle/>
        <a:p>
          <a:endParaRPr lang="en-US"/>
        </a:p>
      </dgm:t>
    </dgm:pt>
    <dgm:pt modelId="{E7790B12-D1D7-444E-84B4-4E74B1E2E182}" type="sibTrans" cxnId="{BEB98E14-4278-C94B-955C-E21231EF3576}">
      <dgm:prSet/>
      <dgm:spPr/>
      <dgm:t>
        <a:bodyPr/>
        <a:lstStyle/>
        <a:p>
          <a:endParaRPr lang="en-US"/>
        </a:p>
      </dgm:t>
    </dgm:pt>
    <dgm:pt modelId="{175549B6-8976-5A4D-8DBD-E9F994E4B2DD}">
      <dgm:prSet phldrT="[Text]"/>
      <dgm:spPr/>
      <dgm:t>
        <a:bodyPr/>
        <a:lstStyle/>
        <a:p>
          <a:r>
            <a:rPr lang="en-US"/>
            <a:t>More </a:t>
          </a:r>
          <a:r>
            <a:rPr lang="en-US" baseline="0"/>
            <a:t>CO</a:t>
          </a:r>
          <a:r>
            <a:rPr lang="en-US" baseline="-25000"/>
            <a:t>2</a:t>
          </a:r>
          <a:r>
            <a:rPr lang="en-US" baseline="0"/>
            <a:t> = more warming</a:t>
          </a:r>
          <a:endParaRPr lang="en-US"/>
        </a:p>
      </dgm:t>
    </dgm:pt>
    <dgm:pt modelId="{534114CB-6783-A34F-8B65-D326E4FDBCD6}" type="parTrans" cxnId="{BF73530F-7F81-964B-A97E-7FBC257BFDDB}">
      <dgm:prSet/>
      <dgm:spPr/>
      <dgm:t>
        <a:bodyPr/>
        <a:lstStyle/>
        <a:p>
          <a:endParaRPr lang="en-US"/>
        </a:p>
      </dgm:t>
    </dgm:pt>
    <dgm:pt modelId="{D32133D5-BE36-D743-935D-E428F11CEAF8}" type="sibTrans" cxnId="{BF73530F-7F81-964B-A97E-7FBC257BFDDB}">
      <dgm:prSet/>
      <dgm:spPr/>
      <dgm:t>
        <a:bodyPr/>
        <a:lstStyle/>
        <a:p>
          <a:endParaRPr lang="en-US"/>
        </a:p>
      </dgm:t>
    </dgm:pt>
    <dgm:pt modelId="{08542502-41FA-154C-90A6-548ABBB498DE}">
      <dgm:prSet phldrT="[Text]"/>
      <dgm:spPr/>
      <dgm:t>
        <a:bodyPr/>
        <a:lstStyle/>
        <a:p>
          <a:r>
            <a:rPr lang="en-US"/>
            <a:t>More warming = milder /warmer winter</a:t>
          </a:r>
        </a:p>
      </dgm:t>
    </dgm:pt>
    <dgm:pt modelId="{B479A6C1-E842-B042-B4CD-F6C1D544BF19}" type="parTrans" cxnId="{29EA48FE-902B-E64D-950B-DADC31F2D25D}">
      <dgm:prSet/>
      <dgm:spPr/>
      <dgm:t>
        <a:bodyPr/>
        <a:lstStyle/>
        <a:p>
          <a:endParaRPr lang="en-US"/>
        </a:p>
      </dgm:t>
    </dgm:pt>
    <dgm:pt modelId="{C6F11C9D-7597-E64C-AA2C-C4493BC3D70D}" type="sibTrans" cxnId="{29EA48FE-902B-E64D-950B-DADC31F2D25D}">
      <dgm:prSet/>
      <dgm:spPr/>
      <dgm:t>
        <a:bodyPr/>
        <a:lstStyle/>
        <a:p>
          <a:endParaRPr lang="en-US"/>
        </a:p>
      </dgm:t>
    </dgm:pt>
    <dgm:pt modelId="{81828088-73C0-A448-9AD1-251DC8AF70E1}">
      <dgm:prSet phldrT="[Text]"/>
      <dgm:spPr/>
      <dgm:t>
        <a:bodyPr/>
        <a:lstStyle/>
        <a:p>
          <a:r>
            <a:rPr lang="en-US"/>
            <a:t>warmer winters = more beetles survive winter</a:t>
          </a:r>
        </a:p>
      </dgm:t>
    </dgm:pt>
    <dgm:pt modelId="{17509DCA-DAC9-374E-AF86-8C3617C735B0}" type="parTrans" cxnId="{00786631-4E39-A94B-9192-73F905A77DFC}">
      <dgm:prSet/>
      <dgm:spPr/>
      <dgm:t>
        <a:bodyPr/>
        <a:lstStyle/>
        <a:p>
          <a:endParaRPr lang="en-US"/>
        </a:p>
      </dgm:t>
    </dgm:pt>
    <dgm:pt modelId="{A2F9ACC7-6E6C-2441-A8F2-2C34AD36F6CA}" type="sibTrans" cxnId="{00786631-4E39-A94B-9192-73F905A77DFC}">
      <dgm:prSet/>
      <dgm:spPr/>
      <dgm:t>
        <a:bodyPr/>
        <a:lstStyle/>
        <a:p>
          <a:endParaRPr lang="en-US"/>
        </a:p>
      </dgm:t>
    </dgm:pt>
    <dgm:pt modelId="{30F64BD9-3927-ED4C-BE96-DB1A7B46AF0E}">
      <dgm:prSet phldrT="[Text]"/>
      <dgm:spPr/>
      <dgm:t>
        <a:bodyPr/>
        <a:lstStyle/>
        <a:p>
          <a:r>
            <a:rPr lang="en-US"/>
            <a:t>More trees killed by beetles</a:t>
          </a:r>
        </a:p>
      </dgm:t>
    </dgm:pt>
    <dgm:pt modelId="{06AD605B-74E4-6147-BFD9-2F2D9083CF8C}" type="parTrans" cxnId="{438F2F85-2FB4-6543-BAC6-18113288E91F}">
      <dgm:prSet/>
      <dgm:spPr/>
      <dgm:t>
        <a:bodyPr/>
        <a:lstStyle/>
        <a:p>
          <a:endParaRPr lang="en-US"/>
        </a:p>
      </dgm:t>
    </dgm:pt>
    <dgm:pt modelId="{49FB3650-412E-1D45-A7AE-E05B011378C7}" type="sibTrans" cxnId="{438F2F85-2FB4-6543-BAC6-18113288E91F}">
      <dgm:prSet/>
      <dgm:spPr/>
      <dgm:t>
        <a:bodyPr/>
        <a:lstStyle/>
        <a:p>
          <a:endParaRPr lang="en-US"/>
        </a:p>
      </dgm:t>
    </dgm:pt>
    <dgm:pt modelId="{BCE25182-527E-7B48-B752-C5C593CD1293}" type="pres">
      <dgm:prSet presAssocID="{245F5BF5-6035-A84D-811C-8A5E5C30F41F}" presName="cycle" presStyleCnt="0">
        <dgm:presLayoutVars>
          <dgm:dir/>
          <dgm:resizeHandles val="exact"/>
        </dgm:presLayoutVars>
      </dgm:prSet>
      <dgm:spPr/>
      <dgm:t>
        <a:bodyPr/>
        <a:lstStyle/>
        <a:p>
          <a:endParaRPr lang="en-US"/>
        </a:p>
      </dgm:t>
    </dgm:pt>
    <dgm:pt modelId="{61B46DAA-27A9-D64C-A977-BD6C1E70BF5B}" type="pres">
      <dgm:prSet presAssocID="{DBC093A5-E6D6-0F4C-B526-7D2F4B7EDBB1}" presName="dummy" presStyleCnt="0"/>
      <dgm:spPr/>
    </dgm:pt>
    <dgm:pt modelId="{A8177915-314C-F14A-B903-79827866FCD3}" type="pres">
      <dgm:prSet presAssocID="{DBC093A5-E6D6-0F4C-B526-7D2F4B7EDBB1}" presName="node" presStyleLbl="revTx" presStyleIdx="0" presStyleCnt="5">
        <dgm:presLayoutVars>
          <dgm:bulletEnabled val="1"/>
        </dgm:presLayoutVars>
      </dgm:prSet>
      <dgm:spPr/>
      <dgm:t>
        <a:bodyPr/>
        <a:lstStyle/>
        <a:p>
          <a:endParaRPr lang="en-US"/>
        </a:p>
      </dgm:t>
    </dgm:pt>
    <dgm:pt modelId="{DB58B717-3CAC-E142-8917-AF679E965EAA}" type="pres">
      <dgm:prSet presAssocID="{E7790B12-D1D7-444E-84B4-4E74B1E2E182}" presName="sibTrans" presStyleLbl="node1" presStyleIdx="0" presStyleCnt="5"/>
      <dgm:spPr/>
      <dgm:t>
        <a:bodyPr/>
        <a:lstStyle/>
        <a:p>
          <a:endParaRPr lang="en-US"/>
        </a:p>
      </dgm:t>
    </dgm:pt>
    <dgm:pt modelId="{6CAFA9B8-6211-454A-ADF2-1944959F5458}" type="pres">
      <dgm:prSet presAssocID="{175549B6-8976-5A4D-8DBD-E9F994E4B2DD}" presName="dummy" presStyleCnt="0"/>
      <dgm:spPr/>
    </dgm:pt>
    <dgm:pt modelId="{AEB66A1A-D275-F149-9D1B-0D198AC98A3C}" type="pres">
      <dgm:prSet presAssocID="{175549B6-8976-5A4D-8DBD-E9F994E4B2DD}" presName="node" presStyleLbl="revTx" presStyleIdx="1" presStyleCnt="5">
        <dgm:presLayoutVars>
          <dgm:bulletEnabled val="1"/>
        </dgm:presLayoutVars>
      </dgm:prSet>
      <dgm:spPr/>
      <dgm:t>
        <a:bodyPr/>
        <a:lstStyle/>
        <a:p>
          <a:endParaRPr lang="en-US"/>
        </a:p>
      </dgm:t>
    </dgm:pt>
    <dgm:pt modelId="{2238B93B-7C09-1E45-83AE-B751B6E277FF}" type="pres">
      <dgm:prSet presAssocID="{D32133D5-BE36-D743-935D-E428F11CEAF8}" presName="sibTrans" presStyleLbl="node1" presStyleIdx="1" presStyleCnt="5"/>
      <dgm:spPr/>
      <dgm:t>
        <a:bodyPr/>
        <a:lstStyle/>
        <a:p>
          <a:endParaRPr lang="en-US"/>
        </a:p>
      </dgm:t>
    </dgm:pt>
    <dgm:pt modelId="{2FE97490-EF35-4843-A074-31B447068C7A}" type="pres">
      <dgm:prSet presAssocID="{08542502-41FA-154C-90A6-548ABBB498DE}" presName="dummy" presStyleCnt="0"/>
      <dgm:spPr/>
    </dgm:pt>
    <dgm:pt modelId="{2B006237-3300-2A4C-8D28-6A6F931A15FC}" type="pres">
      <dgm:prSet presAssocID="{08542502-41FA-154C-90A6-548ABBB498DE}" presName="node" presStyleLbl="revTx" presStyleIdx="2" presStyleCnt="5">
        <dgm:presLayoutVars>
          <dgm:bulletEnabled val="1"/>
        </dgm:presLayoutVars>
      </dgm:prSet>
      <dgm:spPr/>
      <dgm:t>
        <a:bodyPr/>
        <a:lstStyle/>
        <a:p>
          <a:endParaRPr lang="en-US"/>
        </a:p>
      </dgm:t>
    </dgm:pt>
    <dgm:pt modelId="{3716F734-3A5D-3847-9C89-A3020613A95D}" type="pres">
      <dgm:prSet presAssocID="{C6F11C9D-7597-E64C-AA2C-C4493BC3D70D}" presName="sibTrans" presStyleLbl="node1" presStyleIdx="2" presStyleCnt="5"/>
      <dgm:spPr/>
      <dgm:t>
        <a:bodyPr/>
        <a:lstStyle/>
        <a:p>
          <a:endParaRPr lang="en-US"/>
        </a:p>
      </dgm:t>
    </dgm:pt>
    <dgm:pt modelId="{E49AF717-7EC3-754C-A24B-53A97C21D677}" type="pres">
      <dgm:prSet presAssocID="{81828088-73C0-A448-9AD1-251DC8AF70E1}" presName="dummy" presStyleCnt="0"/>
      <dgm:spPr/>
    </dgm:pt>
    <dgm:pt modelId="{73EEBD24-9739-6040-8CA0-8B96AE14B892}" type="pres">
      <dgm:prSet presAssocID="{81828088-73C0-A448-9AD1-251DC8AF70E1}" presName="node" presStyleLbl="revTx" presStyleIdx="3" presStyleCnt="5">
        <dgm:presLayoutVars>
          <dgm:bulletEnabled val="1"/>
        </dgm:presLayoutVars>
      </dgm:prSet>
      <dgm:spPr/>
      <dgm:t>
        <a:bodyPr/>
        <a:lstStyle/>
        <a:p>
          <a:endParaRPr lang="en-US"/>
        </a:p>
      </dgm:t>
    </dgm:pt>
    <dgm:pt modelId="{6B984957-942A-CB46-9CDA-D13F6843F4B4}" type="pres">
      <dgm:prSet presAssocID="{A2F9ACC7-6E6C-2441-A8F2-2C34AD36F6CA}" presName="sibTrans" presStyleLbl="node1" presStyleIdx="3" presStyleCnt="5"/>
      <dgm:spPr/>
      <dgm:t>
        <a:bodyPr/>
        <a:lstStyle/>
        <a:p>
          <a:endParaRPr lang="en-US"/>
        </a:p>
      </dgm:t>
    </dgm:pt>
    <dgm:pt modelId="{E06EB7BB-E18B-F645-B1D3-D341BF8C1843}" type="pres">
      <dgm:prSet presAssocID="{30F64BD9-3927-ED4C-BE96-DB1A7B46AF0E}" presName="dummy" presStyleCnt="0"/>
      <dgm:spPr/>
    </dgm:pt>
    <dgm:pt modelId="{8B2E82A7-F61A-4547-86D2-8975C03D1DE5}" type="pres">
      <dgm:prSet presAssocID="{30F64BD9-3927-ED4C-BE96-DB1A7B46AF0E}" presName="node" presStyleLbl="revTx" presStyleIdx="4" presStyleCnt="5">
        <dgm:presLayoutVars>
          <dgm:bulletEnabled val="1"/>
        </dgm:presLayoutVars>
      </dgm:prSet>
      <dgm:spPr/>
      <dgm:t>
        <a:bodyPr/>
        <a:lstStyle/>
        <a:p>
          <a:endParaRPr lang="en-US"/>
        </a:p>
      </dgm:t>
    </dgm:pt>
    <dgm:pt modelId="{4670E316-3CDD-CD4A-9B37-F3064CC86EE8}" type="pres">
      <dgm:prSet presAssocID="{49FB3650-412E-1D45-A7AE-E05B011378C7}" presName="sibTrans" presStyleLbl="node1" presStyleIdx="4" presStyleCnt="5"/>
      <dgm:spPr/>
      <dgm:t>
        <a:bodyPr/>
        <a:lstStyle/>
        <a:p>
          <a:endParaRPr lang="en-US"/>
        </a:p>
      </dgm:t>
    </dgm:pt>
  </dgm:ptLst>
  <dgm:cxnLst>
    <dgm:cxn modelId="{60BB717E-DAB2-1240-96E5-FCAB4687B565}" type="presOf" srcId="{175549B6-8976-5A4D-8DBD-E9F994E4B2DD}" destId="{AEB66A1A-D275-F149-9D1B-0D198AC98A3C}" srcOrd="0" destOrd="0" presId="urn:microsoft.com/office/officeart/2005/8/layout/cycle1"/>
    <dgm:cxn modelId="{5E7F4E6C-4F31-C447-8AC2-EF6EA5681F2C}" type="presOf" srcId="{30F64BD9-3927-ED4C-BE96-DB1A7B46AF0E}" destId="{8B2E82A7-F61A-4547-86D2-8975C03D1DE5}" srcOrd="0" destOrd="0" presId="urn:microsoft.com/office/officeart/2005/8/layout/cycle1"/>
    <dgm:cxn modelId="{E9B85ED3-8C78-8A4E-BC83-40A5C7C6C2AE}" type="presOf" srcId="{245F5BF5-6035-A84D-811C-8A5E5C30F41F}" destId="{BCE25182-527E-7B48-B752-C5C593CD1293}" srcOrd="0" destOrd="0" presId="urn:microsoft.com/office/officeart/2005/8/layout/cycle1"/>
    <dgm:cxn modelId="{CB99480C-38B0-F94E-8026-0B94FB5D0D77}" type="presOf" srcId="{DBC093A5-E6D6-0F4C-B526-7D2F4B7EDBB1}" destId="{A8177915-314C-F14A-B903-79827866FCD3}" srcOrd="0" destOrd="0" presId="urn:microsoft.com/office/officeart/2005/8/layout/cycle1"/>
    <dgm:cxn modelId="{6419AA47-E0A5-0540-B8F7-912AFE1D931A}" type="presOf" srcId="{81828088-73C0-A448-9AD1-251DC8AF70E1}" destId="{73EEBD24-9739-6040-8CA0-8B96AE14B892}" srcOrd="0" destOrd="0" presId="urn:microsoft.com/office/officeart/2005/8/layout/cycle1"/>
    <dgm:cxn modelId="{28158359-E8C7-434D-8A46-08C872DFFEE8}" type="presOf" srcId="{A2F9ACC7-6E6C-2441-A8F2-2C34AD36F6CA}" destId="{6B984957-942A-CB46-9CDA-D13F6843F4B4}" srcOrd="0" destOrd="0" presId="urn:microsoft.com/office/officeart/2005/8/layout/cycle1"/>
    <dgm:cxn modelId="{00786631-4E39-A94B-9192-73F905A77DFC}" srcId="{245F5BF5-6035-A84D-811C-8A5E5C30F41F}" destId="{81828088-73C0-A448-9AD1-251DC8AF70E1}" srcOrd="3" destOrd="0" parTransId="{17509DCA-DAC9-374E-AF86-8C3617C735B0}" sibTransId="{A2F9ACC7-6E6C-2441-A8F2-2C34AD36F6CA}"/>
    <dgm:cxn modelId="{B4B31B72-E27C-4B49-9312-1B88C8A376E2}" type="presOf" srcId="{08542502-41FA-154C-90A6-548ABBB498DE}" destId="{2B006237-3300-2A4C-8D28-6A6F931A15FC}" srcOrd="0" destOrd="0" presId="urn:microsoft.com/office/officeart/2005/8/layout/cycle1"/>
    <dgm:cxn modelId="{BF73530F-7F81-964B-A97E-7FBC257BFDDB}" srcId="{245F5BF5-6035-A84D-811C-8A5E5C30F41F}" destId="{175549B6-8976-5A4D-8DBD-E9F994E4B2DD}" srcOrd="1" destOrd="0" parTransId="{534114CB-6783-A34F-8B65-D326E4FDBCD6}" sibTransId="{D32133D5-BE36-D743-935D-E428F11CEAF8}"/>
    <dgm:cxn modelId="{29EA48FE-902B-E64D-950B-DADC31F2D25D}" srcId="{245F5BF5-6035-A84D-811C-8A5E5C30F41F}" destId="{08542502-41FA-154C-90A6-548ABBB498DE}" srcOrd="2" destOrd="0" parTransId="{B479A6C1-E842-B042-B4CD-F6C1D544BF19}" sibTransId="{C6F11C9D-7597-E64C-AA2C-C4493BC3D70D}"/>
    <dgm:cxn modelId="{BEB98E14-4278-C94B-955C-E21231EF3576}" srcId="{245F5BF5-6035-A84D-811C-8A5E5C30F41F}" destId="{DBC093A5-E6D6-0F4C-B526-7D2F4B7EDBB1}" srcOrd="0" destOrd="0" parTransId="{92103A34-2238-014D-A3F5-5428D7A331C7}" sibTransId="{E7790B12-D1D7-444E-84B4-4E74B1E2E182}"/>
    <dgm:cxn modelId="{438F2F85-2FB4-6543-BAC6-18113288E91F}" srcId="{245F5BF5-6035-A84D-811C-8A5E5C30F41F}" destId="{30F64BD9-3927-ED4C-BE96-DB1A7B46AF0E}" srcOrd="4" destOrd="0" parTransId="{06AD605B-74E4-6147-BFD9-2F2D9083CF8C}" sibTransId="{49FB3650-412E-1D45-A7AE-E05B011378C7}"/>
    <dgm:cxn modelId="{FBCEF620-DA77-B147-9FD9-E9AB8F4CF8BB}" type="presOf" srcId="{E7790B12-D1D7-444E-84B4-4E74B1E2E182}" destId="{DB58B717-3CAC-E142-8917-AF679E965EAA}" srcOrd="0" destOrd="0" presId="urn:microsoft.com/office/officeart/2005/8/layout/cycle1"/>
    <dgm:cxn modelId="{0185ECC7-A0D2-8A43-AADA-09DBEF59A96F}" type="presOf" srcId="{D32133D5-BE36-D743-935D-E428F11CEAF8}" destId="{2238B93B-7C09-1E45-83AE-B751B6E277FF}" srcOrd="0" destOrd="0" presId="urn:microsoft.com/office/officeart/2005/8/layout/cycle1"/>
    <dgm:cxn modelId="{AA7D92C8-DC7B-414B-8385-3D7BCC0FEEFD}" type="presOf" srcId="{C6F11C9D-7597-E64C-AA2C-C4493BC3D70D}" destId="{3716F734-3A5D-3847-9C89-A3020613A95D}" srcOrd="0" destOrd="0" presId="urn:microsoft.com/office/officeart/2005/8/layout/cycle1"/>
    <dgm:cxn modelId="{6C591270-5BD7-7F41-820F-94F6F3091604}" type="presOf" srcId="{49FB3650-412E-1D45-A7AE-E05B011378C7}" destId="{4670E316-3CDD-CD4A-9B37-F3064CC86EE8}" srcOrd="0" destOrd="0" presId="urn:microsoft.com/office/officeart/2005/8/layout/cycle1"/>
    <dgm:cxn modelId="{51923F9F-4C60-F84F-9BE0-0C246CA847D1}" type="presParOf" srcId="{BCE25182-527E-7B48-B752-C5C593CD1293}" destId="{61B46DAA-27A9-D64C-A977-BD6C1E70BF5B}" srcOrd="0" destOrd="0" presId="urn:microsoft.com/office/officeart/2005/8/layout/cycle1"/>
    <dgm:cxn modelId="{1A3AB112-C555-C348-B3A4-87BC6A7A8751}" type="presParOf" srcId="{BCE25182-527E-7B48-B752-C5C593CD1293}" destId="{A8177915-314C-F14A-B903-79827866FCD3}" srcOrd="1" destOrd="0" presId="urn:microsoft.com/office/officeart/2005/8/layout/cycle1"/>
    <dgm:cxn modelId="{E4B3D503-6313-FE49-8E00-6A600DC55F26}" type="presParOf" srcId="{BCE25182-527E-7B48-B752-C5C593CD1293}" destId="{DB58B717-3CAC-E142-8917-AF679E965EAA}" srcOrd="2" destOrd="0" presId="urn:microsoft.com/office/officeart/2005/8/layout/cycle1"/>
    <dgm:cxn modelId="{84EFF7AF-75AE-A14A-A3FE-759D9E16156E}" type="presParOf" srcId="{BCE25182-527E-7B48-B752-C5C593CD1293}" destId="{6CAFA9B8-6211-454A-ADF2-1944959F5458}" srcOrd="3" destOrd="0" presId="urn:microsoft.com/office/officeart/2005/8/layout/cycle1"/>
    <dgm:cxn modelId="{92E05D64-E402-0D46-8A9C-29305CC69F8B}" type="presParOf" srcId="{BCE25182-527E-7B48-B752-C5C593CD1293}" destId="{AEB66A1A-D275-F149-9D1B-0D198AC98A3C}" srcOrd="4" destOrd="0" presId="urn:microsoft.com/office/officeart/2005/8/layout/cycle1"/>
    <dgm:cxn modelId="{36CC060B-C4FD-C148-BEEE-B6497E1B1080}" type="presParOf" srcId="{BCE25182-527E-7B48-B752-C5C593CD1293}" destId="{2238B93B-7C09-1E45-83AE-B751B6E277FF}" srcOrd="5" destOrd="0" presId="urn:microsoft.com/office/officeart/2005/8/layout/cycle1"/>
    <dgm:cxn modelId="{27E0F398-7509-1745-9F7E-CE4F0683C32E}" type="presParOf" srcId="{BCE25182-527E-7B48-B752-C5C593CD1293}" destId="{2FE97490-EF35-4843-A074-31B447068C7A}" srcOrd="6" destOrd="0" presId="urn:microsoft.com/office/officeart/2005/8/layout/cycle1"/>
    <dgm:cxn modelId="{B5F3648E-4075-DE42-82AA-BF93000BE17B}" type="presParOf" srcId="{BCE25182-527E-7B48-B752-C5C593CD1293}" destId="{2B006237-3300-2A4C-8D28-6A6F931A15FC}" srcOrd="7" destOrd="0" presId="urn:microsoft.com/office/officeart/2005/8/layout/cycle1"/>
    <dgm:cxn modelId="{7FAC10C5-CE03-D945-96AB-6572270CF40D}" type="presParOf" srcId="{BCE25182-527E-7B48-B752-C5C593CD1293}" destId="{3716F734-3A5D-3847-9C89-A3020613A95D}" srcOrd="8" destOrd="0" presId="urn:microsoft.com/office/officeart/2005/8/layout/cycle1"/>
    <dgm:cxn modelId="{9C0F50BA-0D13-A549-9AC1-F69611B063BF}" type="presParOf" srcId="{BCE25182-527E-7B48-B752-C5C593CD1293}" destId="{E49AF717-7EC3-754C-A24B-53A97C21D677}" srcOrd="9" destOrd="0" presId="urn:microsoft.com/office/officeart/2005/8/layout/cycle1"/>
    <dgm:cxn modelId="{6F28618F-AD67-DC40-9525-AE8D67805C31}" type="presParOf" srcId="{BCE25182-527E-7B48-B752-C5C593CD1293}" destId="{73EEBD24-9739-6040-8CA0-8B96AE14B892}" srcOrd="10" destOrd="0" presId="urn:microsoft.com/office/officeart/2005/8/layout/cycle1"/>
    <dgm:cxn modelId="{9AF2DCD5-B395-BF4C-9B57-A2D1F14B93AA}" type="presParOf" srcId="{BCE25182-527E-7B48-B752-C5C593CD1293}" destId="{6B984957-942A-CB46-9CDA-D13F6843F4B4}" srcOrd="11" destOrd="0" presId="urn:microsoft.com/office/officeart/2005/8/layout/cycle1"/>
    <dgm:cxn modelId="{A32E7236-93B4-EE4D-B783-6CF08C5A8755}" type="presParOf" srcId="{BCE25182-527E-7B48-B752-C5C593CD1293}" destId="{E06EB7BB-E18B-F645-B1D3-D341BF8C1843}" srcOrd="12" destOrd="0" presId="urn:microsoft.com/office/officeart/2005/8/layout/cycle1"/>
    <dgm:cxn modelId="{BC5B688F-241E-414F-9818-799D5D347000}" type="presParOf" srcId="{BCE25182-527E-7B48-B752-C5C593CD1293}" destId="{8B2E82A7-F61A-4547-86D2-8975C03D1DE5}" srcOrd="13" destOrd="0" presId="urn:microsoft.com/office/officeart/2005/8/layout/cycle1"/>
    <dgm:cxn modelId="{E97A38CB-22C1-7B46-8042-4BEB48139BA6}" type="presParOf" srcId="{BCE25182-527E-7B48-B752-C5C593CD1293}" destId="{4670E316-3CDD-CD4A-9B37-F3064CC86EE8}" srcOrd="14" destOrd="0" presId="urn:microsoft.com/office/officeart/2005/8/layout/cycle1"/>
  </dgm:cxnLst>
  <dgm:bg>
    <a:solidFill>
      <a:schemeClr val="accent5">
        <a:lumMod val="20000"/>
        <a:lumOff val="80000"/>
      </a:schemeClr>
    </a:solidFill>
  </dgm:bg>
  <dgm:whole>
    <a:ln>
      <a:solidFill>
        <a:schemeClr val="tx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166727A-D79B-0040-9E3E-85CC8D457FE6}" type="doc">
      <dgm:prSet loTypeId="urn:microsoft.com/office/officeart/2005/8/layout/cycle1" loCatId="" qsTypeId="urn:microsoft.com/office/officeart/2005/8/quickstyle/simple4" qsCatId="simple" csTypeId="urn:microsoft.com/office/officeart/2005/8/colors/accent4_2" csCatId="accent4" phldr="1"/>
      <dgm:spPr/>
      <dgm:t>
        <a:bodyPr/>
        <a:lstStyle/>
        <a:p>
          <a:endParaRPr lang="en-US"/>
        </a:p>
      </dgm:t>
    </dgm:pt>
    <dgm:pt modelId="{E1C0A026-7490-1A45-921B-60584A473B5F}">
      <dgm:prSet phldrT="[Text]"/>
      <dgm:spPr/>
      <dgm:t>
        <a:bodyPr/>
        <a:lstStyle/>
        <a:p>
          <a:r>
            <a:rPr lang="en-US" dirty="0" smtClean="0"/>
            <a:t>More dead trees = more fuel for fires</a:t>
          </a:r>
          <a:endParaRPr lang="en-US" dirty="0"/>
        </a:p>
      </dgm:t>
    </dgm:pt>
    <dgm:pt modelId="{F4861637-C434-2F49-B979-D53191FF53C3}" type="parTrans" cxnId="{DE49A7F9-737C-3547-8AA1-439ECAFB223B}">
      <dgm:prSet/>
      <dgm:spPr/>
      <dgm:t>
        <a:bodyPr/>
        <a:lstStyle/>
        <a:p>
          <a:endParaRPr lang="en-US"/>
        </a:p>
      </dgm:t>
    </dgm:pt>
    <dgm:pt modelId="{67F65F83-D85A-7146-BB7E-94A0B84F1F74}" type="sibTrans" cxnId="{DE49A7F9-737C-3547-8AA1-439ECAFB223B}">
      <dgm:prSet/>
      <dgm:spPr/>
      <dgm:t>
        <a:bodyPr/>
        <a:lstStyle/>
        <a:p>
          <a:endParaRPr lang="en-US"/>
        </a:p>
      </dgm:t>
    </dgm:pt>
    <dgm:pt modelId="{9E667C01-A5D0-464B-85D6-1DED40CC5CC5}">
      <dgm:prSet phldrT="[Text]"/>
      <dgm:spPr/>
      <dgm:t>
        <a:bodyPr/>
        <a:lstStyle/>
        <a:p>
          <a:r>
            <a:rPr lang="en-US" dirty="0" smtClean="0"/>
            <a:t>More fires more CO</a:t>
          </a:r>
          <a:r>
            <a:rPr lang="en-US" baseline="-25000" dirty="0" smtClean="0"/>
            <a:t>2</a:t>
          </a:r>
          <a:endParaRPr lang="en-US" dirty="0"/>
        </a:p>
      </dgm:t>
    </dgm:pt>
    <dgm:pt modelId="{1E48DAAE-ACE9-FD4F-8026-5E312420B293}" type="parTrans" cxnId="{74A9AEC0-2CE2-E745-A25C-99D99A5D7204}">
      <dgm:prSet/>
      <dgm:spPr/>
      <dgm:t>
        <a:bodyPr/>
        <a:lstStyle/>
        <a:p>
          <a:endParaRPr lang="en-US"/>
        </a:p>
      </dgm:t>
    </dgm:pt>
    <dgm:pt modelId="{6B2932A0-4070-354D-9D21-F490C33F0DFE}" type="sibTrans" cxnId="{74A9AEC0-2CE2-E745-A25C-99D99A5D7204}">
      <dgm:prSet/>
      <dgm:spPr/>
      <dgm:t>
        <a:bodyPr/>
        <a:lstStyle/>
        <a:p>
          <a:endParaRPr lang="en-US"/>
        </a:p>
      </dgm:t>
    </dgm:pt>
    <dgm:pt modelId="{B9A0E7D9-1829-9747-9586-7B0304CD0D7E}">
      <dgm:prSet phldrT="[Text]"/>
      <dgm:spPr/>
      <dgm:t>
        <a:bodyPr/>
        <a:lstStyle/>
        <a:p>
          <a:r>
            <a:rPr lang="en-US" dirty="0" smtClean="0"/>
            <a:t>More CO</a:t>
          </a:r>
          <a:r>
            <a:rPr lang="en-US" baseline="-25000" dirty="0" smtClean="0"/>
            <a:t>2 </a:t>
          </a:r>
          <a:r>
            <a:rPr lang="en-US" baseline="0" dirty="0" smtClean="0"/>
            <a:t>=</a:t>
          </a:r>
          <a:r>
            <a:rPr lang="en-US" baseline="-25000" dirty="0" smtClean="0"/>
            <a:t> </a:t>
          </a:r>
          <a:r>
            <a:rPr lang="en-US" baseline="0" dirty="0" smtClean="0"/>
            <a:t>more warming</a:t>
          </a:r>
          <a:endParaRPr lang="en-US" dirty="0"/>
        </a:p>
      </dgm:t>
    </dgm:pt>
    <dgm:pt modelId="{96A8772A-DBC6-BD4F-9168-0010B0331100}" type="parTrans" cxnId="{A271FB88-B8A0-B24D-83AF-F43121EE3F46}">
      <dgm:prSet/>
      <dgm:spPr/>
      <dgm:t>
        <a:bodyPr/>
        <a:lstStyle/>
        <a:p>
          <a:endParaRPr lang="en-US"/>
        </a:p>
      </dgm:t>
    </dgm:pt>
    <dgm:pt modelId="{1DEA1DD2-AB40-844C-B5E1-E9853A75D7F4}" type="sibTrans" cxnId="{A271FB88-B8A0-B24D-83AF-F43121EE3F46}">
      <dgm:prSet/>
      <dgm:spPr/>
      <dgm:t>
        <a:bodyPr/>
        <a:lstStyle/>
        <a:p>
          <a:endParaRPr lang="en-US"/>
        </a:p>
      </dgm:t>
    </dgm:pt>
    <dgm:pt modelId="{6FDCBBC2-EF0D-0B49-BFEC-A085CCB65147}">
      <dgm:prSet phldrT="[Text]"/>
      <dgm:spPr/>
      <dgm:t>
        <a:bodyPr/>
        <a:lstStyle/>
        <a:p>
          <a:r>
            <a:rPr lang="en-US" dirty="0" smtClean="0"/>
            <a:t>More warming = increased tree mortality</a:t>
          </a:r>
        </a:p>
      </dgm:t>
    </dgm:pt>
    <dgm:pt modelId="{7FB72C09-F645-8A4D-822D-4D9277729631}" type="parTrans" cxnId="{F8BADE5A-CD63-4D45-B02E-C3B55A13A456}">
      <dgm:prSet/>
      <dgm:spPr/>
      <dgm:t>
        <a:bodyPr/>
        <a:lstStyle/>
        <a:p>
          <a:endParaRPr lang="en-US"/>
        </a:p>
      </dgm:t>
    </dgm:pt>
    <dgm:pt modelId="{184FFBD8-365B-CC41-9FA0-988361351F20}" type="sibTrans" cxnId="{F8BADE5A-CD63-4D45-B02E-C3B55A13A456}">
      <dgm:prSet/>
      <dgm:spPr/>
      <dgm:t>
        <a:bodyPr/>
        <a:lstStyle/>
        <a:p>
          <a:endParaRPr lang="en-US"/>
        </a:p>
      </dgm:t>
    </dgm:pt>
    <dgm:pt modelId="{E74D6473-8B44-CF44-BD62-8DA26845A6C9}" type="pres">
      <dgm:prSet presAssocID="{F166727A-D79B-0040-9E3E-85CC8D457FE6}" presName="cycle" presStyleCnt="0">
        <dgm:presLayoutVars>
          <dgm:dir/>
          <dgm:resizeHandles val="exact"/>
        </dgm:presLayoutVars>
      </dgm:prSet>
      <dgm:spPr/>
      <dgm:t>
        <a:bodyPr/>
        <a:lstStyle/>
        <a:p>
          <a:endParaRPr lang="en-US"/>
        </a:p>
      </dgm:t>
    </dgm:pt>
    <dgm:pt modelId="{5D1D0C53-7304-0C4E-9E17-2B0974F9935C}" type="pres">
      <dgm:prSet presAssocID="{E1C0A026-7490-1A45-921B-60584A473B5F}" presName="dummy" presStyleCnt="0"/>
      <dgm:spPr/>
    </dgm:pt>
    <dgm:pt modelId="{0CE5EDB3-9501-704A-8D2C-70C02B6B8B5F}" type="pres">
      <dgm:prSet presAssocID="{E1C0A026-7490-1A45-921B-60584A473B5F}" presName="node" presStyleLbl="revTx" presStyleIdx="0" presStyleCnt="4">
        <dgm:presLayoutVars>
          <dgm:bulletEnabled val="1"/>
        </dgm:presLayoutVars>
      </dgm:prSet>
      <dgm:spPr/>
      <dgm:t>
        <a:bodyPr/>
        <a:lstStyle/>
        <a:p>
          <a:endParaRPr lang="en-US"/>
        </a:p>
      </dgm:t>
    </dgm:pt>
    <dgm:pt modelId="{6075A918-3ED7-0246-A50B-99FB739DBC39}" type="pres">
      <dgm:prSet presAssocID="{67F65F83-D85A-7146-BB7E-94A0B84F1F74}" presName="sibTrans" presStyleLbl="node1" presStyleIdx="0" presStyleCnt="4"/>
      <dgm:spPr/>
      <dgm:t>
        <a:bodyPr/>
        <a:lstStyle/>
        <a:p>
          <a:endParaRPr lang="en-US"/>
        </a:p>
      </dgm:t>
    </dgm:pt>
    <dgm:pt modelId="{C6D4CAC6-0460-B747-BD73-9DC6A91B7968}" type="pres">
      <dgm:prSet presAssocID="{9E667C01-A5D0-464B-85D6-1DED40CC5CC5}" presName="dummy" presStyleCnt="0"/>
      <dgm:spPr/>
    </dgm:pt>
    <dgm:pt modelId="{F8D37D7E-C62F-7647-A1A3-A6C593C58B15}" type="pres">
      <dgm:prSet presAssocID="{9E667C01-A5D0-464B-85D6-1DED40CC5CC5}" presName="node" presStyleLbl="revTx" presStyleIdx="1" presStyleCnt="4">
        <dgm:presLayoutVars>
          <dgm:bulletEnabled val="1"/>
        </dgm:presLayoutVars>
      </dgm:prSet>
      <dgm:spPr/>
      <dgm:t>
        <a:bodyPr/>
        <a:lstStyle/>
        <a:p>
          <a:endParaRPr lang="en-US"/>
        </a:p>
      </dgm:t>
    </dgm:pt>
    <dgm:pt modelId="{75D73C8A-0CAD-F143-B4DE-26532AB80306}" type="pres">
      <dgm:prSet presAssocID="{6B2932A0-4070-354D-9D21-F490C33F0DFE}" presName="sibTrans" presStyleLbl="node1" presStyleIdx="1" presStyleCnt="4"/>
      <dgm:spPr/>
      <dgm:t>
        <a:bodyPr/>
        <a:lstStyle/>
        <a:p>
          <a:endParaRPr lang="en-US"/>
        </a:p>
      </dgm:t>
    </dgm:pt>
    <dgm:pt modelId="{830F60BF-1422-1A42-9F7F-433509D96B78}" type="pres">
      <dgm:prSet presAssocID="{B9A0E7D9-1829-9747-9586-7B0304CD0D7E}" presName="dummy" presStyleCnt="0"/>
      <dgm:spPr/>
    </dgm:pt>
    <dgm:pt modelId="{BD2089C5-4F6A-1444-B4B6-057568A1A839}" type="pres">
      <dgm:prSet presAssocID="{B9A0E7D9-1829-9747-9586-7B0304CD0D7E}" presName="node" presStyleLbl="revTx" presStyleIdx="2" presStyleCnt="4">
        <dgm:presLayoutVars>
          <dgm:bulletEnabled val="1"/>
        </dgm:presLayoutVars>
      </dgm:prSet>
      <dgm:spPr/>
      <dgm:t>
        <a:bodyPr/>
        <a:lstStyle/>
        <a:p>
          <a:endParaRPr lang="en-US"/>
        </a:p>
      </dgm:t>
    </dgm:pt>
    <dgm:pt modelId="{94AC6A61-3CB2-8E47-816A-C113A8EA563D}" type="pres">
      <dgm:prSet presAssocID="{1DEA1DD2-AB40-844C-B5E1-E9853A75D7F4}" presName="sibTrans" presStyleLbl="node1" presStyleIdx="2" presStyleCnt="4"/>
      <dgm:spPr/>
      <dgm:t>
        <a:bodyPr/>
        <a:lstStyle/>
        <a:p>
          <a:endParaRPr lang="en-US"/>
        </a:p>
      </dgm:t>
    </dgm:pt>
    <dgm:pt modelId="{055E4CBC-47C8-A148-A60B-2B3C72701EA6}" type="pres">
      <dgm:prSet presAssocID="{6FDCBBC2-EF0D-0B49-BFEC-A085CCB65147}" presName="dummy" presStyleCnt="0"/>
      <dgm:spPr/>
    </dgm:pt>
    <dgm:pt modelId="{38FA7D84-396C-7947-9872-85CF17304F0F}" type="pres">
      <dgm:prSet presAssocID="{6FDCBBC2-EF0D-0B49-BFEC-A085CCB65147}" presName="node" presStyleLbl="revTx" presStyleIdx="3" presStyleCnt="4">
        <dgm:presLayoutVars>
          <dgm:bulletEnabled val="1"/>
        </dgm:presLayoutVars>
      </dgm:prSet>
      <dgm:spPr/>
      <dgm:t>
        <a:bodyPr/>
        <a:lstStyle/>
        <a:p>
          <a:endParaRPr lang="en-US"/>
        </a:p>
      </dgm:t>
    </dgm:pt>
    <dgm:pt modelId="{38738323-D7D2-AC43-A0EF-E38B0189A776}" type="pres">
      <dgm:prSet presAssocID="{184FFBD8-365B-CC41-9FA0-988361351F20}" presName="sibTrans" presStyleLbl="node1" presStyleIdx="3" presStyleCnt="4"/>
      <dgm:spPr/>
      <dgm:t>
        <a:bodyPr/>
        <a:lstStyle/>
        <a:p>
          <a:endParaRPr lang="en-US"/>
        </a:p>
      </dgm:t>
    </dgm:pt>
  </dgm:ptLst>
  <dgm:cxnLst>
    <dgm:cxn modelId="{F8BADE5A-CD63-4D45-B02E-C3B55A13A456}" srcId="{F166727A-D79B-0040-9E3E-85CC8D457FE6}" destId="{6FDCBBC2-EF0D-0B49-BFEC-A085CCB65147}" srcOrd="3" destOrd="0" parTransId="{7FB72C09-F645-8A4D-822D-4D9277729631}" sibTransId="{184FFBD8-365B-CC41-9FA0-988361351F20}"/>
    <dgm:cxn modelId="{9438E9CC-79F8-9546-90DD-8C84F4AB2E63}" type="presOf" srcId="{184FFBD8-365B-CC41-9FA0-988361351F20}" destId="{38738323-D7D2-AC43-A0EF-E38B0189A776}" srcOrd="0" destOrd="0" presId="urn:microsoft.com/office/officeart/2005/8/layout/cycle1"/>
    <dgm:cxn modelId="{A0F72C66-3BA0-D840-ACD2-5B007BA308F2}" type="presOf" srcId="{E1C0A026-7490-1A45-921B-60584A473B5F}" destId="{0CE5EDB3-9501-704A-8D2C-70C02B6B8B5F}" srcOrd="0" destOrd="0" presId="urn:microsoft.com/office/officeart/2005/8/layout/cycle1"/>
    <dgm:cxn modelId="{706BDB15-1D91-E944-A2A2-7AAACEF649E0}" type="presOf" srcId="{6FDCBBC2-EF0D-0B49-BFEC-A085CCB65147}" destId="{38FA7D84-396C-7947-9872-85CF17304F0F}" srcOrd="0" destOrd="0" presId="urn:microsoft.com/office/officeart/2005/8/layout/cycle1"/>
    <dgm:cxn modelId="{55107A59-C4D6-2844-8889-F18ADFAD0ED2}" type="presOf" srcId="{9E667C01-A5D0-464B-85D6-1DED40CC5CC5}" destId="{F8D37D7E-C62F-7647-A1A3-A6C593C58B15}" srcOrd="0" destOrd="0" presId="urn:microsoft.com/office/officeart/2005/8/layout/cycle1"/>
    <dgm:cxn modelId="{DE49A7F9-737C-3547-8AA1-439ECAFB223B}" srcId="{F166727A-D79B-0040-9E3E-85CC8D457FE6}" destId="{E1C0A026-7490-1A45-921B-60584A473B5F}" srcOrd="0" destOrd="0" parTransId="{F4861637-C434-2F49-B979-D53191FF53C3}" sibTransId="{67F65F83-D85A-7146-BB7E-94A0B84F1F74}"/>
    <dgm:cxn modelId="{A271FB88-B8A0-B24D-83AF-F43121EE3F46}" srcId="{F166727A-D79B-0040-9E3E-85CC8D457FE6}" destId="{B9A0E7D9-1829-9747-9586-7B0304CD0D7E}" srcOrd="2" destOrd="0" parTransId="{96A8772A-DBC6-BD4F-9168-0010B0331100}" sibTransId="{1DEA1DD2-AB40-844C-B5E1-E9853A75D7F4}"/>
    <dgm:cxn modelId="{D5E1A5AF-F5A1-2B48-8790-93BC1AB97D9F}" type="presOf" srcId="{67F65F83-D85A-7146-BB7E-94A0B84F1F74}" destId="{6075A918-3ED7-0246-A50B-99FB739DBC39}" srcOrd="0" destOrd="0" presId="urn:microsoft.com/office/officeart/2005/8/layout/cycle1"/>
    <dgm:cxn modelId="{8DC47E91-CFED-1841-9337-163B5265DCAA}" type="presOf" srcId="{F166727A-D79B-0040-9E3E-85CC8D457FE6}" destId="{E74D6473-8B44-CF44-BD62-8DA26845A6C9}" srcOrd="0" destOrd="0" presId="urn:microsoft.com/office/officeart/2005/8/layout/cycle1"/>
    <dgm:cxn modelId="{F1B0D596-8CAD-184D-ABFB-6FCA6D927210}" type="presOf" srcId="{6B2932A0-4070-354D-9D21-F490C33F0DFE}" destId="{75D73C8A-0CAD-F143-B4DE-26532AB80306}" srcOrd="0" destOrd="0" presId="urn:microsoft.com/office/officeart/2005/8/layout/cycle1"/>
    <dgm:cxn modelId="{74A9AEC0-2CE2-E745-A25C-99D99A5D7204}" srcId="{F166727A-D79B-0040-9E3E-85CC8D457FE6}" destId="{9E667C01-A5D0-464B-85D6-1DED40CC5CC5}" srcOrd="1" destOrd="0" parTransId="{1E48DAAE-ACE9-FD4F-8026-5E312420B293}" sibTransId="{6B2932A0-4070-354D-9D21-F490C33F0DFE}"/>
    <dgm:cxn modelId="{B1F9FF0E-372F-D947-9B5C-C1B7CFC4856B}" type="presOf" srcId="{B9A0E7D9-1829-9747-9586-7B0304CD0D7E}" destId="{BD2089C5-4F6A-1444-B4B6-057568A1A839}" srcOrd="0" destOrd="0" presId="urn:microsoft.com/office/officeart/2005/8/layout/cycle1"/>
    <dgm:cxn modelId="{3E568740-75D3-F445-BB55-A8AFF7D9BE2D}" type="presOf" srcId="{1DEA1DD2-AB40-844C-B5E1-E9853A75D7F4}" destId="{94AC6A61-3CB2-8E47-816A-C113A8EA563D}" srcOrd="0" destOrd="0" presId="urn:microsoft.com/office/officeart/2005/8/layout/cycle1"/>
    <dgm:cxn modelId="{554B6205-50C5-C646-8F0B-0FFE6BF84378}" type="presParOf" srcId="{E74D6473-8B44-CF44-BD62-8DA26845A6C9}" destId="{5D1D0C53-7304-0C4E-9E17-2B0974F9935C}" srcOrd="0" destOrd="0" presId="urn:microsoft.com/office/officeart/2005/8/layout/cycle1"/>
    <dgm:cxn modelId="{577A8D84-FFDE-714B-AD2B-9AC446DF122B}" type="presParOf" srcId="{E74D6473-8B44-CF44-BD62-8DA26845A6C9}" destId="{0CE5EDB3-9501-704A-8D2C-70C02B6B8B5F}" srcOrd="1" destOrd="0" presId="urn:microsoft.com/office/officeart/2005/8/layout/cycle1"/>
    <dgm:cxn modelId="{55B1FDC1-3B3B-9941-B9B7-F65877B60642}" type="presParOf" srcId="{E74D6473-8B44-CF44-BD62-8DA26845A6C9}" destId="{6075A918-3ED7-0246-A50B-99FB739DBC39}" srcOrd="2" destOrd="0" presId="urn:microsoft.com/office/officeart/2005/8/layout/cycle1"/>
    <dgm:cxn modelId="{DB9A1399-2D60-6E4E-A696-3CB340E2F4F4}" type="presParOf" srcId="{E74D6473-8B44-CF44-BD62-8DA26845A6C9}" destId="{C6D4CAC6-0460-B747-BD73-9DC6A91B7968}" srcOrd="3" destOrd="0" presId="urn:microsoft.com/office/officeart/2005/8/layout/cycle1"/>
    <dgm:cxn modelId="{0FF75347-EC7C-2942-BCD5-3BB2CC36DE06}" type="presParOf" srcId="{E74D6473-8B44-CF44-BD62-8DA26845A6C9}" destId="{F8D37D7E-C62F-7647-A1A3-A6C593C58B15}" srcOrd="4" destOrd="0" presId="urn:microsoft.com/office/officeart/2005/8/layout/cycle1"/>
    <dgm:cxn modelId="{97EFD5E1-BDA6-5442-B939-B4EC701915A1}" type="presParOf" srcId="{E74D6473-8B44-CF44-BD62-8DA26845A6C9}" destId="{75D73C8A-0CAD-F143-B4DE-26532AB80306}" srcOrd="5" destOrd="0" presId="urn:microsoft.com/office/officeart/2005/8/layout/cycle1"/>
    <dgm:cxn modelId="{BB0A3EC1-E6A1-1846-9A19-5544A38E8A90}" type="presParOf" srcId="{E74D6473-8B44-CF44-BD62-8DA26845A6C9}" destId="{830F60BF-1422-1A42-9F7F-433509D96B78}" srcOrd="6" destOrd="0" presId="urn:microsoft.com/office/officeart/2005/8/layout/cycle1"/>
    <dgm:cxn modelId="{0B842AC0-33C4-0E40-823A-F4D1BDF01E4B}" type="presParOf" srcId="{E74D6473-8B44-CF44-BD62-8DA26845A6C9}" destId="{BD2089C5-4F6A-1444-B4B6-057568A1A839}" srcOrd="7" destOrd="0" presId="urn:microsoft.com/office/officeart/2005/8/layout/cycle1"/>
    <dgm:cxn modelId="{E200FE91-CBE0-2E44-8DCA-586A3A45BD15}" type="presParOf" srcId="{E74D6473-8B44-CF44-BD62-8DA26845A6C9}" destId="{94AC6A61-3CB2-8E47-816A-C113A8EA563D}" srcOrd="8" destOrd="0" presId="urn:microsoft.com/office/officeart/2005/8/layout/cycle1"/>
    <dgm:cxn modelId="{21504ABC-7EDA-B641-8DC6-B3D783300781}" type="presParOf" srcId="{E74D6473-8B44-CF44-BD62-8DA26845A6C9}" destId="{055E4CBC-47C8-A148-A60B-2B3C72701EA6}" srcOrd="9" destOrd="0" presId="urn:microsoft.com/office/officeart/2005/8/layout/cycle1"/>
    <dgm:cxn modelId="{DC035477-F3DB-EF44-A97D-8304987F8356}" type="presParOf" srcId="{E74D6473-8B44-CF44-BD62-8DA26845A6C9}" destId="{38FA7D84-396C-7947-9872-85CF17304F0F}" srcOrd="10" destOrd="0" presId="urn:microsoft.com/office/officeart/2005/8/layout/cycle1"/>
    <dgm:cxn modelId="{4276477A-F338-5949-BFF6-F014F18EF8BD}" type="presParOf" srcId="{E74D6473-8B44-CF44-BD62-8DA26845A6C9}" destId="{38738323-D7D2-AC43-A0EF-E38B0189A776}" srcOrd="11" destOrd="0" presId="urn:microsoft.com/office/officeart/2005/8/layout/cycle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177915-314C-F14A-B903-79827866FCD3}">
      <dsp:nvSpPr>
        <dsp:cNvPr id="0" name=""/>
        <dsp:cNvSpPr/>
      </dsp:nvSpPr>
      <dsp:spPr>
        <a:xfrm>
          <a:off x="3689376" y="40950"/>
          <a:ext cx="1371833" cy="13718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a:t>Dead </a:t>
          </a:r>
          <a:r>
            <a:rPr lang="en-US" sz="1600" kern="1200" dirty="0" smtClean="0"/>
            <a:t>trees stop </a:t>
          </a:r>
          <a:r>
            <a:rPr lang="en-US" sz="1600" kern="1200" dirty="0"/>
            <a:t>sequestering </a:t>
          </a:r>
          <a:r>
            <a:rPr lang="en-US" sz="1600" kern="1200" baseline="0" dirty="0"/>
            <a:t>CO</a:t>
          </a:r>
          <a:r>
            <a:rPr lang="en-US" sz="1600" kern="1200" baseline="-25000" dirty="0"/>
            <a:t>2</a:t>
          </a:r>
          <a:r>
            <a:rPr lang="en-US" sz="1600" kern="1200" baseline="0" dirty="0"/>
            <a:t> &amp; release as they die and decompose</a:t>
          </a:r>
        </a:p>
      </dsp:txBody>
      <dsp:txXfrm>
        <a:off x="3689376" y="40950"/>
        <a:ext cx="1371833" cy="1371833"/>
      </dsp:txXfrm>
    </dsp:sp>
    <dsp:sp modelId="{DB58B717-3CAC-E142-8917-AF679E965EAA}">
      <dsp:nvSpPr>
        <dsp:cNvPr id="0" name=""/>
        <dsp:cNvSpPr/>
      </dsp:nvSpPr>
      <dsp:spPr>
        <a:xfrm>
          <a:off x="462348" y="1265"/>
          <a:ext cx="5143371" cy="5143371"/>
        </a:xfrm>
        <a:prstGeom prst="circularArrow">
          <a:avLst>
            <a:gd name="adj1" fmla="val 5201"/>
            <a:gd name="adj2" fmla="val 335976"/>
            <a:gd name="adj3" fmla="val 21292987"/>
            <a:gd name="adj4" fmla="val 19766462"/>
            <a:gd name="adj5" fmla="val 6068"/>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AEB66A1A-D275-F149-9D1B-0D198AC98A3C}">
      <dsp:nvSpPr>
        <dsp:cNvPr id="0" name=""/>
        <dsp:cNvSpPr/>
      </dsp:nvSpPr>
      <dsp:spPr>
        <a:xfrm>
          <a:off x="4518320" y="2592176"/>
          <a:ext cx="1371833" cy="13718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a:t>More </a:t>
          </a:r>
          <a:r>
            <a:rPr lang="en-US" sz="1600" kern="1200" baseline="0"/>
            <a:t>CO</a:t>
          </a:r>
          <a:r>
            <a:rPr lang="en-US" sz="1600" kern="1200" baseline="-25000"/>
            <a:t>2</a:t>
          </a:r>
          <a:r>
            <a:rPr lang="en-US" sz="1600" kern="1200" baseline="0"/>
            <a:t> = more warming</a:t>
          </a:r>
          <a:endParaRPr lang="en-US" sz="1600" kern="1200"/>
        </a:p>
      </dsp:txBody>
      <dsp:txXfrm>
        <a:off x="4518320" y="2592176"/>
        <a:ext cx="1371833" cy="1371833"/>
      </dsp:txXfrm>
    </dsp:sp>
    <dsp:sp modelId="{2238B93B-7C09-1E45-83AE-B751B6E277FF}">
      <dsp:nvSpPr>
        <dsp:cNvPr id="0" name=""/>
        <dsp:cNvSpPr/>
      </dsp:nvSpPr>
      <dsp:spPr>
        <a:xfrm>
          <a:off x="462348" y="1265"/>
          <a:ext cx="5143371" cy="5143371"/>
        </a:xfrm>
        <a:prstGeom prst="circularArrow">
          <a:avLst>
            <a:gd name="adj1" fmla="val 5201"/>
            <a:gd name="adj2" fmla="val 335976"/>
            <a:gd name="adj3" fmla="val 4014434"/>
            <a:gd name="adj4" fmla="val 2253675"/>
            <a:gd name="adj5" fmla="val 6068"/>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B006237-3300-2A4C-8D28-6A6F931A15FC}">
      <dsp:nvSpPr>
        <dsp:cNvPr id="0" name=""/>
        <dsp:cNvSpPr/>
      </dsp:nvSpPr>
      <dsp:spPr>
        <a:xfrm>
          <a:off x="2348117" y="4168920"/>
          <a:ext cx="1371833" cy="13718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a:t>More warming = milder /warmer winter</a:t>
          </a:r>
        </a:p>
      </dsp:txBody>
      <dsp:txXfrm>
        <a:off x="2348117" y="4168920"/>
        <a:ext cx="1371833" cy="1371833"/>
      </dsp:txXfrm>
    </dsp:sp>
    <dsp:sp modelId="{3716F734-3A5D-3847-9C89-A3020613A95D}">
      <dsp:nvSpPr>
        <dsp:cNvPr id="0" name=""/>
        <dsp:cNvSpPr/>
      </dsp:nvSpPr>
      <dsp:spPr>
        <a:xfrm>
          <a:off x="462348" y="1265"/>
          <a:ext cx="5143371" cy="5143371"/>
        </a:xfrm>
        <a:prstGeom prst="circularArrow">
          <a:avLst>
            <a:gd name="adj1" fmla="val 5201"/>
            <a:gd name="adj2" fmla="val 335976"/>
            <a:gd name="adj3" fmla="val 8210350"/>
            <a:gd name="adj4" fmla="val 6449590"/>
            <a:gd name="adj5" fmla="val 6068"/>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3EEBD24-9739-6040-8CA0-8B96AE14B892}">
      <dsp:nvSpPr>
        <dsp:cNvPr id="0" name=""/>
        <dsp:cNvSpPr/>
      </dsp:nvSpPr>
      <dsp:spPr>
        <a:xfrm>
          <a:off x="177915" y="2592176"/>
          <a:ext cx="1371833" cy="13718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a:t>warmer winters = more beetles survive winter</a:t>
          </a:r>
        </a:p>
      </dsp:txBody>
      <dsp:txXfrm>
        <a:off x="177915" y="2592176"/>
        <a:ext cx="1371833" cy="1371833"/>
      </dsp:txXfrm>
    </dsp:sp>
    <dsp:sp modelId="{6B984957-942A-CB46-9CDA-D13F6843F4B4}">
      <dsp:nvSpPr>
        <dsp:cNvPr id="0" name=""/>
        <dsp:cNvSpPr/>
      </dsp:nvSpPr>
      <dsp:spPr>
        <a:xfrm>
          <a:off x="462348" y="1265"/>
          <a:ext cx="5143371" cy="5143371"/>
        </a:xfrm>
        <a:prstGeom prst="circularArrow">
          <a:avLst>
            <a:gd name="adj1" fmla="val 5201"/>
            <a:gd name="adj2" fmla="val 335976"/>
            <a:gd name="adj3" fmla="val 12297562"/>
            <a:gd name="adj4" fmla="val 10771037"/>
            <a:gd name="adj5" fmla="val 6068"/>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8B2E82A7-F61A-4547-86D2-8975C03D1DE5}">
      <dsp:nvSpPr>
        <dsp:cNvPr id="0" name=""/>
        <dsp:cNvSpPr/>
      </dsp:nvSpPr>
      <dsp:spPr>
        <a:xfrm>
          <a:off x="1006858" y="40950"/>
          <a:ext cx="1371833" cy="13718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a:t>More trees killed by beetles</a:t>
          </a:r>
        </a:p>
      </dsp:txBody>
      <dsp:txXfrm>
        <a:off x="1006858" y="40950"/>
        <a:ext cx="1371833" cy="1371833"/>
      </dsp:txXfrm>
    </dsp:sp>
    <dsp:sp modelId="{4670E316-3CDD-CD4A-9B37-F3064CC86EE8}">
      <dsp:nvSpPr>
        <dsp:cNvPr id="0" name=""/>
        <dsp:cNvSpPr/>
      </dsp:nvSpPr>
      <dsp:spPr>
        <a:xfrm>
          <a:off x="462348" y="1265"/>
          <a:ext cx="5143371" cy="5143371"/>
        </a:xfrm>
        <a:prstGeom prst="circularArrow">
          <a:avLst>
            <a:gd name="adj1" fmla="val 5201"/>
            <a:gd name="adj2" fmla="val 335976"/>
            <a:gd name="adj3" fmla="val 16865424"/>
            <a:gd name="adj4" fmla="val 15198601"/>
            <a:gd name="adj5" fmla="val 6068"/>
          </a:avLst>
        </a:prstGeom>
        <a:gradFill rotWithShape="0">
          <a:gsLst>
            <a:gs pos="0">
              <a:schemeClr val="accent3">
                <a:hueOff val="0"/>
                <a:satOff val="0"/>
                <a:lumOff val="0"/>
                <a:alphaOff val="0"/>
                <a:tint val="100000"/>
                <a:shade val="100000"/>
                <a:satMod val="130000"/>
              </a:schemeClr>
            </a:gs>
            <a:gs pos="100000">
              <a:schemeClr val="accent3">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E5EDB3-9501-704A-8D2C-70C02B6B8B5F}">
      <dsp:nvSpPr>
        <dsp:cNvPr id="0" name=""/>
        <dsp:cNvSpPr/>
      </dsp:nvSpPr>
      <dsp:spPr>
        <a:xfrm>
          <a:off x="2565760" y="66425"/>
          <a:ext cx="1051529" cy="1051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More dead trees = more fuel for fires</a:t>
          </a:r>
          <a:endParaRPr lang="en-US" sz="1400" kern="1200" dirty="0"/>
        </a:p>
      </dsp:txBody>
      <dsp:txXfrm>
        <a:off x="2565760" y="66425"/>
        <a:ext cx="1051529" cy="1051529"/>
      </dsp:txXfrm>
    </dsp:sp>
    <dsp:sp modelId="{6075A918-3ED7-0246-A50B-99FB739DBC39}">
      <dsp:nvSpPr>
        <dsp:cNvPr id="0" name=""/>
        <dsp:cNvSpPr/>
      </dsp:nvSpPr>
      <dsp:spPr>
        <a:xfrm>
          <a:off x="710980" y="-269"/>
          <a:ext cx="2973004" cy="2973004"/>
        </a:xfrm>
        <a:prstGeom prst="circularArrow">
          <a:avLst>
            <a:gd name="adj1" fmla="val 6897"/>
            <a:gd name="adj2" fmla="val 464951"/>
            <a:gd name="adj3" fmla="val 551104"/>
            <a:gd name="adj4" fmla="val 20583945"/>
            <a:gd name="adj5" fmla="val 8047"/>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F8D37D7E-C62F-7647-A1A3-A6C593C58B15}">
      <dsp:nvSpPr>
        <dsp:cNvPr id="0" name=""/>
        <dsp:cNvSpPr/>
      </dsp:nvSpPr>
      <dsp:spPr>
        <a:xfrm>
          <a:off x="2565760" y="1854509"/>
          <a:ext cx="1051529" cy="1051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More fires more CO</a:t>
          </a:r>
          <a:r>
            <a:rPr lang="en-US" sz="1400" kern="1200" baseline="-25000" dirty="0" smtClean="0"/>
            <a:t>2</a:t>
          </a:r>
          <a:endParaRPr lang="en-US" sz="1400" kern="1200" dirty="0"/>
        </a:p>
      </dsp:txBody>
      <dsp:txXfrm>
        <a:off x="2565760" y="1854509"/>
        <a:ext cx="1051529" cy="1051529"/>
      </dsp:txXfrm>
    </dsp:sp>
    <dsp:sp modelId="{75D73C8A-0CAD-F143-B4DE-26532AB80306}">
      <dsp:nvSpPr>
        <dsp:cNvPr id="0" name=""/>
        <dsp:cNvSpPr/>
      </dsp:nvSpPr>
      <dsp:spPr>
        <a:xfrm>
          <a:off x="710980" y="-269"/>
          <a:ext cx="2973004" cy="2973004"/>
        </a:xfrm>
        <a:prstGeom prst="circularArrow">
          <a:avLst>
            <a:gd name="adj1" fmla="val 6897"/>
            <a:gd name="adj2" fmla="val 464951"/>
            <a:gd name="adj3" fmla="val 5951104"/>
            <a:gd name="adj4" fmla="val 4383945"/>
            <a:gd name="adj5" fmla="val 8047"/>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BD2089C5-4F6A-1444-B4B6-057568A1A839}">
      <dsp:nvSpPr>
        <dsp:cNvPr id="0" name=""/>
        <dsp:cNvSpPr/>
      </dsp:nvSpPr>
      <dsp:spPr>
        <a:xfrm>
          <a:off x="777676" y="1854509"/>
          <a:ext cx="1051529" cy="1051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More CO</a:t>
          </a:r>
          <a:r>
            <a:rPr lang="en-US" sz="1400" kern="1200" baseline="-25000" dirty="0" smtClean="0"/>
            <a:t>2 </a:t>
          </a:r>
          <a:r>
            <a:rPr lang="en-US" sz="1400" kern="1200" baseline="0" dirty="0" smtClean="0"/>
            <a:t>=</a:t>
          </a:r>
          <a:r>
            <a:rPr lang="en-US" sz="1400" kern="1200" baseline="-25000" dirty="0" smtClean="0"/>
            <a:t> </a:t>
          </a:r>
          <a:r>
            <a:rPr lang="en-US" sz="1400" kern="1200" baseline="0" dirty="0" smtClean="0"/>
            <a:t>more warming</a:t>
          </a:r>
          <a:endParaRPr lang="en-US" sz="1400" kern="1200" dirty="0"/>
        </a:p>
      </dsp:txBody>
      <dsp:txXfrm>
        <a:off x="777676" y="1854509"/>
        <a:ext cx="1051529" cy="1051529"/>
      </dsp:txXfrm>
    </dsp:sp>
    <dsp:sp modelId="{94AC6A61-3CB2-8E47-816A-C113A8EA563D}">
      <dsp:nvSpPr>
        <dsp:cNvPr id="0" name=""/>
        <dsp:cNvSpPr/>
      </dsp:nvSpPr>
      <dsp:spPr>
        <a:xfrm>
          <a:off x="710980" y="-269"/>
          <a:ext cx="2973004" cy="2973004"/>
        </a:xfrm>
        <a:prstGeom prst="circularArrow">
          <a:avLst>
            <a:gd name="adj1" fmla="val 6897"/>
            <a:gd name="adj2" fmla="val 464951"/>
            <a:gd name="adj3" fmla="val 11351104"/>
            <a:gd name="adj4" fmla="val 9783945"/>
            <a:gd name="adj5" fmla="val 8047"/>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8FA7D84-396C-7947-9872-85CF17304F0F}">
      <dsp:nvSpPr>
        <dsp:cNvPr id="0" name=""/>
        <dsp:cNvSpPr/>
      </dsp:nvSpPr>
      <dsp:spPr>
        <a:xfrm>
          <a:off x="777676" y="66425"/>
          <a:ext cx="1051529" cy="10515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90000"/>
            </a:lnSpc>
            <a:spcBef>
              <a:spcPct val="0"/>
            </a:spcBef>
            <a:spcAft>
              <a:spcPct val="35000"/>
            </a:spcAft>
          </a:pPr>
          <a:r>
            <a:rPr lang="en-US" sz="1400" kern="1200" dirty="0" smtClean="0"/>
            <a:t>More warming = increased tree mortality</a:t>
          </a:r>
        </a:p>
      </dsp:txBody>
      <dsp:txXfrm>
        <a:off x="777676" y="66425"/>
        <a:ext cx="1051529" cy="1051529"/>
      </dsp:txXfrm>
    </dsp:sp>
    <dsp:sp modelId="{38738323-D7D2-AC43-A0EF-E38B0189A776}">
      <dsp:nvSpPr>
        <dsp:cNvPr id="0" name=""/>
        <dsp:cNvSpPr/>
      </dsp:nvSpPr>
      <dsp:spPr>
        <a:xfrm>
          <a:off x="710980" y="-269"/>
          <a:ext cx="2973004" cy="2973004"/>
        </a:xfrm>
        <a:prstGeom prst="circularArrow">
          <a:avLst>
            <a:gd name="adj1" fmla="val 6897"/>
            <a:gd name="adj2" fmla="val 464951"/>
            <a:gd name="adj3" fmla="val 16751104"/>
            <a:gd name="adj4" fmla="val 15183945"/>
            <a:gd name="adj5" fmla="val 8047"/>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C9AB66-8A1E-284F-830E-C16BC175346D}" type="datetimeFigureOut">
              <a:rPr lang="en-US" smtClean="0"/>
              <a:t>10/25/16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36F3F6-EB8D-3F46-92AB-45EE64B3022C}" type="slidenum">
              <a:rPr lang="en-US" smtClean="0"/>
              <a:t>‹#›</a:t>
            </a:fld>
            <a:endParaRPr lang="en-US"/>
          </a:p>
        </p:txBody>
      </p:sp>
    </p:spTree>
    <p:extLst>
      <p:ext uri="{BB962C8B-B14F-4D97-AF65-F5344CB8AC3E}">
        <p14:creationId xmlns:p14="http://schemas.microsoft.com/office/powerpoint/2010/main" val="8366044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AB6C50-9D11-1940-B5D6-29AB22890949}" type="datetimeFigureOut">
              <a:rPr lang="en-US" smtClean="0"/>
              <a:t>10/25/16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E36A17-4A03-0945-9A81-824724E88980}" type="slidenum">
              <a:rPr lang="en-US" smtClean="0"/>
              <a:t>‹#›</a:t>
            </a:fld>
            <a:endParaRPr lang="en-US"/>
          </a:p>
        </p:txBody>
      </p:sp>
    </p:spTree>
    <p:extLst>
      <p:ext uri="{BB962C8B-B14F-4D97-AF65-F5344CB8AC3E}">
        <p14:creationId xmlns:p14="http://schemas.microsoft.com/office/powerpoint/2010/main" val="299851177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1</a:t>
            </a:fld>
            <a:endParaRPr lang="en-US"/>
          </a:p>
        </p:txBody>
      </p:sp>
    </p:spTree>
    <p:extLst>
      <p:ext uri="{BB962C8B-B14F-4D97-AF65-F5344CB8AC3E}">
        <p14:creationId xmlns:p14="http://schemas.microsoft.com/office/powerpoint/2010/main" val="708775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10</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11</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12</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13</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14</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15</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16</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17</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945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10.3:</a:t>
            </a:r>
            <a:r>
              <a:rPr noProof="1">
                <a:solidFill>
                  <a:srgbClr val="221E1F"/>
                </a:solidFill>
                <a:ea typeface="ＭＳ Ｐゴシック" charset="0"/>
              </a:rPr>
              <a:t> This diagram illustrates the short (25- to 30-year) rotation cycle of cutting and regrowth of a monoculture tree plantation. In tropical countries, where trees can grow more rapidly year-round, the rotation cycle can be 6–10 years. Most tree plantations (see photo, right) are grown on land that was cleared of old-growth or second-growth forests. </a:t>
            </a:r>
            <a:r>
              <a:rPr b="1" noProof="1">
                <a:solidFill>
                  <a:srgbClr val="221E1F"/>
                </a:solidFill>
                <a:ea typeface="ＭＳ Ｐゴシック" charset="0"/>
              </a:rPr>
              <a:t>Question: </a:t>
            </a:r>
            <a:r>
              <a:rPr noProof="1">
                <a:solidFill>
                  <a:srgbClr val="221E1F"/>
                </a:solidFill>
                <a:ea typeface="ＭＳ Ｐゴシック" charset="0"/>
              </a:rPr>
              <a:t>What are two ways in which this process can degrade an ecosystem?</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19</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2</a:t>
            </a:fld>
            <a:endParaRPr lang="en-US"/>
          </a:p>
        </p:txBody>
      </p:sp>
    </p:spTree>
    <p:extLst>
      <p:ext uri="{BB962C8B-B14F-4D97-AF65-F5344CB8AC3E}">
        <p14:creationId xmlns:p14="http://schemas.microsoft.com/office/powerpoint/2010/main" val="7087755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20</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21</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22</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23</a:t>
            </a:fld>
            <a:endParaRPr 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6246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10.8:</a:t>
            </a:r>
            <a:r>
              <a:rPr noProof="1">
                <a:solidFill>
                  <a:srgbClr val="221E1F"/>
                </a:solidFill>
                <a:ea typeface="ＭＳ Ｐゴシック" charset="0"/>
              </a:rPr>
              <a:t> Clear-cutting forests has advantages and disadvantages. </a:t>
            </a:r>
            <a:r>
              <a:rPr b="1" noProof="1">
                <a:solidFill>
                  <a:srgbClr val="221E1F"/>
                </a:solidFill>
                <a:ea typeface="ＭＳ Ｐゴシック" charset="0"/>
              </a:rPr>
              <a:t>Questions: </a:t>
            </a:r>
            <a:r>
              <a:rPr noProof="1">
                <a:solidFill>
                  <a:srgbClr val="221E1F"/>
                </a:solidFill>
                <a:ea typeface="ＭＳ Ｐゴシック" charset="0"/>
              </a:rPr>
              <a:t>Which single advantage and which single disadvantage do you think are the most important? Why?</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25</a:t>
            </a:fld>
            <a:endParaRPr 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26</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27</a:t>
            </a:fld>
            <a:endParaRPr 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28</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29</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765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10.4:</a:t>
            </a:r>
            <a:r>
              <a:rPr noProof="1">
                <a:solidFill>
                  <a:srgbClr val="221E1F"/>
                </a:solidFill>
                <a:ea typeface="ＭＳ Ｐゴシック" charset="0"/>
              </a:rPr>
              <a:t> Forests provide many important ecological and economic services (</a:t>
            </a:r>
            <a:r>
              <a:rPr b="1" noProof="1">
                <a:solidFill>
                  <a:srgbClr val="960057"/>
                </a:solidFill>
                <a:ea typeface="ＭＳ Ｐゴシック" charset="0"/>
              </a:rPr>
              <a:t>Concept 10-1a</a:t>
            </a:r>
            <a:r>
              <a:rPr noProof="1">
                <a:solidFill>
                  <a:srgbClr val="221E1F"/>
                </a:solidFill>
                <a:ea typeface="ＭＳ Ｐゴシック" charset="0"/>
              </a:rPr>
              <a:t>). </a:t>
            </a:r>
            <a:r>
              <a:rPr b="1" noProof="1">
                <a:solidFill>
                  <a:srgbClr val="221E1F"/>
                </a:solidFill>
                <a:ea typeface="ＭＳ Ｐゴシック" charset="0"/>
              </a:rPr>
              <a:t>Question: </a:t>
            </a:r>
            <a:r>
              <a:rPr noProof="1">
                <a:solidFill>
                  <a:srgbClr val="221E1F"/>
                </a:solidFill>
                <a:ea typeface="ＭＳ Ｐゴシック" charset="0"/>
              </a:rPr>
              <a:t>Which two ecological services and which two economic services do you think are the most important?</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30</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36</a:t>
            </a:fld>
            <a:endParaRPr 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8909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8909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0000"/>
                </a:solidFill>
                <a:ea typeface="ＭＳ Ｐゴシック" charset="0"/>
              </a:rPr>
              <a:t>Figure 10.14:</a:t>
            </a:r>
            <a:r>
              <a:rPr noProof="1">
                <a:solidFill>
                  <a:srgbClr val="000000"/>
                </a:solidFill>
                <a:ea typeface="ＭＳ Ｐゴシック" charset="0"/>
              </a:rPr>
              <a:t> This diagram illustrates the major underlying and direct causes of the destruction and degradation of tropical forests. </a:t>
            </a:r>
            <a:r>
              <a:rPr b="1" noProof="1">
                <a:solidFill>
                  <a:srgbClr val="000000"/>
                </a:solidFill>
                <a:ea typeface="ＭＳ Ｐゴシック" charset="0"/>
              </a:rPr>
              <a:t>Question: </a:t>
            </a:r>
            <a:r>
              <a:rPr noProof="1">
                <a:solidFill>
                  <a:srgbClr val="000000"/>
                </a:solidFill>
                <a:ea typeface="ＭＳ Ｐゴシック" charset="0"/>
              </a:rPr>
              <a:t>If we could eliminate the underlying causes, which if any of the direct causes might automatically be eliminated?</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000000"/>
                </a:solidFill>
                <a:ea typeface="ＭＳ Ｐゴシック" charset="0"/>
              </a:rPr>
              <a:t>Figure 10.16:</a:t>
            </a:r>
            <a:r>
              <a:rPr noProof="1">
                <a:solidFill>
                  <a:srgbClr val="000000"/>
                </a:solidFill>
                <a:ea typeface="ＭＳ Ｐゴシック" charset="0"/>
              </a:rPr>
              <a:t> There are a number of ways to grow and harvest trees more sustainably (</a:t>
            </a:r>
            <a:r>
              <a:rPr b="1" noProof="1">
                <a:solidFill>
                  <a:srgbClr val="8D008D"/>
                </a:solidFill>
                <a:ea typeface="ＭＳ Ｐゴシック" charset="0"/>
              </a:rPr>
              <a:t>Concept 10-2</a:t>
            </a:r>
            <a:r>
              <a:rPr noProof="1">
                <a:solidFill>
                  <a:srgbClr val="000000"/>
                </a:solidFill>
                <a:ea typeface="ＭＳ Ｐゴシック" charset="0"/>
              </a:rPr>
              <a:t>). </a:t>
            </a:r>
            <a:r>
              <a:rPr b="1" noProof="1">
                <a:solidFill>
                  <a:srgbClr val="000000"/>
                </a:solidFill>
                <a:ea typeface="ＭＳ Ｐゴシック" charset="0"/>
              </a:rPr>
              <a:t>Questions: </a:t>
            </a:r>
            <a:r>
              <a:rPr noProof="1">
                <a:solidFill>
                  <a:srgbClr val="000000"/>
                </a:solidFill>
                <a:ea typeface="ＭＳ Ｐゴシック" charset="0"/>
              </a:rPr>
              <a:t>Which three of these methods of more sustainable forestry do you think are the most important? Why?</a:t>
            </a: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770FCA54-D611-974C-A4D9-31A5DBBCFAF2}" type="slidenum">
              <a:rPr lang="en-US" sz="1200"/>
              <a:pPr/>
              <a:t>38</a:t>
            </a:fld>
            <a:endParaRPr 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noTextEdit="1"/>
          </p:cNvSpPr>
          <p:nvPr>
            <p:ph type="sldImg"/>
          </p:nvPr>
        </p:nvSpPr>
        <p:spPr>
          <a:ln/>
        </p:spPr>
      </p:sp>
      <p:sp>
        <p:nvSpPr>
          <p:cNvPr id="9933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endParaRPr>
          </a:p>
        </p:txBody>
      </p:sp>
      <p:sp>
        <p:nvSpPr>
          <p:cNvPr id="9933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CE51D837-CBBD-AF47-B7DD-3B6196D7E15A}" type="slidenum">
              <a:rPr lang="en-US" sz="1200"/>
              <a:pPr/>
              <a:t>39</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15715"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0000"/>
                </a:solidFill>
                <a:ea typeface="ＭＳ Ｐゴシック" charset="0"/>
              </a:rPr>
              <a:t>Figure 10.19:</a:t>
            </a:r>
            <a:r>
              <a:rPr noProof="1">
                <a:solidFill>
                  <a:srgbClr val="000000"/>
                </a:solidFill>
                <a:ea typeface="ＭＳ Ｐゴシック" charset="0"/>
              </a:rPr>
              <a:t> These are some effective ways to protect tropical forests and to use them more sustainably (</a:t>
            </a:r>
            <a:r>
              <a:rPr b="1" noProof="1">
                <a:solidFill>
                  <a:srgbClr val="8D008D"/>
                </a:solidFill>
                <a:ea typeface="ＭＳ Ｐゴシック" charset="0"/>
              </a:rPr>
              <a:t>Concept 10-2</a:t>
            </a:r>
            <a:r>
              <a:rPr noProof="1">
                <a:solidFill>
                  <a:srgbClr val="000000"/>
                </a:solidFill>
                <a:ea typeface="ＭＳ Ｐゴシック" charset="0"/>
              </a:rPr>
              <a:t>). </a:t>
            </a:r>
            <a:r>
              <a:rPr b="1" noProof="1">
                <a:solidFill>
                  <a:srgbClr val="000000"/>
                </a:solidFill>
                <a:ea typeface="ＭＳ Ｐゴシック" charset="0"/>
              </a:rPr>
              <a:t>Questions: </a:t>
            </a:r>
            <a:r>
              <a:rPr noProof="1">
                <a:solidFill>
                  <a:srgbClr val="000000"/>
                </a:solidFill>
                <a:ea typeface="ＭＳ Ｐゴシック" charset="0"/>
              </a:rPr>
              <a:t>Which three of these solutions do you think are the most important? Why?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221E1F"/>
                </a:solidFill>
                <a:ea typeface="ＭＳ Ｐゴシック" charset="0"/>
              </a:rPr>
              <a:t>Figure 10.A:</a:t>
            </a:r>
            <a:r>
              <a:rPr noProof="1">
                <a:solidFill>
                  <a:srgbClr val="221E1F"/>
                </a:solidFill>
                <a:ea typeface="ＭＳ Ｐゴシック" charset="0"/>
              </a:rPr>
              <a:t> This chart shows estimates of the annual global economic values of some ecological services provided by forests compared to the raw materials they produce (in billions of dollars). (Data from Robert Costanza)</a:t>
            </a:r>
          </a:p>
        </p:txBody>
      </p:sp>
      <p:sp>
        <p:nvSpPr>
          <p:cNvPr id="3174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3B8D778B-9A5B-E742-B650-CF3951CA3EBE}" type="slidenum">
              <a:rPr lang="en-US" sz="1200"/>
              <a:pPr/>
              <a:t>4</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5</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endParaRPr>
          </a:p>
        </p:txBody>
      </p:sp>
      <p:sp>
        <p:nvSpPr>
          <p:cNvPr id="1013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346C1BF4-28F0-0A48-AD8D-FEC8A51A2C5C}" type="slidenum">
              <a:rPr lang="en-US" sz="1200"/>
              <a:pPr/>
              <a:t>6</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endParaRPr>
          </a:p>
        </p:txBody>
      </p:sp>
      <p:sp>
        <p:nvSpPr>
          <p:cNvPr id="1013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346C1BF4-28F0-0A48-AD8D-FEC8A51A2C5C}" type="slidenum">
              <a:rPr lang="en-US" sz="1200"/>
              <a:pPr/>
              <a:t>7</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endParaRPr>
          </a:p>
        </p:txBody>
      </p:sp>
      <p:sp>
        <p:nvSpPr>
          <p:cNvPr id="1013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346C1BF4-28F0-0A48-AD8D-FEC8A51A2C5C}" type="slidenum">
              <a:rPr lang="en-US" sz="1200"/>
              <a:pPr/>
              <a:t>8</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9</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10/25/16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183893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10/25/16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52086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10/25/16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997396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10/25/16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00878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4E3BB7-5CCF-CC48-B734-BE8ACF81CF8F}" type="datetimeFigureOut">
              <a:rPr lang="en-US" smtClean="0"/>
              <a:t>10/25/16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950974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4E3BB7-5CCF-CC48-B734-BE8ACF81CF8F}" type="datetimeFigureOut">
              <a:rPr lang="en-US" smtClean="0"/>
              <a:t>10/25/16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3355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4E3BB7-5CCF-CC48-B734-BE8ACF81CF8F}" type="datetimeFigureOut">
              <a:rPr lang="en-US" smtClean="0"/>
              <a:t>10/25/16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73508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4E3BB7-5CCF-CC48-B734-BE8ACF81CF8F}" type="datetimeFigureOut">
              <a:rPr lang="en-US" smtClean="0"/>
              <a:t>10/25/16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4882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4E3BB7-5CCF-CC48-B734-BE8ACF81CF8F}" type="datetimeFigureOut">
              <a:rPr lang="en-US" smtClean="0"/>
              <a:t>10/25/16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65929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10/25/16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308670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10/25/16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89700446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E3BB7-5CCF-CC48-B734-BE8ACF81CF8F}" type="datetimeFigureOut">
              <a:rPr lang="en-US" smtClean="0"/>
              <a:t>10/25/16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4892D4-3B57-2945-BB1D-47BD917666A7}" type="slidenum">
              <a:rPr lang="en-US" smtClean="0"/>
              <a:t>‹#›</a:t>
            </a:fld>
            <a:endParaRPr lang="en-US"/>
          </a:p>
        </p:txBody>
      </p:sp>
    </p:spTree>
    <p:extLst>
      <p:ext uri="{BB962C8B-B14F-4D97-AF65-F5344CB8AC3E}">
        <p14:creationId xmlns:p14="http://schemas.microsoft.com/office/powerpoint/2010/main" val="2050198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1" Type="http://schemas.openxmlformats.org/officeDocument/2006/relationships/diagramColors" Target="../diagrams/colors2.xml"/><Relationship Id="rId12" Type="http://schemas.microsoft.com/office/2007/relationships/diagramDrawing" Target="../diagrams/drawing2.xml"/><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diagramData" Target="../diagrams/data2.xml"/><Relationship Id="rId9" Type="http://schemas.openxmlformats.org/officeDocument/2006/relationships/diagramLayout" Target="../diagrams/layout2.xml"/><Relationship Id="rId10"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2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eg"/><Relationship Id="rId4"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40.jpe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4.png"/></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jpeg"/><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3" Type="http://schemas.openxmlformats.org/officeDocument/2006/relationships/image" Target="../media/image47.png"/><Relationship Id="rId4" Type="http://schemas.openxmlformats.org/officeDocument/2006/relationships/image" Target="../media/image48.png"/><Relationship Id="rId5" Type="http://schemas.openxmlformats.org/officeDocument/2006/relationships/image" Target="../media/image49.png"/><Relationship Id="rId6" Type="http://schemas.openxmlformats.org/officeDocument/2006/relationships/image" Target="../media/image50.png"/><Relationship Id="rId7" Type="http://schemas.openxmlformats.org/officeDocument/2006/relationships/image" Target="../media/image51.png"/><Relationship Id="rId8" Type="http://schemas.openxmlformats.org/officeDocument/2006/relationships/image" Target="../media/image52.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4" Type="http://schemas.openxmlformats.org/officeDocument/2006/relationships/image" Target="../media/image54.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6.png"/><Relationship Id="rId3" Type="http://schemas.openxmlformats.org/officeDocument/2006/relationships/image" Target="../media/image5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8.jpeg"/><Relationship Id="rId3" Type="http://schemas.microsoft.com/office/2007/relationships/hdphoto" Target="../media/hdphoto1.wdp"/></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61.png"/><Relationship Id="rId5" Type="http://schemas.openxmlformats.org/officeDocument/2006/relationships/image" Target="../media/image62.png"/><Relationship Id="rId1" Type="http://schemas.openxmlformats.org/officeDocument/2006/relationships/slideLayout" Target="../slideLayouts/slideLayout4.xml"/><Relationship Id="rId2" Type="http://schemas.openxmlformats.org/officeDocument/2006/relationships/image" Target="../media/image59.jpeg"/></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4" Type="http://schemas.openxmlformats.org/officeDocument/2006/relationships/image" Target="../media/image65.png"/><Relationship Id="rId1" Type="http://schemas.openxmlformats.org/officeDocument/2006/relationships/slideLayout" Target="../slideLayouts/slideLayout4.xml"/><Relationship Id="rId2" Type="http://schemas.openxmlformats.org/officeDocument/2006/relationships/image" Target="../media/image63.png"/></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4" Type="http://schemas.openxmlformats.org/officeDocument/2006/relationships/image" Target="../media/image67.png"/><Relationship Id="rId5"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image" Target="../media/image69.jpe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70.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71.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ubTitle" idx="1"/>
          </p:nvPr>
        </p:nvSpPr>
        <p:spPr>
          <a:xfrm>
            <a:off x="233573" y="2499503"/>
            <a:ext cx="8729773" cy="2362200"/>
          </a:xfrm>
          <a:noFill/>
        </p:spPr>
        <p:txBody>
          <a:bodyPr anchor="ctr">
            <a:normAutofit/>
          </a:bodyPr>
          <a:lstStyle/>
          <a:p>
            <a:pPr algn="l">
              <a:buClr>
                <a:srgbClr val="1F881A"/>
              </a:buClr>
            </a:pPr>
            <a:r>
              <a:rPr lang="en-US" sz="2300" b="1" dirty="0">
                <a:solidFill>
                  <a:srgbClr val="000000"/>
                </a:solidFill>
                <a:latin typeface="Arial" charset="0"/>
                <a:ea typeface="ＭＳ Ｐゴシック" charset="0"/>
              </a:rPr>
              <a:t>Chapter 10</a:t>
            </a:r>
          </a:p>
          <a:p>
            <a:pPr algn="l">
              <a:buClr>
                <a:srgbClr val="1F881A"/>
              </a:buClr>
            </a:pPr>
            <a:r>
              <a:rPr lang="en-US" sz="2300" b="1" dirty="0">
                <a:solidFill>
                  <a:srgbClr val="000000"/>
                </a:solidFill>
                <a:latin typeface="Arial" charset="0"/>
                <a:ea typeface="ＭＳ Ｐゴシック" charset="0"/>
              </a:rPr>
              <a:t>Sustaining Terrestrial Biodiversity: </a:t>
            </a:r>
            <a:r>
              <a:rPr lang="en-US" sz="2300" b="1" dirty="0" smtClean="0">
                <a:solidFill>
                  <a:srgbClr val="000000"/>
                </a:solidFill>
                <a:latin typeface="Arial" charset="0"/>
                <a:ea typeface="ＭＳ Ｐゴシック" charset="0"/>
              </a:rPr>
              <a:t>The </a:t>
            </a:r>
            <a:r>
              <a:rPr lang="en-US" sz="2300" b="1" dirty="0">
                <a:solidFill>
                  <a:srgbClr val="000000"/>
                </a:solidFill>
                <a:latin typeface="Arial" charset="0"/>
                <a:ea typeface="ＭＳ Ｐゴシック" charset="0"/>
              </a:rPr>
              <a:t>Ecosystem Approach</a:t>
            </a:r>
          </a:p>
        </p:txBody>
      </p:sp>
    </p:spTree>
    <p:extLst>
      <p:ext uri="{BB962C8B-B14F-4D97-AF65-F5344CB8AC3E}">
        <p14:creationId xmlns:p14="http://schemas.microsoft.com/office/powerpoint/2010/main" val="16258506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1678" y="767391"/>
            <a:ext cx="8714030" cy="5909311"/>
          </a:xfrm>
          <a:prstGeom prst="rect">
            <a:avLst/>
          </a:prstGeom>
          <a:solidFill>
            <a:schemeClr val="accent5">
              <a:lumMod val="20000"/>
              <a:lumOff val="80000"/>
            </a:schemeClr>
          </a:solidFill>
          <a:ln>
            <a:solidFill>
              <a:srgbClr val="000000"/>
            </a:solidFill>
          </a:ln>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13313" name="Rectangle 2"/>
          <p:cNvSpPr>
            <a:spLocks noGrp="1" noChangeArrowheads="1"/>
          </p:cNvSpPr>
          <p:nvPr>
            <p:ph type="title"/>
          </p:nvPr>
        </p:nvSpPr>
        <p:spPr>
          <a:xfrm>
            <a:off x="211678" y="185233"/>
            <a:ext cx="8714030" cy="582158"/>
          </a:xfrm>
          <a:solidFill>
            <a:schemeClr val="accent4">
              <a:lumMod val="20000"/>
              <a:lumOff val="80000"/>
            </a:schemeClr>
          </a:solidFill>
          <a:ln>
            <a:solidFill>
              <a:srgbClr val="000000"/>
            </a:solidFill>
          </a:ln>
        </p:spPr>
        <p:txBody>
          <a:bodyPr anchor="b">
            <a:noAutofit/>
          </a:bodyPr>
          <a:lstStyle/>
          <a:p>
            <a:r>
              <a:rPr lang="en-US" sz="3000" b="1" dirty="0" smtClean="0">
                <a:ea typeface="ＭＳ Ｐゴシック" charset="0"/>
              </a:rPr>
              <a:t>Forest Ecosystems: Fire</a:t>
            </a:r>
            <a:r>
              <a:rPr lang="en-US" sz="3000" b="1" dirty="0">
                <a:ea typeface="ＭＳ Ｐゴシック" charset="0"/>
              </a:rPr>
              <a:t>, Insects, </a:t>
            </a:r>
            <a:r>
              <a:rPr lang="en-US" sz="3000" b="1" dirty="0" smtClean="0">
                <a:ea typeface="ＭＳ Ｐゴシック" charset="0"/>
              </a:rPr>
              <a:t>&amp; Climate Change</a:t>
            </a:r>
            <a:endParaRPr lang="en-US" sz="3000" b="1" dirty="0">
              <a:ea typeface="ＭＳ Ｐゴシック" charset="0"/>
            </a:endParaRPr>
          </a:p>
        </p:txBody>
      </p:sp>
      <p:sp>
        <p:nvSpPr>
          <p:cNvPr id="13314" name="Rectangle 3"/>
          <p:cNvSpPr>
            <a:spLocks noGrp="1" noChangeArrowheads="1"/>
          </p:cNvSpPr>
          <p:nvPr>
            <p:ph type="body" idx="1"/>
          </p:nvPr>
        </p:nvSpPr>
        <p:spPr>
          <a:xfrm>
            <a:off x="211678" y="778540"/>
            <a:ext cx="5538877" cy="5898161"/>
          </a:xfrm>
          <a:solidFill>
            <a:schemeClr val="bg1">
              <a:lumMod val="95000"/>
            </a:schemeClr>
          </a:solidFill>
          <a:ln>
            <a:solidFill>
              <a:srgbClr val="000000"/>
            </a:solidFill>
          </a:ln>
        </p:spPr>
        <p:txBody>
          <a:bodyPr>
            <a:noAutofit/>
          </a:bodyPr>
          <a:lstStyle/>
          <a:p>
            <a:pPr marL="0" indent="0" algn="ctr">
              <a:lnSpc>
                <a:spcPct val="90000"/>
              </a:lnSpc>
              <a:buNone/>
            </a:pPr>
            <a:r>
              <a:rPr lang="en-US" sz="2200" b="1" dirty="0">
                <a:latin typeface="Calibri"/>
                <a:ea typeface="ＭＳ Ｐゴシック" charset="0"/>
                <a:cs typeface="Calibri"/>
              </a:rPr>
              <a:t>Introduction of foreign diseases and </a:t>
            </a:r>
            <a:r>
              <a:rPr lang="en-US" sz="2200" b="1" dirty="0" smtClean="0">
                <a:latin typeface="Calibri"/>
                <a:ea typeface="ＭＳ Ｐゴシック" charset="0"/>
                <a:cs typeface="Calibri"/>
              </a:rPr>
              <a:t>insects Accidental &amp; Deliberate</a:t>
            </a:r>
          </a:p>
          <a:p>
            <a:pPr marL="57150" indent="0">
              <a:lnSpc>
                <a:spcPct val="90000"/>
              </a:lnSpc>
              <a:buNone/>
            </a:pPr>
            <a:r>
              <a:rPr lang="en-US" sz="2200" b="1" dirty="0">
                <a:latin typeface="Calibri"/>
                <a:cs typeface="Calibri"/>
              </a:rPr>
              <a:t>Emerald Ash </a:t>
            </a:r>
            <a:r>
              <a:rPr lang="en-US" sz="2200" b="1" dirty="0" smtClean="0">
                <a:latin typeface="Calibri"/>
                <a:cs typeface="Calibri"/>
              </a:rPr>
              <a:t>Borer</a:t>
            </a:r>
          </a:p>
          <a:p>
            <a:pPr marL="57150" indent="0">
              <a:lnSpc>
                <a:spcPct val="90000"/>
              </a:lnSpc>
              <a:buNone/>
            </a:pPr>
            <a:r>
              <a:rPr lang="en-US" sz="2200" dirty="0" smtClean="0">
                <a:latin typeface="Calibri"/>
                <a:cs typeface="Calibri"/>
              </a:rPr>
              <a:t>Adults </a:t>
            </a:r>
            <a:r>
              <a:rPr lang="en-US" sz="2200" dirty="0">
                <a:latin typeface="Calibri"/>
                <a:cs typeface="Calibri"/>
              </a:rPr>
              <a:t>feed on ash foliage- little damage. L</a:t>
            </a:r>
            <a:r>
              <a:rPr lang="en-US" sz="2200" dirty="0" smtClean="0">
                <a:latin typeface="Calibri"/>
                <a:cs typeface="Calibri"/>
              </a:rPr>
              <a:t>arvae </a:t>
            </a:r>
            <a:r>
              <a:rPr lang="en-US" sz="2200" dirty="0">
                <a:latin typeface="Calibri"/>
                <a:cs typeface="Calibri"/>
              </a:rPr>
              <a:t>feed on the inner bark disrupting the tree's ability to transport water and nutrients. </a:t>
            </a:r>
            <a:endParaRPr lang="en-US" sz="2200" dirty="0" smtClean="0">
              <a:latin typeface="Calibri"/>
              <a:cs typeface="Calibri"/>
            </a:endParaRPr>
          </a:p>
          <a:p>
            <a:pPr marL="400050">
              <a:lnSpc>
                <a:spcPct val="90000"/>
              </a:lnSpc>
            </a:pPr>
            <a:r>
              <a:rPr lang="en-US" sz="2200" dirty="0" smtClean="0">
                <a:latin typeface="Calibri"/>
                <a:cs typeface="Calibri"/>
              </a:rPr>
              <a:t>Probably </a:t>
            </a:r>
            <a:r>
              <a:rPr lang="en-US" sz="2200" dirty="0">
                <a:latin typeface="Calibri"/>
                <a:cs typeface="Calibri"/>
              </a:rPr>
              <a:t>arrived in the United States on solid wood packing material originating in its native Asia. </a:t>
            </a:r>
          </a:p>
          <a:p>
            <a:pPr marL="57150" indent="0">
              <a:lnSpc>
                <a:spcPct val="90000"/>
              </a:lnSpc>
              <a:buNone/>
            </a:pPr>
            <a:r>
              <a:rPr lang="en-US" sz="2200" b="1" dirty="0">
                <a:latin typeface="Calibri"/>
                <a:cs typeface="Calibri"/>
              </a:rPr>
              <a:t>Gypsy </a:t>
            </a:r>
            <a:r>
              <a:rPr lang="en-US" sz="2200" b="1" dirty="0" smtClean="0">
                <a:latin typeface="Calibri"/>
                <a:cs typeface="Calibri"/>
              </a:rPr>
              <a:t>Moth</a:t>
            </a:r>
            <a:endParaRPr lang="en-US" sz="2200" dirty="0">
              <a:latin typeface="Calibri"/>
              <a:cs typeface="Calibri"/>
            </a:endParaRPr>
          </a:p>
          <a:p>
            <a:pPr marL="57150" indent="0">
              <a:lnSpc>
                <a:spcPct val="90000"/>
              </a:lnSpc>
              <a:buNone/>
            </a:pPr>
            <a:r>
              <a:rPr lang="en-US" sz="2200" dirty="0">
                <a:latin typeface="Calibri"/>
                <a:cs typeface="Calibri"/>
              </a:rPr>
              <a:t>D</a:t>
            </a:r>
            <a:r>
              <a:rPr lang="en-US" sz="2200" dirty="0" smtClean="0">
                <a:latin typeface="Calibri"/>
                <a:cs typeface="Calibri"/>
              </a:rPr>
              <a:t>efoliator </a:t>
            </a:r>
            <a:r>
              <a:rPr lang="en-US" sz="2200" dirty="0">
                <a:latin typeface="Calibri"/>
                <a:cs typeface="Calibri"/>
              </a:rPr>
              <a:t>primarily of hardwood trees, especially </a:t>
            </a:r>
            <a:r>
              <a:rPr lang="en-US" sz="2200" dirty="0" smtClean="0">
                <a:latin typeface="Calibri"/>
                <a:cs typeface="Calibri"/>
              </a:rPr>
              <a:t>oak.  Feeds </a:t>
            </a:r>
            <a:r>
              <a:rPr lang="en-US" sz="2200" dirty="0">
                <a:latin typeface="Calibri"/>
                <a:cs typeface="Calibri"/>
              </a:rPr>
              <a:t>on the </a:t>
            </a:r>
            <a:r>
              <a:rPr lang="en-US" sz="2200" dirty="0" smtClean="0">
                <a:latin typeface="Calibri"/>
                <a:cs typeface="Calibri"/>
              </a:rPr>
              <a:t>foliage of numerous N. American plants and trees; most </a:t>
            </a:r>
            <a:r>
              <a:rPr lang="en-US" sz="2200" dirty="0">
                <a:latin typeface="Calibri"/>
                <a:cs typeface="Calibri"/>
              </a:rPr>
              <a:t>common hosts are </a:t>
            </a:r>
            <a:r>
              <a:rPr lang="en-US" sz="2200" dirty="0" smtClean="0">
                <a:latin typeface="Calibri"/>
                <a:cs typeface="Calibri"/>
              </a:rPr>
              <a:t>oak </a:t>
            </a:r>
            <a:r>
              <a:rPr lang="en-US" sz="2200" dirty="0">
                <a:latin typeface="Calibri"/>
                <a:cs typeface="Calibri"/>
              </a:rPr>
              <a:t>and aspen; h</a:t>
            </a:r>
            <a:r>
              <a:rPr lang="en-US" sz="2200" dirty="0" smtClean="0">
                <a:latin typeface="Calibri"/>
                <a:cs typeface="Calibri"/>
              </a:rPr>
              <a:t>ighest concentrations in </a:t>
            </a:r>
            <a:r>
              <a:rPr lang="en-US" sz="2200" dirty="0">
                <a:latin typeface="Calibri"/>
                <a:cs typeface="Calibri"/>
              </a:rPr>
              <a:t>the southern </a:t>
            </a:r>
            <a:r>
              <a:rPr lang="en-US" sz="2200" dirty="0" smtClean="0">
                <a:latin typeface="Calibri"/>
                <a:cs typeface="Calibri"/>
              </a:rPr>
              <a:t>Appalachian mountains.</a:t>
            </a:r>
            <a:r>
              <a:rPr lang="en-US" sz="2200" dirty="0">
                <a:latin typeface="Calibri"/>
                <a:cs typeface="Calibri"/>
              </a:rPr>
              <a:t>, the Ozark </a:t>
            </a:r>
            <a:r>
              <a:rPr lang="en-US" sz="2200" dirty="0" smtClean="0">
                <a:latin typeface="Calibri"/>
                <a:cs typeface="Calibri"/>
              </a:rPr>
              <a:t>mountains, </a:t>
            </a:r>
            <a:r>
              <a:rPr lang="en-US" sz="2200" dirty="0">
                <a:latin typeface="Calibri"/>
                <a:cs typeface="Calibri"/>
              </a:rPr>
              <a:t>and in the northern </a:t>
            </a:r>
            <a:r>
              <a:rPr lang="en-US" sz="2200" dirty="0" smtClean="0">
                <a:latin typeface="Calibri"/>
                <a:cs typeface="Calibri"/>
              </a:rPr>
              <a:t>lake </a:t>
            </a:r>
            <a:r>
              <a:rPr lang="en-US" sz="2200" dirty="0">
                <a:latin typeface="Calibri"/>
                <a:cs typeface="Calibri"/>
              </a:rPr>
              <a:t>s</a:t>
            </a:r>
            <a:r>
              <a:rPr lang="en-US" sz="2200" dirty="0" smtClean="0">
                <a:latin typeface="Calibri"/>
                <a:cs typeface="Calibri"/>
              </a:rPr>
              <a:t>tates</a:t>
            </a:r>
            <a:r>
              <a:rPr lang="en-US" sz="2200" dirty="0">
                <a:latin typeface="Calibri"/>
                <a:cs typeface="Calibri"/>
              </a:rPr>
              <a:t>.</a:t>
            </a:r>
          </a:p>
          <a:p>
            <a:pPr marL="57150" indent="0">
              <a:lnSpc>
                <a:spcPct val="90000"/>
              </a:lnSpc>
              <a:buNone/>
            </a:pPr>
            <a:endParaRPr lang="en-US" sz="2200" dirty="0">
              <a:latin typeface="Calibri"/>
              <a:ea typeface="ＭＳ Ｐゴシック" charset="0"/>
              <a:cs typeface="Calibri"/>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051912" y="1155251"/>
            <a:ext cx="2619375" cy="17526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9"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57875" y="4038600"/>
            <a:ext cx="2971800" cy="183038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9590059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 name="Rectangle 2"/>
          <p:cNvSpPr>
            <a:spLocks noGrp="1" noChangeArrowheads="1"/>
          </p:cNvSpPr>
          <p:nvPr>
            <p:ph type="title"/>
          </p:nvPr>
        </p:nvSpPr>
        <p:spPr>
          <a:xfrm>
            <a:off x="304921" y="185233"/>
            <a:ext cx="8599686" cy="582158"/>
          </a:xfrm>
          <a:solidFill>
            <a:schemeClr val="accent4">
              <a:lumMod val="20000"/>
              <a:lumOff val="80000"/>
            </a:schemeClr>
          </a:solidFill>
          <a:ln w="38100" cmpd="sng">
            <a:solidFill>
              <a:srgbClr val="000000"/>
            </a:solidFill>
          </a:ln>
        </p:spPr>
        <p:txBody>
          <a:bodyPr anchor="b">
            <a:noAutofit/>
          </a:bodyPr>
          <a:lstStyle/>
          <a:p>
            <a:r>
              <a:rPr lang="en-US" sz="3000" b="1" dirty="0" smtClean="0">
                <a:ea typeface="ＭＳ Ｐゴシック" charset="0"/>
              </a:rPr>
              <a:t>Forest Ecosystems: Fire</a:t>
            </a:r>
            <a:r>
              <a:rPr lang="en-US" sz="3000" b="1" dirty="0">
                <a:ea typeface="ＭＳ Ｐゴシック" charset="0"/>
              </a:rPr>
              <a:t>, Insects, </a:t>
            </a:r>
            <a:r>
              <a:rPr lang="en-US" sz="3000" b="1" dirty="0" smtClean="0">
                <a:ea typeface="ＭＳ Ｐゴシック" charset="0"/>
              </a:rPr>
              <a:t>&amp; Climate Change</a:t>
            </a:r>
            <a:endParaRPr lang="en-US" sz="3000" b="1" dirty="0">
              <a:ea typeface="ＭＳ Ｐゴシック" charset="0"/>
            </a:endParaRPr>
          </a:p>
        </p:txBody>
      </p:sp>
      <p:pic>
        <p:nvPicPr>
          <p:cNvPr id="2" name="Picture 1"/>
          <p:cNvPicPr>
            <a:picLocks noChangeAspect="1"/>
          </p:cNvPicPr>
          <p:nvPr/>
        </p:nvPicPr>
        <p:blipFill>
          <a:blip r:embed="rId3"/>
          <a:stretch>
            <a:fillRect/>
          </a:stretch>
        </p:blipFill>
        <p:spPr>
          <a:xfrm>
            <a:off x="304921" y="3709595"/>
            <a:ext cx="4320776" cy="3065051"/>
          </a:xfrm>
          <a:prstGeom prst="rect">
            <a:avLst/>
          </a:prstGeom>
          <a:ln w="38100" cmpd="sng">
            <a:solidFill>
              <a:srgbClr val="000000"/>
            </a:solid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04921" y="829076"/>
            <a:ext cx="4320777" cy="2880518"/>
          </a:xfrm>
          <a:prstGeom prst="rect">
            <a:avLst/>
          </a:prstGeom>
          <a:ln w="38100" cmpd="sng">
            <a:solidFill>
              <a:srgbClr val="000000"/>
            </a:solidFill>
          </a:ln>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396640" y="767391"/>
            <a:ext cx="4507967" cy="3011322"/>
          </a:xfrm>
          <a:prstGeom prst="rect">
            <a:avLst/>
          </a:prstGeom>
        </p:spPr>
      </p:pic>
      <p:pic>
        <p:nvPicPr>
          <p:cNvPr id="7" name="Picture 5"/>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4625698" y="3778713"/>
            <a:ext cx="4194797" cy="2995933"/>
          </a:xfrm>
          <a:prstGeom prst="rect">
            <a:avLst/>
          </a:prstGeom>
          <a:noFill/>
          <a:ln w="76200" cmpd="sng">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11067412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2"/>
          <p:cNvSpPr>
            <a:spLocks noGrp="1" noChangeArrowheads="1"/>
          </p:cNvSpPr>
          <p:nvPr>
            <p:ph type="title"/>
          </p:nvPr>
        </p:nvSpPr>
        <p:spPr>
          <a:xfrm>
            <a:off x="211678" y="185233"/>
            <a:ext cx="8714030" cy="582158"/>
          </a:xfrm>
          <a:solidFill>
            <a:schemeClr val="accent4">
              <a:lumMod val="20000"/>
              <a:lumOff val="80000"/>
            </a:schemeClr>
          </a:solidFill>
          <a:ln>
            <a:solidFill>
              <a:srgbClr val="000000"/>
            </a:solidFill>
          </a:ln>
        </p:spPr>
        <p:txBody>
          <a:bodyPr anchor="b">
            <a:noAutofit/>
          </a:bodyPr>
          <a:lstStyle/>
          <a:p>
            <a:r>
              <a:rPr lang="en-US" sz="3000" b="1" dirty="0" smtClean="0">
                <a:ea typeface="ＭＳ Ｐゴシック" charset="0"/>
              </a:rPr>
              <a:t>Forest Ecosystems: Fire</a:t>
            </a:r>
            <a:r>
              <a:rPr lang="en-US" sz="3000" b="1" dirty="0">
                <a:ea typeface="ＭＳ Ｐゴシック" charset="0"/>
              </a:rPr>
              <a:t>, Insects, </a:t>
            </a:r>
            <a:r>
              <a:rPr lang="en-US" sz="3000" b="1" dirty="0" smtClean="0">
                <a:ea typeface="ＭＳ Ｐゴシック" charset="0"/>
              </a:rPr>
              <a:t>&amp; Climate Change</a:t>
            </a:r>
            <a:endParaRPr lang="en-US" sz="3000" b="1" dirty="0">
              <a:ea typeface="ＭＳ Ｐゴシック" charset="0"/>
            </a:endParaRPr>
          </a:p>
        </p:txBody>
      </p:sp>
      <p:pic>
        <p:nvPicPr>
          <p:cNvPr id="8"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11953" t="8715" r="15863" b="15336"/>
          <a:stretch/>
        </p:blipFill>
        <p:spPr bwMode="auto">
          <a:xfrm>
            <a:off x="970186" y="952620"/>
            <a:ext cx="7400307" cy="575102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0888189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a:xfrm>
            <a:off x="211678" y="921997"/>
            <a:ext cx="8714030" cy="5764002"/>
          </a:xfrm>
          <a:prstGeom prst="rect">
            <a:avLst/>
          </a:prstGeom>
          <a:solidFill>
            <a:schemeClr val="bg1">
              <a:lumMod val="95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Font typeface="Arial"/>
              <a:buNone/>
            </a:pPr>
            <a:r>
              <a:rPr lang="en-US" sz="2000" b="1" dirty="0" smtClean="0">
                <a:latin typeface="Calibri"/>
                <a:ea typeface="ＭＳ Ｐゴシック" charset="0"/>
                <a:cs typeface="Calibri"/>
              </a:rPr>
              <a:t>Mountain Pine Beetle</a:t>
            </a:r>
          </a:p>
          <a:p>
            <a:pPr marL="57150" indent="0">
              <a:lnSpc>
                <a:spcPct val="90000"/>
              </a:lnSpc>
              <a:buNone/>
            </a:pPr>
            <a:r>
              <a:rPr lang="en-US" sz="2100" dirty="0">
                <a:cs typeface="Calibri"/>
              </a:rPr>
              <a:t>Hard winters with cold temperatures can kill beetle eggs and larvae wintering under a tree's outer bark. Related to general climate warming, average winter temperatures in the Rocky Mountains have been higher than normal over the past ten years. Trees have also been weakened by a prolonged period of low precipitation. The combination of milder temperatures and low precipitation has aided a vast outbreak of beetles.</a:t>
            </a:r>
            <a:endParaRPr lang="en-US" sz="2100" dirty="0" smtClean="0">
              <a:latin typeface="Calibri"/>
              <a:cs typeface="Calibri"/>
            </a:endParaRPr>
          </a:p>
          <a:p>
            <a:pPr marL="57150" indent="0">
              <a:lnSpc>
                <a:spcPct val="90000"/>
              </a:lnSpc>
              <a:buFont typeface="Arial"/>
              <a:buNone/>
            </a:pPr>
            <a:endParaRPr lang="en-US" sz="2100" dirty="0">
              <a:latin typeface="Calibri"/>
              <a:ea typeface="ＭＳ Ｐゴシック" charset="0"/>
              <a:cs typeface="Calibri"/>
            </a:endParaRPr>
          </a:p>
        </p:txBody>
      </p:sp>
      <p:sp>
        <p:nvSpPr>
          <p:cNvPr id="14" name="Rectangle 2"/>
          <p:cNvSpPr>
            <a:spLocks noGrp="1" noChangeArrowheads="1"/>
          </p:cNvSpPr>
          <p:nvPr>
            <p:ph type="title"/>
          </p:nvPr>
        </p:nvSpPr>
        <p:spPr>
          <a:xfrm>
            <a:off x="211678" y="185233"/>
            <a:ext cx="8714030" cy="582158"/>
          </a:xfrm>
          <a:solidFill>
            <a:schemeClr val="accent4">
              <a:lumMod val="20000"/>
              <a:lumOff val="80000"/>
            </a:schemeClr>
          </a:solidFill>
          <a:ln>
            <a:solidFill>
              <a:srgbClr val="000000"/>
            </a:solidFill>
          </a:ln>
        </p:spPr>
        <p:txBody>
          <a:bodyPr anchor="b">
            <a:noAutofit/>
          </a:bodyPr>
          <a:lstStyle/>
          <a:p>
            <a:r>
              <a:rPr lang="en-US" sz="3000" b="1" dirty="0" smtClean="0">
                <a:ea typeface="ＭＳ Ｐゴシック" charset="0"/>
              </a:rPr>
              <a:t>Forest Ecosystems: Fire</a:t>
            </a:r>
            <a:r>
              <a:rPr lang="en-US" sz="3000" b="1" dirty="0">
                <a:ea typeface="ＭＳ Ｐゴシック" charset="0"/>
              </a:rPr>
              <a:t>, Insects, </a:t>
            </a:r>
            <a:r>
              <a:rPr lang="en-US" sz="3000" b="1" dirty="0" smtClean="0">
                <a:ea typeface="ＭＳ Ｐゴシック" charset="0"/>
              </a:rPr>
              <a:t>&amp; Climate Change</a:t>
            </a:r>
            <a:endParaRPr lang="en-US" sz="3000" b="1" dirty="0">
              <a:ea typeface="ＭＳ Ｐゴシック" charset="0"/>
            </a:endParaRPr>
          </a:p>
        </p:txBody>
      </p:sp>
      <p:pic>
        <p:nvPicPr>
          <p:cNvPr id="2" name="Picture 1"/>
          <p:cNvPicPr>
            <a:picLocks noChangeAspect="1"/>
          </p:cNvPicPr>
          <p:nvPr/>
        </p:nvPicPr>
        <p:blipFill>
          <a:blip r:embed="rId3"/>
          <a:stretch>
            <a:fillRect/>
          </a:stretch>
        </p:blipFill>
        <p:spPr>
          <a:xfrm>
            <a:off x="770220" y="3135617"/>
            <a:ext cx="7643936" cy="3333112"/>
          </a:xfrm>
          <a:prstGeom prst="rect">
            <a:avLst/>
          </a:prstGeom>
          <a:ln>
            <a:solidFill>
              <a:srgbClr val="000000"/>
            </a:solidFill>
          </a:ln>
        </p:spPr>
      </p:pic>
    </p:spTree>
    <p:extLst>
      <p:ext uri="{BB962C8B-B14F-4D97-AF65-F5344CB8AC3E}">
        <p14:creationId xmlns:p14="http://schemas.microsoft.com/office/powerpoint/2010/main" val="255216870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p:cNvSpPr txBox="1">
            <a:spLocks noChangeArrowheads="1"/>
          </p:cNvSpPr>
          <p:nvPr/>
        </p:nvSpPr>
        <p:spPr>
          <a:xfrm>
            <a:off x="211678" y="921996"/>
            <a:ext cx="8714030" cy="5922501"/>
          </a:xfrm>
          <a:prstGeom prst="rect">
            <a:avLst/>
          </a:prstGeom>
          <a:solidFill>
            <a:schemeClr val="bg1">
              <a:lumMod val="95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Font typeface="Arial"/>
              <a:buNone/>
            </a:pPr>
            <a:r>
              <a:rPr lang="en-US" sz="2000" b="1" dirty="0" smtClean="0">
                <a:latin typeface="Calibri"/>
                <a:ea typeface="ＭＳ Ｐゴシック" charset="0"/>
                <a:cs typeface="Calibri"/>
              </a:rPr>
              <a:t>Mountain Pine Beetle</a:t>
            </a:r>
          </a:p>
          <a:p>
            <a:pPr marL="57150" indent="0">
              <a:lnSpc>
                <a:spcPct val="90000"/>
              </a:lnSpc>
              <a:buNone/>
            </a:pPr>
            <a:r>
              <a:rPr lang="en-US" sz="2100" dirty="0">
                <a:ea typeface="ＭＳ Ｐゴシック" charset="0"/>
                <a:cs typeface="Calibri"/>
              </a:rPr>
              <a:t>Bark beetles are native insects that have shaped the forests of North America for thousands of years. Several species of bark beetles are presently killing </a:t>
            </a:r>
            <a:r>
              <a:rPr lang="en-US" sz="2100" dirty="0" err="1">
                <a:ea typeface="ＭＳ Ｐゴシック" charset="0"/>
                <a:cs typeface="Calibri"/>
              </a:rPr>
              <a:t>lodgepole</a:t>
            </a:r>
            <a:r>
              <a:rPr lang="en-US" sz="2100" dirty="0">
                <a:ea typeface="ＭＳ Ｐゴシック" charset="0"/>
                <a:cs typeface="Calibri"/>
              </a:rPr>
              <a:t> pine, ponderosa pine, limber pine, Engelmann spruce, subalpine fir and Colorado blue spruce. Rocky Mountain National Park is just one relatively small area where trees are dying from the beetle epidemic. Because the task is enormous, the park’s priorities for mitigation of the effects of beetles are focused on removing hazard trees and hazard fuels tied to the protection of life and property.</a:t>
            </a:r>
            <a:endParaRPr lang="en-US" sz="2100" dirty="0">
              <a:latin typeface="Calibri"/>
              <a:ea typeface="ＭＳ Ｐゴシック" charset="0"/>
              <a:cs typeface="Calibri"/>
            </a:endParaRPr>
          </a:p>
        </p:txBody>
      </p:sp>
      <p:sp>
        <p:nvSpPr>
          <p:cNvPr id="14" name="Rectangle 2"/>
          <p:cNvSpPr>
            <a:spLocks noGrp="1" noChangeArrowheads="1"/>
          </p:cNvSpPr>
          <p:nvPr>
            <p:ph type="title"/>
          </p:nvPr>
        </p:nvSpPr>
        <p:spPr>
          <a:xfrm>
            <a:off x="211678" y="185233"/>
            <a:ext cx="8714030" cy="582158"/>
          </a:xfrm>
          <a:solidFill>
            <a:schemeClr val="accent4">
              <a:lumMod val="20000"/>
              <a:lumOff val="80000"/>
            </a:schemeClr>
          </a:solidFill>
          <a:ln>
            <a:solidFill>
              <a:srgbClr val="000000"/>
            </a:solidFill>
          </a:ln>
        </p:spPr>
        <p:txBody>
          <a:bodyPr anchor="b">
            <a:noAutofit/>
          </a:bodyPr>
          <a:lstStyle/>
          <a:p>
            <a:r>
              <a:rPr lang="en-US" sz="3000" b="1" dirty="0" smtClean="0">
                <a:ea typeface="ＭＳ Ｐゴシック" charset="0"/>
              </a:rPr>
              <a:t>Forest Ecosystems: Fire</a:t>
            </a:r>
            <a:r>
              <a:rPr lang="en-US" sz="3000" b="1" dirty="0">
                <a:ea typeface="ＭＳ Ｐゴシック" charset="0"/>
              </a:rPr>
              <a:t>, Insects, </a:t>
            </a:r>
            <a:r>
              <a:rPr lang="en-US" sz="3000" b="1" dirty="0" smtClean="0">
                <a:ea typeface="ＭＳ Ｐゴシック" charset="0"/>
              </a:rPr>
              <a:t>&amp; Climate Change</a:t>
            </a:r>
            <a:endParaRPr lang="en-US" sz="3000" b="1" dirty="0">
              <a:ea typeface="ＭＳ Ｐゴシック"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23406" y="3651720"/>
            <a:ext cx="2546069" cy="2546069"/>
          </a:xfrm>
          <a:prstGeom prst="rect">
            <a:avLst/>
          </a:prstGeom>
          <a:ln>
            <a:solidFill>
              <a:srgbClr val="000000"/>
            </a:solidFill>
          </a:ln>
        </p:spPr>
      </p:pic>
      <p:sp>
        <p:nvSpPr>
          <p:cNvPr id="3" name="Rectangle 2"/>
          <p:cNvSpPr/>
          <p:nvPr/>
        </p:nvSpPr>
        <p:spPr>
          <a:xfrm>
            <a:off x="300053" y="6321277"/>
            <a:ext cx="3510307" cy="523220"/>
          </a:xfrm>
          <a:prstGeom prst="rect">
            <a:avLst/>
          </a:prstGeom>
          <a:ln>
            <a:solidFill>
              <a:srgbClr val="000000"/>
            </a:solidFill>
          </a:ln>
        </p:spPr>
        <p:txBody>
          <a:bodyPr wrap="square">
            <a:spAutoFit/>
          </a:bodyPr>
          <a:lstStyle/>
          <a:p>
            <a:r>
              <a:rPr lang="en-US" sz="1400" dirty="0"/>
              <a:t>Annual </a:t>
            </a:r>
            <a:r>
              <a:rPr lang="en-US" sz="1400" dirty="0" err="1"/>
              <a:t>carbaryl</a:t>
            </a:r>
            <a:r>
              <a:rPr lang="en-US" sz="1400" dirty="0"/>
              <a:t> spraying has been effective in protecting high value trees in the RMNP</a:t>
            </a:r>
            <a:r>
              <a:rPr lang="en-US" sz="1400" dirty="0" smtClean="0"/>
              <a:t>.</a:t>
            </a:r>
            <a:endParaRPr lang="en-US" sz="1400" dirty="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279842" y="3360099"/>
            <a:ext cx="4645866" cy="3484399"/>
          </a:xfrm>
          <a:prstGeom prst="rect">
            <a:avLst/>
          </a:prstGeom>
          <a:ln>
            <a:solidFill>
              <a:srgbClr val="000000"/>
            </a:solidFill>
          </a:ln>
        </p:spPr>
      </p:pic>
    </p:spTree>
    <p:extLst>
      <p:ext uri="{BB962C8B-B14F-4D97-AF65-F5344CB8AC3E}">
        <p14:creationId xmlns:p14="http://schemas.microsoft.com/office/powerpoint/2010/main" val="205759479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250955887"/>
              </p:ext>
            </p:extLst>
          </p:nvPr>
        </p:nvGraphicFramePr>
        <p:xfrm>
          <a:off x="2856512" y="924993"/>
          <a:ext cx="6068069" cy="55437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Diagram 5"/>
          <p:cNvGraphicFramePr/>
          <p:nvPr>
            <p:extLst>
              <p:ext uri="{D42A27DB-BD31-4B8C-83A1-F6EECF244321}">
                <p14:modId xmlns:p14="http://schemas.microsoft.com/office/powerpoint/2010/main" val="1769925131"/>
              </p:ext>
            </p:extLst>
          </p:nvPr>
        </p:nvGraphicFramePr>
        <p:xfrm>
          <a:off x="3763123" y="2125723"/>
          <a:ext cx="4394966" cy="297246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7" name="Oval 6"/>
          <p:cNvSpPr>
            <a:spLocks noChangeAspect="1"/>
          </p:cNvSpPr>
          <p:nvPr/>
        </p:nvSpPr>
        <p:spPr>
          <a:xfrm>
            <a:off x="5501347" y="2935246"/>
            <a:ext cx="1220225" cy="1220225"/>
          </a:xfrm>
          <a:prstGeom prst="ellipse">
            <a:avLst/>
          </a:prstGeom>
          <a:solidFill>
            <a:srgbClr val="FF8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00" b="1" dirty="0" smtClean="0">
                <a:solidFill>
                  <a:srgbClr val="000000"/>
                </a:solidFill>
              </a:rPr>
              <a:t>Positive</a:t>
            </a:r>
          </a:p>
          <a:p>
            <a:pPr algn="ctr"/>
            <a:r>
              <a:rPr lang="en-US" sz="900" b="1" dirty="0" smtClean="0">
                <a:solidFill>
                  <a:srgbClr val="000000"/>
                </a:solidFill>
              </a:rPr>
              <a:t>Feedback w/ </a:t>
            </a:r>
          </a:p>
          <a:p>
            <a:pPr algn="ctr"/>
            <a:r>
              <a:rPr lang="en-US" sz="900" b="1" dirty="0" smtClean="0">
                <a:solidFill>
                  <a:srgbClr val="000000"/>
                </a:solidFill>
              </a:rPr>
              <a:t>Synergistic Amplification</a:t>
            </a:r>
          </a:p>
          <a:p>
            <a:pPr algn="ctr"/>
            <a:endParaRPr lang="en-US" sz="900" b="1" dirty="0">
              <a:solidFill>
                <a:srgbClr val="000000"/>
              </a:solidFill>
            </a:endParaRPr>
          </a:p>
        </p:txBody>
      </p:sp>
      <p:sp>
        <p:nvSpPr>
          <p:cNvPr id="9" name="Rectangle 3"/>
          <p:cNvSpPr txBox="1">
            <a:spLocks noChangeArrowheads="1"/>
          </p:cNvSpPr>
          <p:nvPr/>
        </p:nvSpPr>
        <p:spPr>
          <a:xfrm>
            <a:off x="211678" y="921997"/>
            <a:ext cx="2644835" cy="5546732"/>
          </a:xfrm>
          <a:prstGeom prst="rect">
            <a:avLst/>
          </a:prstGeom>
          <a:solidFill>
            <a:schemeClr val="bg1">
              <a:lumMod val="95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Font typeface="Arial"/>
              <a:buNone/>
            </a:pPr>
            <a:r>
              <a:rPr lang="en-US" sz="2000" b="1" dirty="0" smtClean="0">
                <a:latin typeface="Calibri"/>
                <a:ea typeface="ＭＳ Ｐゴシック" charset="0"/>
                <a:cs typeface="Calibri"/>
              </a:rPr>
              <a:t>Global Warming</a:t>
            </a:r>
          </a:p>
          <a:p>
            <a:pPr>
              <a:lnSpc>
                <a:spcPct val="90000"/>
              </a:lnSpc>
            </a:pPr>
            <a:r>
              <a:rPr lang="en-US" sz="2000" dirty="0" smtClean="0">
                <a:latin typeface="Calibri"/>
                <a:ea typeface="ＭＳ Ｐゴシック" charset="0"/>
                <a:cs typeface="Calibri"/>
              </a:rPr>
              <a:t>Rising temperatures</a:t>
            </a:r>
          </a:p>
          <a:p>
            <a:pPr>
              <a:lnSpc>
                <a:spcPct val="90000"/>
              </a:lnSpc>
            </a:pPr>
            <a:r>
              <a:rPr lang="en-US" sz="2000" dirty="0" smtClean="0">
                <a:latin typeface="Calibri"/>
                <a:ea typeface="ＭＳ Ｐゴシック" charset="0"/>
                <a:cs typeface="Calibri"/>
              </a:rPr>
              <a:t>Trees more susceptible to diseases and pests</a:t>
            </a:r>
          </a:p>
          <a:p>
            <a:pPr>
              <a:lnSpc>
                <a:spcPct val="90000"/>
              </a:lnSpc>
            </a:pPr>
            <a:r>
              <a:rPr lang="en-US" sz="2000" dirty="0" smtClean="0">
                <a:latin typeface="Calibri"/>
                <a:ea typeface="ＭＳ Ｐゴシック" charset="0"/>
                <a:cs typeface="Calibri"/>
              </a:rPr>
              <a:t>Drier forests: more fires</a:t>
            </a:r>
          </a:p>
          <a:p>
            <a:pPr>
              <a:lnSpc>
                <a:spcPct val="90000"/>
              </a:lnSpc>
            </a:pPr>
            <a:r>
              <a:rPr lang="en-US" sz="2000" dirty="0" smtClean="0">
                <a:latin typeface="Calibri"/>
                <a:ea typeface="ＭＳ Ｐゴシック" charset="0"/>
                <a:cs typeface="Calibri"/>
              </a:rPr>
              <a:t>More greenhouse gases</a:t>
            </a:r>
          </a:p>
          <a:p>
            <a:pPr>
              <a:lnSpc>
                <a:spcPct val="90000"/>
              </a:lnSpc>
            </a:pPr>
            <a:endParaRPr lang="en-US" sz="2000" dirty="0">
              <a:latin typeface="Calibri"/>
              <a:ea typeface="ＭＳ Ｐゴシック" charset="0"/>
              <a:cs typeface="Calibri"/>
            </a:endParaRPr>
          </a:p>
          <a:p>
            <a:pPr marL="0" indent="0">
              <a:lnSpc>
                <a:spcPct val="90000"/>
              </a:lnSpc>
              <a:buNone/>
            </a:pPr>
            <a:r>
              <a:rPr lang="en-US" sz="2000" b="1" dirty="0" smtClean="0">
                <a:latin typeface="Calibri"/>
                <a:ea typeface="ＭＳ Ｐゴシック" charset="0"/>
                <a:cs typeface="Calibri"/>
              </a:rPr>
              <a:t>Positive Feedback Loop</a:t>
            </a:r>
          </a:p>
          <a:p>
            <a:pPr marL="0" indent="0">
              <a:lnSpc>
                <a:spcPct val="90000"/>
              </a:lnSpc>
              <a:buNone/>
            </a:pPr>
            <a:r>
              <a:rPr lang="en-US" sz="2000" dirty="0" smtClean="0">
                <a:latin typeface="Calibri"/>
                <a:ea typeface="ＭＳ Ｐゴシック" charset="0"/>
                <a:cs typeface="Calibri"/>
              </a:rPr>
              <a:t>-Synergy</a:t>
            </a:r>
          </a:p>
          <a:p>
            <a:pPr marL="0" indent="0">
              <a:lnSpc>
                <a:spcPct val="90000"/>
              </a:lnSpc>
              <a:buNone/>
            </a:pPr>
            <a:r>
              <a:rPr lang="en-US" sz="2000" dirty="0" smtClean="0">
                <a:latin typeface="Calibri"/>
                <a:ea typeface="ＭＳ Ｐゴシック" charset="0"/>
                <a:cs typeface="Calibri"/>
              </a:rPr>
              <a:t>-Amplification</a:t>
            </a:r>
          </a:p>
          <a:p>
            <a:pPr marL="57150" indent="0">
              <a:lnSpc>
                <a:spcPct val="90000"/>
              </a:lnSpc>
              <a:buFont typeface="Arial"/>
              <a:buNone/>
            </a:pPr>
            <a:endParaRPr lang="en-US" sz="2100" dirty="0" smtClean="0">
              <a:latin typeface="Calibri"/>
              <a:cs typeface="Calibri"/>
            </a:endParaRPr>
          </a:p>
          <a:p>
            <a:pPr marL="57150" indent="0">
              <a:lnSpc>
                <a:spcPct val="90000"/>
              </a:lnSpc>
              <a:buFont typeface="Arial"/>
              <a:buNone/>
            </a:pPr>
            <a:endParaRPr lang="en-US" sz="2100" dirty="0">
              <a:latin typeface="Calibri"/>
              <a:ea typeface="ＭＳ Ｐゴシック" charset="0"/>
              <a:cs typeface="Calibri"/>
            </a:endParaRPr>
          </a:p>
        </p:txBody>
      </p:sp>
      <p:sp>
        <p:nvSpPr>
          <p:cNvPr id="14" name="Rectangle 2"/>
          <p:cNvSpPr>
            <a:spLocks noGrp="1" noChangeArrowheads="1"/>
          </p:cNvSpPr>
          <p:nvPr>
            <p:ph type="title"/>
          </p:nvPr>
        </p:nvSpPr>
        <p:spPr>
          <a:xfrm>
            <a:off x="211678" y="185233"/>
            <a:ext cx="8714030" cy="582158"/>
          </a:xfrm>
          <a:solidFill>
            <a:schemeClr val="accent4">
              <a:lumMod val="20000"/>
              <a:lumOff val="80000"/>
            </a:schemeClr>
          </a:solidFill>
          <a:ln>
            <a:solidFill>
              <a:srgbClr val="000000"/>
            </a:solidFill>
          </a:ln>
        </p:spPr>
        <p:txBody>
          <a:bodyPr anchor="b">
            <a:noAutofit/>
          </a:bodyPr>
          <a:lstStyle/>
          <a:p>
            <a:r>
              <a:rPr lang="en-US" sz="3000" b="1" dirty="0" smtClean="0">
                <a:ea typeface="ＭＳ Ｐゴシック" charset="0"/>
              </a:rPr>
              <a:t>Forest Ecosystems: Fire</a:t>
            </a:r>
            <a:r>
              <a:rPr lang="en-US" sz="3000" b="1" dirty="0">
                <a:ea typeface="ＭＳ Ｐゴシック" charset="0"/>
              </a:rPr>
              <a:t>, Insects, </a:t>
            </a:r>
            <a:r>
              <a:rPr lang="en-US" sz="3000" b="1" dirty="0" smtClean="0">
                <a:ea typeface="ＭＳ Ｐゴシック" charset="0"/>
              </a:rPr>
              <a:t>&amp; Climate Change</a:t>
            </a:r>
            <a:endParaRPr lang="en-US" sz="3000" b="1" dirty="0">
              <a:ea typeface="ＭＳ Ｐゴシック" charset="0"/>
            </a:endParaRPr>
          </a:p>
        </p:txBody>
      </p:sp>
    </p:spTree>
    <p:extLst>
      <p:ext uri="{BB962C8B-B14F-4D97-AF65-F5344CB8AC3E}">
        <p14:creationId xmlns:p14="http://schemas.microsoft.com/office/powerpoint/2010/main" val="4203940965"/>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956162"/>
            <a:ext cx="8503788" cy="5632312"/>
          </a:xfrm>
          <a:prstGeom prst="rect">
            <a:avLst/>
          </a:prstGeom>
          <a:solidFill>
            <a:schemeClr val="accent3">
              <a:lumMod val="40000"/>
              <a:lumOff val="60000"/>
            </a:schemeClr>
          </a:solidFill>
          <a:ln>
            <a:solidFill>
              <a:srgbClr val="000000"/>
            </a:solidFill>
          </a:ln>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13313" name="Rectangle 2"/>
          <p:cNvSpPr>
            <a:spLocks noGrp="1" noChangeArrowheads="1"/>
          </p:cNvSpPr>
          <p:nvPr>
            <p:ph type="title"/>
          </p:nvPr>
        </p:nvSpPr>
        <p:spPr>
          <a:xfrm>
            <a:off x="264596" y="191266"/>
            <a:ext cx="8696392"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Forest Ecosystems</a:t>
            </a:r>
            <a:endParaRPr lang="en-US" sz="3200" b="1" dirty="0">
              <a:ea typeface="ＭＳ Ｐゴシック" charset="0"/>
            </a:endParaRPr>
          </a:p>
        </p:txBody>
      </p:sp>
      <p:sp>
        <p:nvSpPr>
          <p:cNvPr id="13314" name="Rectangle 3"/>
          <p:cNvSpPr>
            <a:spLocks noGrp="1" noChangeArrowheads="1"/>
          </p:cNvSpPr>
          <p:nvPr>
            <p:ph type="body" idx="1"/>
          </p:nvPr>
        </p:nvSpPr>
        <p:spPr>
          <a:xfrm>
            <a:off x="264597" y="956162"/>
            <a:ext cx="6032790" cy="5632312"/>
          </a:xfrm>
          <a:solidFill>
            <a:schemeClr val="accent5">
              <a:lumMod val="20000"/>
              <a:lumOff val="80000"/>
            </a:schemeClr>
          </a:solidFill>
          <a:ln>
            <a:solidFill>
              <a:srgbClr val="000000"/>
            </a:solidFill>
          </a:ln>
        </p:spPr>
        <p:txBody>
          <a:bodyPr>
            <a:noAutofit/>
          </a:bodyPr>
          <a:lstStyle/>
          <a:p>
            <a:pPr marL="0" indent="0">
              <a:buNone/>
            </a:pPr>
            <a:r>
              <a:rPr lang="en-US" sz="2400" b="1" dirty="0">
                <a:latin typeface="Calibri"/>
                <a:ea typeface="ＭＳ Ｐゴシック" charset="0"/>
                <a:cs typeface="Calibri"/>
              </a:rPr>
              <a:t>Old-growth </a:t>
            </a:r>
            <a:r>
              <a:rPr lang="en-US" sz="2400" dirty="0">
                <a:latin typeface="Calibri"/>
                <a:ea typeface="ＭＳ Ｐゴシック" charset="0"/>
                <a:cs typeface="Calibri"/>
              </a:rPr>
              <a:t>or</a:t>
            </a:r>
            <a:r>
              <a:rPr lang="en-US" sz="2400" b="1" dirty="0">
                <a:latin typeface="Calibri"/>
                <a:ea typeface="ＭＳ Ｐゴシック" charset="0"/>
                <a:cs typeface="Calibri"/>
              </a:rPr>
              <a:t> primary forest</a:t>
            </a:r>
            <a:r>
              <a:rPr lang="en-US" sz="2400" dirty="0">
                <a:latin typeface="Calibri"/>
                <a:ea typeface="ＭＳ Ｐゴシック" charset="0"/>
                <a:cs typeface="Calibri"/>
              </a:rPr>
              <a:t> (36%)</a:t>
            </a:r>
          </a:p>
          <a:p>
            <a:pPr>
              <a:lnSpc>
                <a:spcPct val="90000"/>
              </a:lnSpc>
            </a:pPr>
            <a:r>
              <a:rPr lang="en-US" sz="2400" dirty="0" smtClean="0">
                <a:latin typeface="Calibri"/>
                <a:cs typeface="Calibri"/>
              </a:rPr>
              <a:t>uncut </a:t>
            </a:r>
            <a:r>
              <a:rPr lang="en-US" sz="2400" dirty="0">
                <a:latin typeface="Calibri"/>
                <a:cs typeface="Calibri"/>
              </a:rPr>
              <a:t>or regenerated forest that has not been seriously disturbed by human activity for several hundred years or more. </a:t>
            </a:r>
            <a:endParaRPr lang="en-US" sz="2400" dirty="0" smtClean="0">
              <a:latin typeface="Calibri"/>
              <a:cs typeface="Calibri"/>
            </a:endParaRPr>
          </a:p>
          <a:p>
            <a:pPr>
              <a:lnSpc>
                <a:spcPct val="90000"/>
              </a:lnSpc>
            </a:pPr>
            <a:r>
              <a:rPr lang="en-US" sz="2400" dirty="0" smtClean="0">
                <a:latin typeface="Calibri"/>
                <a:cs typeface="Calibri"/>
              </a:rPr>
              <a:t>They </a:t>
            </a:r>
            <a:r>
              <a:rPr lang="en-US" sz="2400" dirty="0">
                <a:latin typeface="Calibri"/>
                <a:cs typeface="Calibri"/>
              </a:rPr>
              <a:t>are biodiversity storehouses because they varied habitat and niches for so many species. </a:t>
            </a:r>
            <a:endParaRPr lang="en-US" sz="2400" dirty="0" smtClean="0">
              <a:latin typeface="Calibri"/>
              <a:cs typeface="Calibri"/>
            </a:endParaRPr>
          </a:p>
          <a:p>
            <a:pPr marL="0" indent="0">
              <a:buNone/>
            </a:pPr>
            <a:r>
              <a:rPr lang="en-US" sz="2400" b="1" dirty="0">
                <a:latin typeface="Calibri"/>
                <a:ea typeface="ＭＳ Ｐゴシック" charset="0"/>
                <a:cs typeface="Calibri"/>
              </a:rPr>
              <a:t>Second-growth forest</a:t>
            </a:r>
            <a:r>
              <a:rPr lang="en-US" sz="2400" dirty="0">
                <a:latin typeface="Calibri"/>
                <a:ea typeface="ＭＳ Ｐゴシック" charset="0"/>
                <a:cs typeface="Calibri"/>
              </a:rPr>
              <a:t> (60%)</a:t>
            </a:r>
          </a:p>
          <a:p>
            <a:r>
              <a:rPr lang="en-US" sz="2400" dirty="0" smtClean="0">
                <a:latin typeface="Calibri"/>
                <a:ea typeface="ＭＳ Ｐゴシック" charset="0"/>
                <a:cs typeface="Calibri"/>
              </a:rPr>
              <a:t>Forest ecosystem resulting form secondary </a:t>
            </a:r>
            <a:r>
              <a:rPr lang="en-US" sz="2400" dirty="0">
                <a:latin typeface="Calibri"/>
                <a:ea typeface="ＭＳ Ｐゴシック" charset="0"/>
                <a:cs typeface="Calibri"/>
              </a:rPr>
              <a:t>ecological </a:t>
            </a:r>
            <a:r>
              <a:rPr lang="en-US" sz="2400" dirty="0" smtClean="0">
                <a:latin typeface="Calibri"/>
                <a:ea typeface="ＭＳ Ｐゴシック" charset="0"/>
                <a:cs typeface="Calibri"/>
              </a:rPr>
              <a:t>succession</a:t>
            </a:r>
          </a:p>
          <a:p>
            <a:r>
              <a:rPr lang="en-US" sz="2400" dirty="0">
                <a:ea typeface="ＭＳ Ｐゴシック" charset="0"/>
              </a:rPr>
              <a:t>Forests of the eastern United States decimated between 1620 and </a:t>
            </a:r>
            <a:r>
              <a:rPr lang="en-US" sz="2400" dirty="0" smtClean="0">
                <a:ea typeface="ＭＳ Ｐゴシック" charset="0"/>
              </a:rPr>
              <a:t>1920; </a:t>
            </a:r>
          </a:p>
          <a:p>
            <a:r>
              <a:rPr lang="en-US" sz="2400" dirty="0" smtClean="0">
                <a:ea typeface="ＭＳ Ｐゴシック" charset="0"/>
              </a:rPr>
              <a:t>Grew back </a:t>
            </a:r>
            <a:r>
              <a:rPr lang="en-US" sz="2400" dirty="0">
                <a:ea typeface="ＭＳ Ｐゴシック" charset="0"/>
              </a:rPr>
              <a:t>naturally through secondary ecological succession in the eastern states</a:t>
            </a:r>
          </a:p>
          <a:p>
            <a:endParaRPr lang="en-US" sz="2400" dirty="0">
              <a:latin typeface="Calibri"/>
              <a:ea typeface="ＭＳ Ｐゴシック" charset="0"/>
              <a:cs typeface="Calibri"/>
            </a:endParaRPr>
          </a:p>
          <a:p>
            <a:pPr marL="0" indent="0" eaLnBrk="1" hangingPunct="1">
              <a:buNone/>
            </a:pPr>
            <a:endParaRPr lang="en-US" sz="2400" dirty="0">
              <a:latin typeface="Calibri"/>
              <a:ea typeface="ＭＳ Ｐゴシック" charset="0"/>
              <a:cs typeface="Calibri"/>
            </a:endParaRPr>
          </a:p>
        </p:txBody>
      </p:sp>
      <p:pic>
        <p:nvPicPr>
          <p:cNvPr id="4" name="Content Placeholder 4" descr="1002"/>
          <p:cNvPicPr>
            <a:picLocks/>
          </p:cNvPicPr>
          <p:nvPr/>
        </p:nvPicPr>
        <p:blipFill>
          <a:blip r:embed="rId3" cstate="email">
            <a:extLst>
              <a:ext uri="{28A0092B-C50C-407E-A947-70E740481C1C}">
                <a14:useLocalDpi xmlns:a14="http://schemas.microsoft.com/office/drawing/2010/main"/>
              </a:ext>
            </a:extLst>
          </a:blip>
          <a:srcRect/>
          <a:stretch>
            <a:fillRect/>
          </a:stretch>
        </p:blipFill>
        <p:spPr>
          <a:xfrm>
            <a:off x="6528356" y="1086880"/>
            <a:ext cx="2225888" cy="2871428"/>
          </a:xfrm>
          <a:prstGeom prst="rect">
            <a:avLst/>
          </a:prstGeom>
          <a:ln>
            <a:solidFill>
              <a:schemeClr val="tx1"/>
            </a:solidFill>
          </a:ln>
        </p:spPr>
      </p:pic>
      <p:pic>
        <p:nvPicPr>
          <p:cNvPr id="5" name="Content Placeholder 6" descr="http://ecolibrary.org/images/full_image/Forest_comparing_old_growth_w_2nd_growth_DP55.jpg"/>
          <p:cNvPicPr>
            <a:picLocks/>
          </p:cNvPicPr>
          <p:nvPr/>
        </p:nvPicPr>
        <p:blipFill>
          <a:blip r:embed="rId4" cstate="email">
            <a:extLst>
              <a:ext uri="{28A0092B-C50C-407E-A947-70E740481C1C}">
                <a14:useLocalDpi xmlns:a14="http://schemas.microsoft.com/office/drawing/2010/main"/>
              </a:ext>
            </a:extLst>
          </a:blip>
          <a:srcRect/>
          <a:stretch>
            <a:fillRect/>
          </a:stretch>
        </p:blipFill>
        <p:spPr>
          <a:xfrm>
            <a:off x="6528356" y="4238983"/>
            <a:ext cx="2225888" cy="1868853"/>
          </a:xfrm>
          <a:prstGeom prst="rect">
            <a:avLst/>
          </a:prstGeom>
          <a:ln>
            <a:solidFill>
              <a:srgbClr val="000000"/>
            </a:solidFill>
          </a:ln>
        </p:spPr>
      </p:pic>
    </p:spTree>
    <p:extLst>
      <p:ext uri="{BB962C8B-B14F-4D97-AF65-F5344CB8AC3E}">
        <p14:creationId xmlns:p14="http://schemas.microsoft.com/office/powerpoint/2010/main" val="2092677912"/>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7200" y="1310966"/>
            <a:ext cx="8229600" cy="5301065"/>
          </a:xfrm>
          <a:prstGeom prst="rect">
            <a:avLst/>
          </a:prstGeom>
          <a:solidFill>
            <a:schemeClr val="accent3">
              <a:lumMod val="40000"/>
              <a:lumOff val="60000"/>
            </a:schemeClr>
          </a:solidFill>
          <a:ln>
            <a:solidFill>
              <a:srgbClr val="000000"/>
            </a:solidFill>
          </a:ln>
        </p:spPr>
        <p:txBody>
          <a:bodyPr wrap="square" rtlCol="0">
            <a:spAutoFit/>
          </a:bodyPr>
          <a:lstStyle/>
          <a:p>
            <a:endParaRPr lang="en-US" dirty="0"/>
          </a:p>
        </p:txBody>
      </p:sp>
      <p:sp>
        <p:nvSpPr>
          <p:cNvPr id="13313" name="Rectangle 2"/>
          <p:cNvSpPr>
            <a:spLocks noGrp="1" noChangeArrowheads="1"/>
          </p:cNvSpPr>
          <p:nvPr>
            <p:ph type="title"/>
          </p:nvPr>
        </p:nvSpPr>
        <p:spPr>
          <a:xfrm>
            <a:off x="457199" y="191266"/>
            <a:ext cx="8229600"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Forest Ecosystems</a:t>
            </a:r>
            <a:endParaRPr lang="en-US" sz="3200" b="1" dirty="0">
              <a:ea typeface="ＭＳ Ｐゴシック" charset="0"/>
            </a:endParaRPr>
          </a:p>
        </p:txBody>
      </p:sp>
      <p:sp>
        <p:nvSpPr>
          <p:cNvPr id="13314" name="Rectangle 3"/>
          <p:cNvSpPr>
            <a:spLocks noGrp="1" noChangeArrowheads="1"/>
          </p:cNvSpPr>
          <p:nvPr>
            <p:ph type="body" idx="1"/>
          </p:nvPr>
        </p:nvSpPr>
        <p:spPr>
          <a:xfrm>
            <a:off x="457199" y="956163"/>
            <a:ext cx="8229600" cy="3436485"/>
          </a:xfrm>
          <a:solidFill>
            <a:schemeClr val="accent5">
              <a:lumMod val="20000"/>
              <a:lumOff val="80000"/>
            </a:schemeClr>
          </a:solidFill>
          <a:ln>
            <a:solidFill>
              <a:srgbClr val="000000"/>
            </a:solidFill>
          </a:ln>
        </p:spPr>
        <p:txBody>
          <a:bodyPr>
            <a:noAutofit/>
          </a:bodyPr>
          <a:lstStyle/>
          <a:p>
            <a:pPr marL="0" indent="0">
              <a:buNone/>
            </a:pPr>
            <a:r>
              <a:rPr lang="en-US" sz="2400" b="1" dirty="0">
                <a:solidFill>
                  <a:srgbClr val="000000"/>
                </a:solidFill>
                <a:latin typeface="Calibri"/>
                <a:ea typeface="ＭＳ Ｐゴシック" charset="0"/>
                <a:cs typeface="Calibri"/>
              </a:rPr>
              <a:t>Tree plantation</a:t>
            </a:r>
            <a:r>
              <a:rPr lang="en-US" sz="2400" dirty="0">
                <a:solidFill>
                  <a:srgbClr val="000000"/>
                </a:solidFill>
                <a:latin typeface="Calibri"/>
                <a:ea typeface="ＭＳ Ｐゴシック" charset="0"/>
                <a:cs typeface="Calibri"/>
              </a:rPr>
              <a:t>, (</a:t>
            </a:r>
            <a:r>
              <a:rPr lang="en-US" sz="2400" b="1" dirty="0">
                <a:solidFill>
                  <a:srgbClr val="000000"/>
                </a:solidFill>
                <a:latin typeface="Calibri"/>
                <a:ea typeface="ＭＳ Ｐゴシック" charset="0"/>
                <a:cs typeface="Calibri"/>
              </a:rPr>
              <a:t>tree farm</a:t>
            </a:r>
            <a:r>
              <a:rPr lang="en-US" sz="2400" dirty="0">
                <a:solidFill>
                  <a:srgbClr val="000000"/>
                </a:solidFill>
                <a:latin typeface="Calibri"/>
                <a:ea typeface="ＭＳ Ｐゴシック" charset="0"/>
                <a:cs typeface="Calibri"/>
              </a:rPr>
              <a:t>,</a:t>
            </a:r>
            <a:r>
              <a:rPr lang="en-US" sz="2400" b="1" dirty="0">
                <a:solidFill>
                  <a:srgbClr val="000000"/>
                </a:solidFill>
                <a:latin typeface="Calibri"/>
                <a:ea typeface="ＭＳ Ｐゴシック" charset="0"/>
                <a:cs typeface="Calibri"/>
              </a:rPr>
              <a:t> commercial forest</a:t>
            </a:r>
            <a:r>
              <a:rPr lang="en-US" sz="2400" dirty="0">
                <a:solidFill>
                  <a:srgbClr val="000000"/>
                </a:solidFill>
                <a:latin typeface="Calibri"/>
                <a:ea typeface="ＭＳ Ｐゴシック" charset="0"/>
                <a:cs typeface="Calibri"/>
              </a:rPr>
              <a:t>) (4%)</a:t>
            </a:r>
          </a:p>
          <a:p>
            <a:pPr marL="0" indent="0">
              <a:buNone/>
            </a:pPr>
            <a:r>
              <a:rPr lang="en-US" sz="2400" dirty="0">
                <a:cs typeface="Calibri"/>
              </a:rPr>
              <a:t>In a commercial forest, the aim is to get the most possible timber, fuel, </a:t>
            </a:r>
            <a:r>
              <a:rPr lang="en-US" sz="2400" dirty="0" smtClean="0">
                <a:cs typeface="Calibri"/>
              </a:rPr>
              <a:t>pulp-wood etc. Maintained by either </a:t>
            </a:r>
            <a:r>
              <a:rPr lang="en-US" sz="2400" dirty="0">
                <a:cs typeface="Calibri"/>
              </a:rPr>
              <a:t>through planting or natural reproduction or </a:t>
            </a:r>
            <a:r>
              <a:rPr lang="en-US" sz="2400" dirty="0" smtClean="0">
                <a:cs typeface="Calibri"/>
              </a:rPr>
              <a:t>both.  </a:t>
            </a:r>
          </a:p>
          <a:p>
            <a:r>
              <a:rPr lang="en-US" sz="2400" dirty="0" smtClean="0">
                <a:cs typeface="Calibri"/>
              </a:rPr>
              <a:t>Often managed with multiple </a:t>
            </a:r>
            <a:r>
              <a:rPr lang="en-US" sz="2400" dirty="0" smtClean="0">
                <a:latin typeface="Calibri"/>
                <a:cs typeface="Calibri"/>
              </a:rPr>
              <a:t>tracts </a:t>
            </a:r>
            <a:r>
              <a:rPr lang="en-US" sz="2400" dirty="0">
                <a:latin typeface="Calibri"/>
                <a:cs typeface="Calibri"/>
              </a:rPr>
              <a:t>with uniformly aged trees </a:t>
            </a:r>
            <a:r>
              <a:rPr lang="en-US" sz="2400" dirty="0" smtClean="0">
                <a:latin typeface="Calibri"/>
                <a:cs typeface="Calibri"/>
              </a:rPr>
              <a:t>that are harvested in intervals and </a:t>
            </a:r>
            <a:r>
              <a:rPr lang="en-US" sz="2400" dirty="0">
                <a:latin typeface="Calibri"/>
                <a:cs typeface="Calibri"/>
              </a:rPr>
              <a:t>then replanted. (5%</a:t>
            </a:r>
            <a:r>
              <a:rPr lang="en-US" sz="2400" dirty="0" smtClean="0">
                <a:latin typeface="Calibri"/>
                <a:cs typeface="Calibri"/>
              </a:rPr>
              <a:t>) </a:t>
            </a:r>
          </a:p>
          <a:p>
            <a:r>
              <a:rPr lang="en-US" sz="2400" dirty="0" smtClean="0">
                <a:ea typeface="ＭＳ Ｐゴシック" charset="0"/>
              </a:rPr>
              <a:t>Biologically </a:t>
            </a:r>
            <a:r>
              <a:rPr lang="en-US" sz="2400" dirty="0">
                <a:ea typeface="ＭＳ Ｐゴシック" charset="0"/>
              </a:rPr>
              <a:t>simplified tree plantations reduce biodiversity and deplete nutrients from soil</a:t>
            </a:r>
          </a:p>
          <a:p>
            <a:endParaRPr lang="en-US" sz="2400" dirty="0">
              <a:latin typeface="Calibri"/>
              <a:cs typeface="Calibri"/>
            </a:endParaRPr>
          </a:p>
          <a:p>
            <a:endParaRPr lang="en-US" sz="2400" dirty="0">
              <a:solidFill>
                <a:srgbClr val="000000"/>
              </a:solidFill>
              <a:latin typeface="Calibri"/>
              <a:ea typeface="ＭＳ Ｐゴシック" charset="0"/>
              <a:cs typeface="Calibri"/>
            </a:endParaRPr>
          </a:p>
          <a:p>
            <a:pPr marL="0" indent="0" eaLnBrk="1" hangingPunct="1">
              <a:buNone/>
            </a:pPr>
            <a:endParaRPr lang="en-US" sz="2400" dirty="0">
              <a:solidFill>
                <a:srgbClr val="000000"/>
              </a:solidFill>
              <a:latin typeface="Calibri"/>
              <a:ea typeface="ＭＳ Ｐゴシック" charset="0"/>
              <a:cs typeface="Calibri"/>
            </a:endParaRPr>
          </a:p>
        </p:txBody>
      </p:sp>
      <p:pic>
        <p:nvPicPr>
          <p:cNvPr id="7" name="Content Placeholder 6" descr="http://i.pbase.com/o6/75/47975/1/76831875.vwgfzJqQ.PineTreeFarm_58890.jpg"/>
          <p:cNvPicPr>
            <a:picLocks/>
          </p:cNvPicPr>
          <p:nvPr/>
        </p:nvPicPr>
        <p:blipFill>
          <a:blip r:embed="rId3" cstate="email">
            <a:extLst>
              <a:ext uri="{28A0092B-C50C-407E-A947-70E740481C1C}">
                <a14:useLocalDpi xmlns:a14="http://schemas.microsoft.com/office/drawing/2010/main"/>
              </a:ext>
            </a:extLst>
          </a:blip>
          <a:srcRect/>
          <a:stretch>
            <a:fillRect/>
          </a:stretch>
        </p:blipFill>
        <p:spPr>
          <a:xfrm>
            <a:off x="625279" y="4516136"/>
            <a:ext cx="1346020" cy="1913529"/>
          </a:xfrm>
          <a:prstGeom prst="rect">
            <a:avLst/>
          </a:prstGeom>
          <a:ln>
            <a:solidFill>
              <a:srgbClr val="000000"/>
            </a:solidFill>
          </a:ln>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89399" y="4516136"/>
            <a:ext cx="2976601" cy="1913529"/>
          </a:xfrm>
          <a:prstGeom prst="rect">
            <a:avLst/>
          </a:prstGeom>
          <a:ln>
            <a:solidFill>
              <a:schemeClr val="tx1"/>
            </a:solidFill>
          </a:ln>
        </p:spPr>
      </p:pic>
    </p:spTree>
    <p:extLst>
      <p:ext uri="{BB962C8B-B14F-4D97-AF65-F5344CB8AC3E}">
        <p14:creationId xmlns:p14="http://schemas.microsoft.com/office/powerpoint/2010/main" val="372290829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2" descr="E_1003"/>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28600" y="0"/>
            <a:ext cx="820261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434" name="Rectangle 3" hidden="1"/>
          <p:cNvSpPr>
            <a:spLocks noGrp="1" noChangeArrowheads="1"/>
          </p:cNvSpPr>
          <p:nvPr>
            <p:ph type="title"/>
          </p:nvPr>
        </p:nvSpPr>
        <p:spPr>
          <a:xfrm>
            <a:off x="381000" y="274638"/>
            <a:ext cx="8229600" cy="1143000"/>
          </a:xfrm>
        </p:spPr>
        <p:txBody>
          <a:bodyPr/>
          <a:lstStyle/>
          <a:p>
            <a:endParaRPr lang="en-US" sz="4400">
              <a:ea typeface="ＭＳ Ｐゴシック" charset="0"/>
            </a:endParaRPr>
          </a:p>
        </p:txBody>
      </p:sp>
      <p:sp>
        <p:nvSpPr>
          <p:cNvPr id="291845" name="Text Box 5"/>
          <p:cNvSpPr txBox="1">
            <a:spLocks noChangeArrowheads="1"/>
          </p:cNvSpPr>
          <p:nvPr/>
        </p:nvSpPr>
        <p:spPr bwMode="auto">
          <a:xfrm>
            <a:off x="990600" y="1130300"/>
            <a:ext cx="10668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25 yrs</a:t>
            </a:r>
          </a:p>
        </p:txBody>
      </p:sp>
      <p:sp>
        <p:nvSpPr>
          <p:cNvPr id="291846" name="Text Box 6"/>
          <p:cNvSpPr txBox="1">
            <a:spLocks noChangeArrowheads="1"/>
          </p:cNvSpPr>
          <p:nvPr/>
        </p:nvSpPr>
        <p:spPr bwMode="auto">
          <a:xfrm>
            <a:off x="7278688" y="862013"/>
            <a:ext cx="178911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Weak trees removed</a:t>
            </a:r>
          </a:p>
        </p:txBody>
      </p:sp>
      <p:sp>
        <p:nvSpPr>
          <p:cNvPr id="291847" name="Text Box 7"/>
          <p:cNvSpPr txBox="1">
            <a:spLocks noChangeArrowheads="1"/>
          </p:cNvSpPr>
          <p:nvPr/>
        </p:nvSpPr>
        <p:spPr bwMode="auto">
          <a:xfrm>
            <a:off x="0" y="2241550"/>
            <a:ext cx="1524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Clear cut</a:t>
            </a:r>
          </a:p>
        </p:txBody>
      </p:sp>
      <p:sp>
        <p:nvSpPr>
          <p:cNvPr id="291848" name="Text Box 8"/>
          <p:cNvSpPr txBox="1">
            <a:spLocks noChangeArrowheads="1"/>
          </p:cNvSpPr>
          <p:nvPr/>
        </p:nvSpPr>
        <p:spPr bwMode="auto">
          <a:xfrm>
            <a:off x="0" y="3413125"/>
            <a:ext cx="11430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30 yrs</a:t>
            </a:r>
          </a:p>
        </p:txBody>
      </p:sp>
      <p:sp>
        <p:nvSpPr>
          <p:cNvPr id="291849" name="Text Box 9"/>
          <p:cNvSpPr txBox="1">
            <a:spLocks noChangeArrowheads="1"/>
          </p:cNvSpPr>
          <p:nvPr/>
        </p:nvSpPr>
        <p:spPr bwMode="auto">
          <a:xfrm>
            <a:off x="3373438" y="4043363"/>
            <a:ext cx="22653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Years of growth</a:t>
            </a:r>
          </a:p>
        </p:txBody>
      </p:sp>
      <p:sp>
        <p:nvSpPr>
          <p:cNvPr id="291850" name="Text Box 10"/>
          <p:cNvSpPr txBox="1">
            <a:spLocks noChangeArrowheads="1"/>
          </p:cNvSpPr>
          <p:nvPr/>
        </p:nvSpPr>
        <p:spPr bwMode="auto">
          <a:xfrm>
            <a:off x="8158163" y="3946525"/>
            <a:ext cx="98583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15 yrs</a:t>
            </a:r>
          </a:p>
        </p:txBody>
      </p:sp>
      <p:sp>
        <p:nvSpPr>
          <p:cNvPr id="291851" name="Text Box 11"/>
          <p:cNvSpPr txBox="1">
            <a:spLocks noChangeArrowheads="1"/>
          </p:cNvSpPr>
          <p:nvPr/>
        </p:nvSpPr>
        <p:spPr bwMode="auto">
          <a:xfrm>
            <a:off x="0" y="5692775"/>
            <a:ext cx="22018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Seedlings planted</a:t>
            </a:r>
          </a:p>
        </p:txBody>
      </p:sp>
      <p:sp>
        <p:nvSpPr>
          <p:cNvPr id="291852" name="Text Box 12"/>
          <p:cNvSpPr txBox="1">
            <a:spLocks noChangeArrowheads="1"/>
          </p:cNvSpPr>
          <p:nvPr/>
        </p:nvSpPr>
        <p:spPr bwMode="auto">
          <a:xfrm>
            <a:off x="1676400" y="6384925"/>
            <a:ext cx="7794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5 yrs</a:t>
            </a:r>
          </a:p>
        </p:txBody>
      </p:sp>
      <p:sp>
        <p:nvSpPr>
          <p:cNvPr id="291853" name="Text Box 13"/>
          <p:cNvSpPr txBox="1">
            <a:spLocks noChangeArrowheads="1"/>
          </p:cNvSpPr>
          <p:nvPr/>
        </p:nvSpPr>
        <p:spPr bwMode="auto">
          <a:xfrm>
            <a:off x="6248400" y="6384925"/>
            <a:ext cx="123348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10 yrs</a:t>
            </a:r>
          </a:p>
        </p:txBody>
      </p:sp>
      <p:sp>
        <p:nvSpPr>
          <p:cNvPr id="291854" name="Line 14"/>
          <p:cNvSpPr>
            <a:spLocks noChangeShapeType="1"/>
          </p:cNvSpPr>
          <p:nvPr/>
        </p:nvSpPr>
        <p:spPr bwMode="auto">
          <a:xfrm flipH="1">
            <a:off x="7885113" y="1608138"/>
            <a:ext cx="246062" cy="109696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Tree>
    <p:extLst>
      <p:ext uri="{BB962C8B-B14F-4D97-AF65-F5344CB8AC3E}">
        <p14:creationId xmlns:p14="http://schemas.microsoft.com/office/powerpoint/2010/main" val="27703244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29316" y="191266"/>
            <a:ext cx="8762283" cy="596507"/>
          </a:xfrm>
          <a:solidFill>
            <a:schemeClr val="accent4">
              <a:lumMod val="20000"/>
              <a:lumOff val="80000"/>
            </a:schemeClr>
          </a:solidFill>
          <a:ln>
            <a:solidFill>
              <a:srgbClr val="000000"/>
            </a:solidFill>
          </a:ln>
        </p:spPr>
        <p:txBody>
          <a:bodyPr anchor="b">
            <a:normAutofit/>
          </a:bodyPr>
          <a:lstStyle/>
          <a:p>
            <a:r>
              <a:rPr lang="en-US" sz="2600" b="1" dirty="0" smtClean="0">
                <a:ea typeface="ＭＳ Ｐゴシック" charset="0"/>
              </a:rPr>
              <a:t>Implications of Clearing Forests: Environmental Degradation</a:t>
            </a:r>
            <a:endParaRPr lang="en-US" sz="2600" b="1" dirty="0">
              <a:ea typeface="ＭＳ Ｐゴシック" charset="0"/>
            </a:endParaRPr>
          </a:p>
        </p:txBody>
      </p:sp>
      <p:sp>
        <p:nvSpPr>
          <p:cNvPr id="13314" name="Rectangle 3"/>
          <p:cNvSpPr>
            <a:spLocks noGrp="1" noChangeArrowheads="1"/>
          </p:cNvSpPr>
          <p:nvPr>
            <p:ph type="body" idx="1"/>
          </p:nvPr>
        </p:nvSpPr>
        <p:spPr>
          <a:xfrm>
            <a:off x="229317" y="956162"/>
            <a:ext cx="8762283" cy="3418845"/>
          </a:xfrm>
          <a:solidFill>
            <a:schemeClr val="accent5">
              <a:lumMod val="20000"/>
              <a:lumOff val="80000"/>
            </a:schemeClr>
          </a:solidFill>
          <a:ln>
            <a:solidFill>
              <a:srgbClr val="000000"/>
            </a:solidFill>
          </a:ln>
        </p:spPr>
        <p:txBody>
          <a:bodyPr>
            <a:noAutofit/>
          </a:bodyPr>
          <a:lstStyle/>
          <a:p>
            <a:pPr marL="0" indent="0">
              <a:buNone/>
            </a:pPr>
            <a:r>
              <a:rPr lang="en-US" sz="2300" dirty="0"/>
              <a:t>Any tree harvest </a:t>
            </a:r>
            <a:r>
              <a:rPr lang="en-US" sz="2300" dirty="0" smtClean="0"/>
              <a:t>technique has harmful environmental </a:t>
            </a:r>
            <a:r>
              <a:rPr lang="en-US" sz="2300" dirty="0"/>
              <a:t>effects:</a:t>
            </a:r>
          </a:p>
          <a:p>
            <a:r>
              <a:rPr lang="en-US" sz="2300" dirty="0">
                <a:ea typeface="ＭＳ Ｐゴシック" charset="0"/>
              </a:rPr>
              <a:t>Increased </a:t>
            </a:r>
            <a:r>
              <a:rPr lang="en-US" sz="2300" dirty="0" smtClean="0">
                <a:ea typeface="ＭＳ Ｐゴシック" charset="0"/>
              </a:rPr>
              <a:t>erosion results in sediment </a:t>
            </a:r>
            <a:r>
              <a:rPr lang="en-US" sz="2300" dirty="0">
                <a:ea typeface="ＭＳ Ｐゴシック" charset="0"/>
              </a:rPr>
              <a:t>runoff into </a:t>
            </a:r>
            <a:r>
              <a:rPr lang="en-US" sz="2300" dirty="0" smtClean="0">
                <a:ea typeface="ＭＳ Ｐゴシック" charset="0"/>
              </a:rPr>
              <a:t>waterways </a:t>
            </a:r>
          </a:p>
          <a:p>
            <a:pPr lvl="1"/>
            <a:r>
              <a:rPr lang="en-US" sz="2000" dirty="0" smtClean="0">
                <a:ea typeface="ＭＳ Ｐゴシック" charset="0"/>
              </a:rPr>
              <a:t>nutrient loss affecting biogeochemical cycles</a:t>
            </a:r>
          </a:p>
          <a:p>
            <a:pPr lvl="1"/>
            <a:r>
              <a:rPr lang="en-US" sz="2000" dirty="0" smtClean="0">
                <a:ea typeface="ＭＳ Ｐゴシック" charset="0"/>
              </a:rPr>
              <a:t>Increases turbidity of water reduces photosynthesis (primary productivity)</a:t>
            </a:r>
          </a:p>
          <a:p>
            <a:pPr marL="0" indent="0">
              <a:buNone/>
            </a:pPr>
            <a:r>
              <a:rPr lang="en-US" sz="2300" dirty="0" smtClean="0">
                <a:ea typeface="ＭＳ Ｐゴシック" charset="0"/>
              </a:rPr>
              <a:t>Building roads into previously inaccessible forests results in:</a:t>
            </a:r>
            <a:endParaRPr lang="en-US" sz="2300" dirty="0">
              <a:ea typeface="ＭＳ Ｐゴシック" charset="0"/>
            </a:endParaRPr>
          </a:p>
          <a:p>
            <a:r>
              <a:rPr lang="en-US" sz="2300" dirty="0">
                <a:ea typeface="ＭＳ Ｐゴシック" charset="0"/>
              </a:rPr>
              <a:t>Habitat </a:t>
            </a:r>
            <a:r>
              <a:rPr lang="en-US" sz="2300" dirty="0" smtClean="0">
                <a:ea typeface="ＭＳ Ｐゴシック" charset="0"/>
              </a:rPr>
              <a:t>fragmentation &amp; Loss </a:t>
            </a:r>
            <a:r>
              <a:rPr lang="en-US" sz="2300" dirty="0">
                <a:ea typeface="ＭＳ Ｐゴシック" charset="0"/>
              </a:rPr>
              <a:t>of </a:t>
            </a:r>
            <a:r>
              <a:rPr lang="en-US" sz="2300" dirty="0" smtClean="0">
                <a:ea typeface="ＭＳ Ｐゴシック" charset="0"/>
              </a:rPr>
              <a:t>biodiversity</a:t>
            </a:r>
          </a:p>
          <a:p>
            <a:pPr marL="0" indent="0">
              <a:buNone/>
            </a:pPr>
            <a:r>
              <a:rPr lang="en-US" sz="2300" dirty="0" smtClean="0">
                <a:ea typeface="ＭＳ Ｐゴシック" charset="0"/>
              </a:rPr>
              <a:t>Plus, roads and disturbance  facilitate </a:t>
            </a:r>
            <a:r>
              <a:rPr lang="en-US" sz="2300" dirty="0">
                <a:ea typeface="ＭＳ Ｐゴシック" charset="0"/>
              </a:rPr>
              <a:t>i</a:t>
            </a:r>
            <a:r>
              <a:rPr lang="en-US" sz="2300" dirty="0" smtClean="0">
                <a:ea typeface="ＭＳ Ｐゴシック" charset="0"/>
              </a:rPr>
              <a:t>nvasion by: nonnative pests/invasive species &amp; disease</a:t>
            </a:r>
            <a:endParaRPr lang="en-US" sz="2300" dirty="0">
              <a:ea typeface="ＭＳ Ｐゴシック" charset="0"/>
            </a:endParaRPr>
          </a:p>
          <a:p>
            <a:pPr marL="0" indent="0">
              <a:buNone/>
            </a:pPr>
            <a:endParaRPr lang="en-US" sz="2300" dirty="0">
              <a:ea typeface="ＭＳ Ｐゴシック" charset="0"/>
            </a:endParaRPr>
          </a:p>
          <a:p>
            <a:pPr marL="0" indent="0">
              <a:buNone/>
            </a:pPr>
            <a:endParaRPr lang="en-US" sz="2300" b="1" dirty="0">
              <a:latin typeface="Calibri"/>
              <a:ea typeface="ＭＳ Ｐゴシック" charset="0"/>
              <a:cs typeface="Calibri"/>
            </a:endParaRPr>
          </a:p>
        </p:txBody>
      </p:sp>
      <p:pic>
        <p:nvPicPr>
          <p:cNvPr id="8" name="Picture 4" descr="100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9316" y="4375007"/>
            <a:ext cx="8762283" cy="236538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479682416"/>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55600"/>
            <a:ext cx="9144000" cy="6122616"/>
          </a:xfrm>
          <a:prstGeom prst="rect">
            <a:avLst/>
          </a:prstGeom>
          <a:ln>
            <a:solidFill>
              <a:srgbClr val="000000"/>
            </a:solidFill>
          </a:ln>
        </p:spPr>
      </p:pic>
    </p:spTree>
    <p:extLst>
      <p:ext uri="{BB962C8B-B14F-4D97-AF65-F5344CB8AC3E}">
        <p14:creationId xmlns:p14="http://schemas.microsoft.com/office/powerpoint/2010/main" val="2811528844"/>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1" descr="1006a_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486430" y="955307"/>
            <a:ext cx="3833813" cy="3295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Text Box 24"/>
          <p:cNvSpPr txBox="1">
            <a:spLocks noChangeArrowheads="1"/>
          </p:cNvSpPr>
          <p:nvPr/>
        </p:nvSpPr>
        <p:spPr bwMode="auto">
          <a:xfrm>
            <a:off x="4357015" y="791528"/>
            <a:ext cx="19812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(a) Selective cutting</a:t>
            </a:r>
          </a:p>
        </p:txBody>
      </p:sp>
      <p:sp>
        <p:nvSpPr>
          <p:cNvPr id="7" name="Line 25"/>
          <p:cNvSpPr>
            <a:spLocks noChangeShapeType="1"/>
          </p:cNvSpPr>
          <p:nvPr/>
        </p:nvSpPr>
        <p:spPr bwMode="auto">
          <a:xfrm>
            <a:off x="7697943" y="3255459"/>
            <a:ext cx="374650" cy="2254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8" name="Text Box 27"/>
          <p:cNvSpPr txBox="1">
            <a:spLocks noChangeArrowheads="1"/>
          </p:cNvSpPr>
          <p:nvPr/>
        </p:nvSpPr>
        <p:spPr bwMode="auto">
          <a:xfrm>
            <a:off x="8039255" y="3342772"/>
            <a:ext cx="1401763" cy="28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Clear stream</a:t>
            </a:r>
          </a:p>
        </p:txBody>
      </p:sp>
      <p:sp>
        <p:nvSpPr>
          <p:cNvPr id="12" name="Rectangle 2"/>
          <p:cNvSpPr>
            <a:spLocks noGrp="1" noChangeArrowheads="1"/>
          </p:cNvSpPr>
          <p:nvPr>
            <p:ph type="title"/>
          </p:nvPr>
        </p:nvSpPr>
        <p:spPr>
          <a:xfrm>
            <a:off x="165100" y="191266"/>
            <a:ext cx="8848807"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Forestry: Logging &amp; Tree Harvesting Practices</a:t>
            </a:r>
            <a:endParaRPr lang="en-US" sz="3200" b="1" dirty="0">
              <a:ea typeface="ＭＳ Ｐゴシック" charset="0"/>
            </a:endParaRPr>
          </a:p>
        </p:txBody>
      </p:sp>
      <p:sp>
        <p:nvSpPr>
          <p:cNvPr id="13" name="Rectangle 3"/>
          <p:cNvSpPr txBox="1">
            <a:spLocks noChangeArrowheads="1"/>
          </p:cNvSpPr>
          <p:nvPr/>
        </p:nvSpPr>
        <p:spPr>
          <a:xfrm>
            <a:off x="165100" y="956163"/>
            <a:ext cx="4191915" cy="2007552"/>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300" b="1" dirty="0" smtClean="0">
                <a:latin typeface="Calibri"/>
                <a:ea typeface="ＭＳ Ｐゴシック" charset="0"/>
                <a:cs typeface="Calibri"/>
              </a:rPr>
              <a:t>Major Tree Harvesting Methods</a:t>
            </a:r>
          </a:p>
          <a:p>
            <a:pPr lvl="1"/>
            <a:r>
              <a:rPr lang="en-US" sz="2300" dirty="0" smtClean="0">
                <a:latin typeface="Calibri"/>
                <a:ea typeface="ＭＳ Ｐゴシック" charset="0"/>
                <a:cs typeface="Calibri"/>
              </a:rPr>
              <a:t>Selective cutting</a:t>
            </a:r>
          </a:p>
          <a:p>
            <a:pPr lvl="1"/>
            <a:r>
              <a:rPr lang="en-US" sz="2300" dirty="0" smtClean="0">
                <a:latin typeface="Calibri"/>
                <a:ea typeface="ＭＳ Ｐゴシック" charset="0"/>
                <a:cs typeface="Calibri"/>
              </a:rPr>
              <a:t>Clear-cutting</a:t>
            </a:r>
          </a:p>
          <a:p>
            <a:pPr lvl="1"/>
            <a:r>
              <a:rPr lang="en-US" sz="2300" dirty="0" smtClean="0">
                <a:latin typeface="Calibri"/>
                <a:ea typeface="ＭＳ Ｐゴシック" charset="0"/>
                <a:cs typeface="Calibri"/>
              </a:rPr>
              <a:t>Strip cutting</a:t>
            </a:r>
          </a:p>
          <a:p>
            <a:pPr marL="0" indent="0">
              <a:buFont typeface="Arial"/>
              <a:buNone/>
            </a:pPr>
            <a:endParaRPr lang="en-US" sz="2300" b="1" dirty="0" smtClean="0">
              <a:latin typeface="Calibri"/>
              <a:ea typeface="ＭＳ Ｐゴシック" charset="0"/>
              <a:cs typeface="Calibri"/>
            </a:endParaRPr>
          </a:p>
          <a:p>
            <a:pPr marL="0" indent="0">
              <a:buFont typeface="Arial"/>
              <a:buNone/>
            </a:pPr>
            <a:endParaRPr lang="en-US" sz="2300" b="1" i="1" dirty="0">
              <a:latin typeface="Calibri"/>
              <a:ea typeface="ＭＳ Ｐゴシック" charset="0"/>
              <a:cs typeface="Calibri"/>
            </a:endParaRPr>
          </a:p>
        </p:txBody>
      </p:sp>
      <p:pic>
        <p:nvPicPr>
          <p:cNvPr id="14" name="Picture1" descr="1006b_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71463" y="3230563"/>
            <a:ext cx="3935413" cy="2770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5" name="Text Box 6"/>
          <p:cNvSpPr txBox="1">
            <a:spLocks noChangeArrowheads="1"/>
          </p:cNvSpPr>
          <p:nvPr/>
        </p:nvSpPr>
        <p:spPr bwMode="auto">
          <a:xfrm>
            <a:off x="165100" y="3057525"/>
            <a:ext cx="1458913"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(b) Clear-cutting</a:t>
            </a:r>
          </a:p>
        </p:txBody>
      </p:sp>
      <p:sp>
        <p:nvSpPr>
          <p:cNvPr id="16" name="Text Box 7"/>
          <p:cNvSpPr txBox="1">
            <a:spLocks noChangeArrowheads="1"/>
          </p:cNvSpPr>
          <p:nvPr/>
        </p:nvSpPr>
        <p:spPr bwMode="auto">
          <a:xfrm>
            <a:off x="3321050" y="5445125"/>
            <a:ext cx="7620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Muddy stream</a:t>
            </a:r>
          </a:p>
        </p:txBody>
      </p:sp>
      <p:sp>
        <p:nvSpPr>
          <p:cNvPr id="17" name="Line 8"/>
          <p:cNvSpPr>
            <a:spLocks noChangeShapeType="1"/>
          </p:cNvSpPr>
          <p:nvPr/>
        </p:nvSpPr>
        <p:spPr bwMode="auto">
          <a:xfrm>
            <a:off x="3311525" y="5270500"/>
            <a:ext cx="311150" cy="20796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nvGrpSpPr>
          <p:cNvPr id="66" name="Group 1"/>
          <p:cNvGrpSpPr>
            <a:grpSpLocks/>
          </p:cNvGrpSpPr>
          <p:nvPr/>
        </p:nvGrpSpPr>
        <p:grpSpPr bwMode="auto">
          <a:xfrm>
            <a:off x="3792735" y="3997430"/>
            <a:ext cx="5351265" cy="2823400"/>
            <a:chOff x="1828800" y="3195638"/>
            <a:chExt cx="6019800" cy="3490912"/>
          </a:xfrm>
        </p:grpSpPr>
        <p:grpSp>
          <p:nvGrpSpPr>
            <p:cNvPr id="67" name="Group 9"/>
            <p:cNvGrpSpPr>
              <a:grpSpLocks/>
            </p:cNvGrpSpPr>
            <p:nvPr/>
          </p:nvGrpSpPr>
          <p:grpSpPr bwMode="auto">
            <a:xfrm>
              <a:off x="2286000" y="3195638"/>
              <a:ext cx="5562600" cy="3490912"/>
              <a:chOff x="1440" y="2013"/>
              <a:chExt cx="3504" cy="2199"/>
            </a:xfrm>
          </p:grpSpPr>
          <p:pic>
            <p:nvPicPr>
              <p:cNvPr id="71" name="Picture1" descr="1006c_E"/>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b="4682"/>
              <a:stretch/>
            </p:blipFill>
            <p:spPr bwMode="auto">
              <a:xfrm>
                <a:off x="1440" y="2013"/>
                <a:ext cx="2805" cy="2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2" name="Text Box 11"/>
              <p:cNvSpPr txBox="1">
                <a:spLocks noChangeArrowheads="1"/>
              </p:cNvSpPr>
              <p:nvPr/>
            </p:nvSpPr>
            <p:spPr bwMode="auto">
              <a:xfrm>
                <a:off x="3315" y="2039"/>
                <a:ext cx="525" cy="2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Uncut</a:t>
                </a:r>
              </a:p>
            </p:txBody>
          </p:sp>
          <p:sp>
            <p:nvSpPr>
              <p:cNvPr id="73" name="Text Box 12"/>
              <p:cNvSpPr txBox="1">
                <a:spLocks noChangeArrowheads="1"/>
              </p:cNvSpPr>
              <p:nvPr/>
            </p:nvSpPr>
            <p:spPr bwMode="auto">
              <a:xfrm>
                <a:off x="3860" y="2163"/>
                <a:ext cx="908"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Cut 1 year ago</a:t>
                </a:r>
              </a:p>
            </p:txBody>
          </p:sp>
          <p:sp>
            <p:nvSpPr>
              <p:cNvPr id="74" name="Text Box 13"/>
              <p:cNvSpPr txBox="1">
                <a:spLocks noChangeArrowheads="1"/>
              </p:cNvSpPr>
              <p:nvPr/>
            </p:nvSpPr>
            <p:spPr bwMode="auto">
              <a:xfrm>
                <a:off x="3884" y="2440"/>
                <a:ext cx="855" cy="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Dirt road</a:t>
                </a:r>
              </a:p>
            </p:txBody>
          </p:sp>
          <p:sp>
            <p:nvSpPr>
              <p:cNvPr id="75" name="Text Box 14"/>
              <p:cNvSpPr txBox="1">
                <a:spLocks noChangeArrowheads="1"/>
              </p:cNvSpPr>
              <p:nvPr/>
            </p:nvSpPr>
            <p:spPr bwMode="auto">
              <a:xfrm>
                <a:off x="3886" y="2650"/>
                <a:ext cx="1058" cy="1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Cut 3–10 years ago</a:t>
                </a:r>
              </a:p>
            </p:txBody>
          </p:sp>
          <p:sp>
            <p:nvSpPr>
              <p:cNvPr id="76" name="Text Box 15"/>
              <p:cNvSpPr txBox="1">
                <a:spLocks noChangeArrowheads="1"/>
              </p:cNvSpPr>
              <p:nvPr/>
            </p:nvSpPr>
            <p:spPr bwMode="auto">
              <a:xfrm>
                <a:off x="4108" y="3167"/>
                <a:ext cx="548" cy="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Uncut</a:t>
                </a:r>
              </a:p>
            </p:txBody>
          </p:sp>
          <p:sp>
            <p:nvSpPr>
              <p:cNvPr id="77" name="Text Box 16"/>
              <p:cNvSpPr txBox="1">
                <a:spLocks noChangeArrowheads="1"/>
              </p:cNvSpPr>
              <p:nvPr/>
            </p:nvSpPr>
            <p:spPr bwMode="auto">
              <a:xfrm>
                <a:off x="3830" y="3821"/>
                <a:ext cx="842" cy="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Clear stream</a:t>
                </a:r>
              </a:p>
            </p:txBody>
          </p:sp>
          <p:sp>
            <p:nvSpPr>
              <p:cNvPr id="78" name="Line 17"/>
              <p:cNvSpPr>
                <a:spLocks noChangeShapeType="1"/>
              </p:cNvSpPr>
              <p:nvPr/>
            </p:nvSpPr>
            <p:spPr bwMode="auto">
              <a:xfrm flipV="1">
                <a:off x="3420" y="2283"/>
                <a:ext cx="480" cy="43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79" name="Line 18"/>
              <p:cNvSpPr>
                <a:spLocks noChangeShapeType="1"/>
              </p:cNvSpPr>
              <p:nvPr/>
            </p:nvSpPr>
            <p:spPr bwMode="auto">
              <a:xfrm flipV="1">
                <a:off x="3534" y="2548"/>
                <a:ext cx="376" cy="38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80" name="Line 19"/>
              <p:cNvSpPr>
                <a:spLocks noChangeShapeType="1"/>
              </p:cNvSpPr>
              <p:nvPr/>
            </p:nvSpPr>
            <p:spPr bwMode="auto">
              <a:xfrm flipV="1">
                <a:off x="3655" y="2762"/>
                <a:ext cx="250" cy="233"/>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81" name="Line 20"/>
              <p:cNvSpPr>
                <a:spLocks noChangeShapeType="1"/>
              </p:cNvSpPr>
              <p:nvPr/>
            </p:nvSpPr>
            <p:spPr bwMode="auto">
              <a:xfrm>
                <a:off x="3629" y="3769"/>
                <a:ext cx="246" cy="12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
          <p:nvSpPr>
            <p:cNvPr id="68" name="Text Box 26"/>
            <p:cNvSpPr txBox="1">
              <a:spLocks noChangeArrowheads="1"/>
            </p:cNvSpPr>
            <p:nvPr/>
          </p:nvSpPr>
          <p:spPr bwMode="auto">
            <a:xfrm>
              <a:off x="1828800" y="3276604"/>
              <a:ext cx="1600200" cy="34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(c) Strip cutting</a:t>
              </a:r>
            </a:p>
          </p:txBody>
        </p:sp>
      </p:grpSp>
    </p:spTree>
    <p:extLst>
      <p:ext uri="{BB962C8B-B14F-4D97-AF65-F5344CB8AC3E}">
        <p14:creationId xmlns:p14="http://schemas.microsoft.com/office/powerpoint/2010/main" val="39288984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57199" y="191266"/>
            <a:ext cx="8229600"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Forestry: Logging &amp; Tree Harvesting Practices</a:t>
            </a:r>
            <a:endParaRPr lang="en-US" sz="3200" b="1" dirty="0">
              <a:ea typeface="ＭＳ Ｐゴシック" charset="0"/>
            </a:endParaRPr>
          </a:p>
        </p:txBody>
      </p:sp>
      <p:sp>
        <p:nvSpPr>
          <p:cNvPr id="13314" name="Rectangle 3"/>
          <p:cNvSpPr>
            <a:spLocks noGrp="1" noChangeArrowheads="1"/>
          </p:cNvSpPr>
          <p:nvPr>
            <p:ph type="body" idx="1"/>
          </p:nvPr>
        </p:nvSpPr>
        <p:spPr>
          <a:xfrm>
            <a:off x="457200" y="956162"/>
            <a:ext cx="4852362" cy="5724454"/>
          </a:xfrm>
          <a:solidFill>
            <a:schemeClr val="accent5">
              <a:lumMod val="20000"/>
              <a:lumOff val="80000"/>
            </a:schemeClr>
          </a:solidFill>
          <a:ln>
            <a:solidFill>
              <a:srgbClr val="000000"/>
            </a:solidFill>
          </a:ln>
        </p:spPr>
        <p:txBody>
          <a:bodyPr>
            <a:noAutofit/>
          </a:bodyPr>
          <a:lstStyle/>
          <a:p>
            <a:pPr marL="0" indent="0">
              <a:buNone/>
            </a:pPr>
            <a:r>
              <a:rPr lang="en-US" sz="2400" b="1" u="sng" dirty="0">
                <a:latin typeface="Calibri"/>
                <a:ea typeface="ＭＳ Ｐゴシック" charset="0"/>
                <a:cs typeface="Calibri"/>
              </a:rPr>
              <a:t>Major Tree Harvesting </a:t>
            </a:r>
            <a:r>
              <a:rPr lang="en-US" sz="2400" b="1" u="sng" dirty="0" smtClean="0">
                <a:latin typeface="Calibri"/>
                <a:ea typeface="ＭＳ Ｐゴシック" charset="0"/>
                <a:cs typeface="Calibri"/>
              </a:rPr>
              <a:t>Methods</a:t>
            </a:r>
          </a:p>
          <a:p>
            <a:pPr marL="0" indent="0">
              <a:buNone/>
            </a:pPr>
            <a:r>
              <a:rPr lang="en-US" sz="2400" b="1" dirty="0" smtClean="0">
                <a:latin typeface="Calibri"/>
                <a:ea typeface="ＭＳ Ｐゴシック" charset="0"/>
                <a:cs typeface="Calibri"/>
              </a:rPr>
              <a:t>Selective Cutting</a:t>
            </a:r>
          </a:p>
          <a:p>
            <a:pPr marL="0" indent="0">
              <a:buNone/>
            </a:pPr>
            <a:r>
              <a:rPr lang="en-US" sz="2400" dirty="0">
                <a:latin typeface="Calibri"/>
                <a:cs typeface="Calibri"/>
              </a:rPr>
              <a:t>Intermediate-aged or mature trees are cut singly or in groups. </a:t>
            </a:r>
            <a:endParaRPr lang="en-US" sz="2400" dirty="0" smtClean="0">
              <a:latin typeface="Calibri"/>
              <a:cs typeface="Calibri"/>
            </a:endParaRPr>
          </a:p>
          <a:p>
            <a:r>
              <a:rPr lang="en-US" sz="2400" dirty="0" smtClean="0">
                <a:latin typeface="Calibri"/>
                <a:cs typeface="Calibri"/>
              </a:rPr>
              <a:t>Reduces </a:t>
            </a:r>
            <a:r>
              <a:rPr lang="en-US" sz="2400" dirty="0">
                <a:latin typeface="Calibri"/>
                <a:cs typeface="Calibri"/>
              </a:rPr>
              <a:t>crowding, removes diseased trees, encourages new growth and provides trees of all ages for multiple </a:t>
            </a:r>
            <a:r>
              <a:rPr lang="en-US" sz="2400" dirty="0" smtClean="0">
                <a:latin typeface="Calibri"/>
                <a:cs typeface="Calibri"/>
              </a:rPr>
              <a:t>use</a:t>
            </a:r>
          </a:p>
          <a:p>
            <a:r>
              <a:rPr lang="en-US" sz="2400" dirty="0" smtClean="0">
                <a:latin typeface="Calibri"/>
                <a:cs typeface="Calibri"/>
              </a:rPr>
              <a:t>Soil retains water and nutrients</a:t>
            </a:r>
          </a:p>
          <a:p>
            <a:r>
              <a:rPr lang="en-US" sz="2400" dirty="0" smtClean="0">
                <a:latin typeface="Calibri"/>
                <a:cs typeface="Calibri"/>
              </a:rPr>
              <a:t>Habitat remains generally intact can recover reasonable quickly</a:t>
            </a:r>
          </a:p>
          <a:p>
            <a:r>
              <a:rPr lang="en-US" sz="2400" dirty="0" smtClean="0">
                <a:latin typeface="Calibri"/>
                <a:cs typeface="Calibri"/>
              </a:rPr>
              <a:t>Preserves biodiversity, to an extent; compared to clear-cutting</a:t>
            </a:r>
            <a:endParaRPr lang="en-US" sz="2400" dirty="0">
              <a:latin typeface="Calibri"/>
              <a:cs typeface="Calibri"/>
            </a:endParaRPr>
          </a:p>
          <a:p>
            <a:pPr marL="0" indent="0">
              <a:buNone/>
            </a:pPr>
            <a:endParaRPr lang="en-US" sz="2400" b="1" dirty="0" smtClean="0">
              <a:latin typeface="Calibri"/>
              <a:ea typeface="ＭＳ Ｐゴシック" charset="0"/>
              <a:cs typeface="Calibri"/>
            </a:endParaRPr>
          </a:p>
          <a:p>
            <a:pPr marL="0" indent="0">
              <a:buNone/>
            </a:pPr>
            <a:endParaRPr lang="en-US" sz="2400" b="1" i="1" dirty="0">
              <a:latin typeface="Calibri"/>
              <a:ea typeface="ＭＳ Ｐゴシック" charset="0"/>
              <a:cs typeface="Calibri"/>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63154" y="956162"/>
            <a:ext cx="3123645" cy="2342734"/>
          </a:xfrm>
          <a:prstGeom prst="rect">
            <a:avLst/>
          </a:prstGeom>
          <a:ln>
            <a:solidFill>
              <a:srgbClr val="000000"/>
            </a:solidFill>
          </a:ln>
        </p:spPr>
      </p:pic>
      <p:pic>
        <p:nvPicPr>
          <p:cNvPr id="6" name="Picture 7"/>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t="44157" b="8579"/>
          <a:stretch/>
        </p:blipFill>
        <p:spPr>
          <a:xfrm>
            <a:off x="5563154" y="3303519"/>
            <a:ext cx="3123645" cy="337709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388793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00653" y="71819"/>
            <a:ext cx="8844124" cy="420095"/>
          </a:xfrm>
          <a:solidFill>
            <a:schemeClr val="accent4">
              <a:lumMod val="20000"/>
              <a:lumOff val="80000"/>
            </a:schemeClr>
          </a:solidFill>
          <a:ln w="57150" cmpd="sng">
            <a:solidFill>
              <a:srgbClr val="000000"/>
            </a:solidFill>
          </a:ln>
        </p:spPr>
        <p:txBody>
          <a:bodyPr anchor="b">
            <a:normAutofit fontScale="90000"/>
          </a:bodyPr>
          <a:lstStyle/>
          <a:p>
            <a:r>
              <a:rPr lang="en-US" sz="3200" b="1" dirty="0" smtClean="0">
                <a:ea typeface="ＭＳ Ｐゴシック" charset="0"/>
              </a:rPr>
              <a:t>Forestry: Logging &amp; Tree Harvesting Practices</a:t>
            </a:r>
            <a:endParaRPr lang="en-US" sz="3200" b="1" dirty="0">
              <a:ea typeface="ＭＳ Ｐゴシック" charset="0"/>
            </a:endParaRPr>
          </a:p>
        </p:txBody>
      </p:sp>
      <p:sp>
        <p:nvSpPr>
          <p:cNvPr id="13314" name="Rectangle 3"/>
          <p:cNvSpPr>
            <a:spLocks noGrp="1" noChangeArrowheads="1"/>
          </p:cNvSpPr>
          <p:nvPr>
            <p:ph type="body" idx="1"/>
          </p:nvPr>
        </p:nvSpPr>
        <p:spPr>
          <a:xfrm>
            <a:off x="200653" y="485672"/>
            <a:ext cx="5711358" cy="6219884"/>
          </a:xfrm>
          <a:solidFill>
            <a:schemeClr val="accent5">
              <a:lumMod val="20000"/>
              <a:lumOff val="80000"/>
            </a:schemeClr>
          </a:solidFill>
          <a:ln>
            <a:solidFill>
              <a:srgbClr val="000000"/>
            </a:solidFill>
          </a:ln>
        </p:spPr>
        <p:txBody>
          <a:bodyPr>
            <a:noAutofit/>
          </a:bodyPr>
          <a:lstStyle/>
          <a:p>
            <a:pPr marL="0" indent="0">
              <a:buNone/>
            </a:pPr>
            <a:r>
              <a:rPr lang="en-US" sz="2300" b="1" u="sng" dirty="0">
                <a:latin typeface="Calibri"/>
                <a:ea typeface="ＭＳ Ｐゴシック" charset="0"/>
                <a:cs typeface="Calibri"/>
              </a:rPr>
              <a:t>Major Tree Harvesting </a:t>
            </a:r>
            <a:r>
              <a:rPr lang="en-US" sz="2300" b="1" u="sng" dirty="0" smtClean="0">
                <a:latin typeface="Calibri"/>
                <a:ea typeface="ＭＳ Ｐゴシック" charset="0"/>
                <a:cs typeface="Calibri"/>
              </a:rPr>
              <a:t>Methods</a:t>
            </a:r>
          </a:p>
          <a:p>
            <a:pPr marL="0" indent="0">
              <a:buNone/>
            </a:pPr>
            <a:r>
              <a:rPr lang="en-US" sz="2300" b="1" dirty="0" smtClean="0">
                <a:latin typeface="Calibri"/>
                <a:ea typeface="ＭＳ Ｐゴシック" charset="0"/>
                <a:cs typeface="Calibri"/>
              </a:rPr>
              <a:t>Clear Cutting </a:t>
            </a:r>
          </a:p>
          <a:p>
            <a:pPr marL="0" indent="0">
              <a:buNone/>
            </a:pPr>
            <a:r>
              <a:rPr lang="en-US" sz="2300" dirty="0" smtClean="0">
                <a:latin typeface="Calibri"/>
                <a:ea typeface="ＭＳ Ｐゴシック" charset="0"/>
                <a:cs typeface="Calibri"/>
              </a:rPr>
              <a:t>All trees </a:t>
            </a:r>
            <a:r>
              <a:rPr lang="en-US" sz="2300" dirty="0">
                <a:latin typeface="Calibri"/>
                <a:ea typeface="ＭＳ Ｐゴシック" charset="0"/>
                <a:cs typeface="Calibri"/>
              </a:rPr>
              <a:t>in an area are uniformly cut down</a:t>
            </a:r>
            <a:r>
              <a:rPr lang="en-US" sz="2300" dirty="0" smtClean="0">
                <a:latin typeface="Calibri"/>
                <a:ea typeface="ＭＳ Ｐゴシック" charset="0"/>
                <a:cs typeface="Calibri"/>
              </a:rPr>
              <a:t>.  </a:t>
            </a:r>
          </a:p>
          <a:p>
            <a:pPr marL="0" indent="0">
              <a:buNone/>
            </a:pPr>
            <a:r>
              <a:rPr lang="en-US" sz="2300" dirty="0" smtClean="0">
                <a:latin typeface="Calibri"/>
                <a:ea typeface="ＭＳ Ｐゴシック" charset="0"/>
                <a:cs typeface="Calibri"/>
              </a:rPr>
              <a:t>Foresters often prefer this method because it allows </a:t>
            </a:r>
            <a:r>
              <a:rPr lang="en-US" sz="2300" dirty="0">
                <a:latin typeface="Calibri"/>
                <a:ea typeface="ＭＳ Ｐゴシック" charset="0"/>
                <a:cs typeface="Calibri"/>
              </a:rPr>
              <a:t>for regeneration </a:t>
            </a:r>
            <a:r>
              <a:rPr lang="en-US" sz="2300" dirty="0" smtClean="0">
                <a:latin typeface="Calibri"/>
                <a:ea typeface="ＭＳ Ｐゴシック" charset="0"/>
                <a:cs typeface="Calibri"/>
              </a:rPr>
              <a:t>and </a:t>
            </a:r>
            <a:r>
              <a:rPr lang="en-US" sz="2300" dirty="0">
                <a:latin typeface="Calibri"/>
                <a:ea typeface="ＭＳ Ｐゴシック" charset="0"/>
                <a:cs typeface="Calibri"/>
              </a:rPr>
              <a:t>abundance of </a:t>
            </a:r>
            <a:r>
              <a:rPr lang="en-US" sz="2300" dirty="0" smtClean="0">
                <a:latin typeface="Calibri"/>
                <a:ea typeface="ＭＳ Ｐゴシック" charset="0"/>
                <a:cs typeface="Calibri"/>
              </a:rPr>
              <a:t>sun-loving trees in large</a:t>
            </a:r>
            <a:r>
              <a:rPr lang="en-US" sz="2300" dirty="0">
                <a:latin typeface="Calibri"/>
                <a:ea typeface="ＭＳ Ｐゴシック" charset="0"/>
                <a:cs typeface="Calibri"/>
              </a:rPr>
              <a:t> </a:t>
            </a:r>
            <a:r>
              <a:rPr lang="en-US" sz="2300" dirty="0" smtClean="0">
                <a:latin typeface="Calibri"/>
                <a:ea typeface="ＭＳ Ｐゴシック" charset="0"/>
                <a:cs typeface="Calibri"/>
              </a:rPr>
              <a:t>in even</a:t>
            </a:r>
            <a:r>
              <a:rPr lang="en-US" sz="2300" dirty="0">
                <a:latin typeface="Calibri"/>
                <a:ea typeface="ＭＳ Ｐゴシック" charset="0"/>
                <a:cs typeface="Calibri"/>
              </a:rPr>
              <a:t>-age </a:t>
            </a:r>
            <a:r>
              <a:rPr lang="en-US" sz="2300" dirty="0" smtClean="0">
                <a:latin typeface="Calibri"/>
                <a:ea typeface="ＭＳ Ｐゴシック" charset="0"/>
                <a:cs typeface="Calibri"/>
              </a:rPr>
              <a:t>stands; over long period of time (min. 50 years). </a:t>
            </a:r>
          </a:p>
          <a:p>
            <a:pPr marL="0" indent="0">
              <a:buNone/>
            </a:pPr>
            <a:r>
              <a:rPr lang="en-US" sz="2300" b="1" i="1" dirty="0" smtClean="0">
                <a:latin typeface="Calibri"/>
                <a:ea typeface="ＭＳ Ｐゴシック" charset="0"/>
                <a:cs typeface="Calibri"/>
              </a:rPr>
              <a:t>However, immediate environmental implications are catastrophic:</a:t>
            </a:r>
          </a:p>
          <a:p>
            <a:pPr>
              <a:lnSpc>
                <a:spcPct val="90000"/>
              </a:lnSpc>
            </a:pPr>
            <a:r>
              <a:rPr lang="en-US" sz="2050" dirty="0" smtClean="0">
                <a:latin typeface="Calibri"/>
                <a:ea typeface="ＭＳ Ｐゴシック" charset="0"/>
                <a:cs typeface="Calibri"/>
              </a:rPr>
              <a:t>Habitat fragmentation; destruction/loss of habitat; &amp; reduction in biodiversity</a:t>
            </a:r>
          </a:p>
          <a:p>
            <a:pPr>
              <a:lnSpc>
                <a:spcPct val="90000"/>
              </a:lnSpc>
            </a:pPr>
            <a:r>
              <a:rPr lang="en-US" sz="2050" dirty="0" smtClean="0">
                <a:latin typeface="Calibri"/>
                <a:ea typeface="ＭＳ Ｐゴシック" charset="0"/>
                <a:cs typeface="Calibri"/>
              </a:rPr>
              <a:t>Erosion resulting in loss of topsoil and nutrients inhibiting regrowth of groundcover</a:t>
            </a:r>
          </a:p>
          <a:p>
            <a:pPr>
              <a:lnSpc>
                <a:spcPct val="90000"/>
              </a:lnSpc>
            </a:pPr>
            <a:r>
              <a:rPr lang="en-US" sz="2050" dirty="0" smtClean="0">
                <a:latin typeface="Calibri"/>
                <a:ea typeface="ＭＳ Ｐゴシック" charset="0"/>
                <a:cs typeface="Calibri"/>
              </a:rPr>
              <a:t>Resulting in large water loss and surface run-off, water pollution (nutrient loading &amp; turbidity)</a:t>
            </a:r>
          </a:p>
          <a:p>
            <a:pPr>
              <a:lnSpc>
                <a:spcPct val="90000"/>
              </a:lnSpc>
            </a:pPr>
            <a:r>
              <a:rPr lang="en-US" sz="2050" dirty="0" smtClean="0">
                <a:latin typeface="Calibri"/>
                <a:ea typeface="ＭＳ Ｐゴシック" charset="0"/>
                <a:cs typeface="Calibri"/>
              </a:rPr>
              <a:t>Opens opportunity for establishment of  non-native/pests grasses </a:t>
            </a:r>
          </a:p>
          <a:p>
            <a:pPr marL="400050" lvl="1" indent="0">
              <a:buNone/>
            </a:pPr>
            <a:endParaRPr lang="en-US" sz="1900" dirty="0" smtClean="0">
              <a:latin typeface="Calibri"/>
              <a:ea typeface="ＭＳ Ｐゴシック" charset="0"/>
              <a:cs typeface="Calibri"/>
            </a:endParaRPr>
          </a:p>
          <a:p>
            <a:pPr marL="400050" lvl="1" indent="0">
              <a:buNone/>
            </a:pPr>
            <a:endParaRPr lang="en-US" sz="1900" b="1" i="1" dirty="0">
              <a:latin typeface="Calibri"/>
              <a:ea typeface="ＭＳ Ｐゴシック" charset="0"/>
              <a:cs typeface="Calibri"/>
            </a:endParaRPr>
          </a:p>
        </p:txBody>
      </p:sp>
      <p:pic>
        <p:nvPicPr>
          <p:cNvPr id="7" name="Picture1" descr="1010"/>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3725"/>
          <a:stretch/>
        </p:blipFill>
        <p:spPr>
          <a:xfrm>
            <a:off x="5912011" y="3343946"/>
            <a:ext cx="3132766" cy="3361610"/>
          </a:xfrm>
          <a:prstGeom prst="rect">
            <a:avLst/>
          </a:prstGeom>
          <a:noFill/>
          <a:ln w="38100" cmpd="sng">
            <a:solidFill>
              <a:srgbClr val="000000"/>
            </a:solidFill>
          </a:ln>
        </p:spPr>
      </p:pic>
      <p:pic>
        <p:nvPicPr>
          <p:cNvPr id="9" name="Picture 7"/>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59787"/>
          <a:stretch/>
        </p:blipFill>
        <p:spPr>
          <a:xfrm>
            <a:off x="5912011" y="491914"/>
            <a:ext cx="3132766" cy="2881747"/>
          </a:xfrm>
          <a:prstGeom prst="rect">
            <a:avLst/>
          </a:prstGeom>
          <a:noFill/>
          <a:ln w="38100" cmpd="sng">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313094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176398" y="191266"/>
            <a:ext cx="8766950"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Forestry: Logging &amp; Tree Harvesting Practices</a:t>
            </a:r>
            <a:endParaRPr lang="en-US" sz="3200" b="1" dirty="0">
              <a:ea typeface="ＭＳ Ｐゴシック" charset="0"/>
            </a:endParaRPr>
          </a:p>
        </p:txBody>
      </p:sp>
      <p:pic>
        <p:nvPicPr>
          <p:cNvPr id="8" name="Picture 2"/>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l="3384" t="3736" r="3550" b="8475"/>
          <a:stretch/>
        </p:blipFill>
        <p:spPr>
          <a:xfrm>
            <a:off x="5655087" y="3696086"/>
            <a:ext cx="3288260" cy="2248154"/>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6398" y="987461"/>
            <a:ext cx="5134142" cy="2190033"/>
          </a:xfrm>
          <a:prstGeom prst="rect">
            <a:avLst/>
          </a:prstGeom>
          <a:ln>
            <a:solidFill>
              <a:schemeClr val="bg1"/>
            </a:solidFill>
          </a:ln>
        </p:spPr>
      </p:pic>
      <p:sp>
        <p:nvSpPr>
          <p:cNvPr id="4" name="Rectangle 3"/>
          <p:cNvSpPr/>
          <p:nvPr/>
        </p:nvSpPr>
        <p:spPr>
          <a:xfrm>
            <a:off x="176398" y="3140836"/>
            <a:ext cx="5134142" cy="738664"/>
          </a:xfrm>
          <a:prstGeom prst="rect">
            <a:avLst/>
          </a:prstGeom>
          <a:solidFill>
            <a:schemeClr val="bg1"/>
          </a:solidFill>
          <a:ln>
            <a:solidFill>
              <a:srgbClr val="000000"/>
            </a:solidFill>
          </a:ln>
        </p:spPr>
        <p:txBody>
          <a:bodyPr wrap="square">
            <a:spAutoFit/>
          </a:bodyPr>
          <a:lstStyle/>
          <a:p>
            <a:pPr algn="ctr"/>
            <a:r>
              <a:rPr lang="en-US" sz="1400" dirty="0"/>
              <a:t>After a century of </a:t>
            </a:r>
            <a:r>
              <a:rPr lang="en-US" sz="1400" dirty="0" smtClean="0"/>
              <a:t>clear-cutting, </a:t>
            </a:r>
            <a:r>
              <a:rPr lang="en-US" sz="1400" dirty="0"/>
              <a:t>this forest, near the source of the Lewis and Clark River in Clatsop County, Oregon, is a patchwork. In each patch, most of the trees are the same age.</a:t>
            </a:r>
          </a:p>
        </p:txBody>
      </p:sp>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22742" y="987461"/>
            <a:ext cx="3288260" cy="2190033"/>
          </a:xfrm>
          <a:prstGeom prst="rect">
            <a:avLst/>
          </a:prstGeom>
          <a:ln>
            <a:solidFill>
              <a:schemeClr val="bg1"/>
            </a:solidFill>
          </a:ln>
        </p:spPr>
      </p:pic>
      <p:sp>
        <p:nvSpPr>
          <p:cNvPr id="6" name="TextBox 5"/>
          <p:cNvSpPr txBox="1"/>
          <p:nvPr/>
        </p:nvSpPr>
        <p:spPr>
          <a:xfrm>
            <a:off x="5622742" y="3177494"/>
            <a:ext cx="3288260" cy="307777"/>
          </a:xfrm>
          <a:prstGeom prst="rect">
            <a:avLst/>
          </a:prstGeom>
          <a:solidFill>
            <a:srgbClr val="FFFFFF"/>
          </a:solidFill>
          <a:ln>
            <a:solidFill>
              <a:srgbClr val="000000"/>
            </a:solidFill>
          </a:ln>
        </p:spPr>
        <p:txBody>
          <a:bodyPr wrap="square" rtlCol="0">
            <a:spAutoFit/>
          </a:bodyPr>
          <a:lstStyle/>
          <a:p>
            <a:pPr algn="ctr"/>
            <a:r>
              <a:rPr lang="en-US" sz="1400" dirty="0" smtClean="0"/>
              <a:t>Clear-cutting near Eugene, Oregon</a:t>
            </a:r>
            <a:endParaRPr lang="en-US" sz="1400" dirty="0"/>
          </a:p>
        </p:txBody>
      </p:sp>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76398" y="4062505"/>
            <a:ext cx="2919349" cy="2189512"/>
          </a:xfrm>
          <a:prstGeom prst="rect">
            <a:avLst/>
          </a:prstGeom>
          <a:ln>
            <a:solidFill>
              <a:schemeClr val="bg1"/>
            </a:solidFill>
          </a:ln>
        </p:spPr>
      </p:pic>
      <p:pic>
        <p:nvPicPr>
          <p:cNvPr id="12" name="Picture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430282" y="4457029"/>
            <a:ext cx="3073318" cy="1794988"/>
          </a:xfrm>
          <a:prstGeom prst="rect">
            <a:avLst/>
          </a:prstGeom>
          <a:ln>
            <a:solidFill>
              <a:srgbClr val="000000"/>
            </a:solidFill>
          </a:ln>
        </p:spPr>
      </p:pic>
      <p:sp>
        <p:nvSpPr>
          <p:cNvPr id="10" name="TextBox 9"/>
          <p:cNvSpPr txBox="1"/>
          <p:nvPr/>
        </p:nvSpPr>
        <p:spPr>
          <a:xfrm>
            <a:off x="5655086" y="5944240"/>
            <a:ext cx="3255915" cy="307777"/>
          </a:xfrm>
          <a:prstGeom prst="rect">
            <a:avLst/>
          </a:prstGeom>
          <a:solidFill>
            <a:srgbClr val="FFFFFF"/>
          </a:solidFill>
          <a:ln>
            <a:solidFill>
              <a:srgbClr val="000000"/>
            </a:solidFill>
          </a:ln>
        </p:spPr>
        <p:txBody>
          <a:bodyPr wrap="square" rtlCol="0">
            <a:spAutoFit/>
          </a:bodyPr>
          <a:lstStyle/>
          <a:p>
            <a:pPr algn="ctr"/>
            <a:r>
              <a:rPr lang="en-US" sz="1400" dirty="0" smtClean="0"/>
              <a:t>Clear-cutting near Eureka, CA</a:t>
            </a:r>
            <a:endParaRPr lang="en-US" sz="1400" dirty="0"/>
          </a:p>
        </p:txBody>
      </p:sp>
    </p:spTree>
    <p:extLst>
      <p:ext uri="{BB962C8B-B14F-4D97-AF65-F5344CB8AC3E}">
        <p14:creationId xmlns:p14="http://schemas.microsoft.com/office/powerpoint/2010/main" val="1012931687"/>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descr="E_1008"/>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409950" y="1242987"/>
            <a:ext cx="2262188" cy="4876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442" name="Rectangle 3" hidden="1"/>
          <p:cNvSpPr>
            <a:spLocks noGrp="1" noChangeArrowheads="1"/>
          </p:cNvSpPr>
          <p:nvPr>
            <p:ph type="title"/>
          </p:nvPr>
        </p:nvSpPr>
        <p:spPr>
          <a:xfrm>
            <a:off x="0" y="0"/>
            <a:ext cx="8229600" cy="1143000"/>
          </a:xfrm>
        </p:spPr>
        <p:txBody>
          <a:bodyPr/>
          <a:lstStyle/>
          <a:p>
            <a:endParaRPr lang="en-US" dirty="0">
              <a:ea typeface="ＭＳ Ｐゴシック" charset="0"/>
            </a:endParaRPr>
          </a:p>
        </p:txBody>
      </p:sp>
      <p:sp>
        <p:nvSpPr>
          <p:cNvPr id="308231" name="Text Box 7"/>
          <p:cNvSpPr txBox="1">
            <a:spLocks noChangeArrowheads="1"/>
          </p:cNvSpPr>
          <p:nvPr/>
        </p:nvSpPr>
        <p:spPr bwMode="auto">
          <a:xfrm>
            <a:off x="1165225" y="1242987"/>
            <a:ext cx="1957009"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defRPr/>
            </a:pPr>
            <a:r>
              <a:rPr lang="en-US" sz="2400" b="1" dirty="0">
                <a:solidFill>
                  <a:srgbClr val="003B6B"/>
                </a:solidFill>
                <a:cs typeface="Arial" charset="0"/>
              </a:rPr>
              <a:t>Advantages</a:t>
            </a:r>
          </a:p>
        </p:txBody>
      </p:sp>
      <p:sp>
        <p:nvSpPr>
          <p:cNvPr id="308232" name="Text Box 8"/>
          <p:cNvSpPr txBox="1">
            <a:spLocks noChangeArrowheads="1"/>
          </p:cNvSpPr>
          <p:nvPr/>
        </p:nvSpPr>
        <p:spPr bwMode="auto">
          <a:xfrm>
            <a:off x="5822950" y="1242987"/>
            <a:ext cx="24066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defRPr/>
            </a:pPr>
            <a:r>
              <a:rPr lang="en-US" sz="2400" b="1" dirty="0">
                <a:solidFill>
                  <a:srgbClr val="003B6B"/>
                </a:solidFill>
                <a:cs typeface="Arial" charset="0"/>
              </a:rPr>
              <a:t>Disadvantages</a:t>
            </a:r>
          </a:p>
        </p:txBody>
      </p:sp>
      <p:sp>
        <p:nvSpPr>
          <p:cNvPr id="308233" name="Text Box 9"/>
          <p:cNvSpPr txBox="1">
            <a:spLocks noChangeArrowheads="1"/>
          </p:cNvSpPr>
          <p:nvPr/>
        </p:nvSpPr>
        <p:spPr bwMode="auto">
          <a:xfrm>
            <a:off x="1165225" y="1898624"/>
            <a:ext cx="20923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Higher timber yields</a:t>
            </a:r>
          </a:p>
        </p:txBody>
      </p:sp>
      <p:sp>
        <p:nvSpPr>
          <p:cNvPr id="308234" name="Text Box 10"/>
          <p:cNvSpPr txBox="1">
            <a:spLocks noChangeArrowheads="1"/>
          </p:cNvSpPr>
          <p:nvPr/>
        </p:nvSpPr>
        <p:spPr bwMode="auto">
          <a:xfrm>
            <a:off x="5822950" y="1898624"/>
            <a:ext cx="2540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Reduces biodiversity</a:t>
            </a:r>
          </a:p>
        </p:txBody>
      </p:sp>
      <p:sp>
        <p:nvSpPr>
          <p:cNvPr id="308235" name="Text Box 11"/>
          <p:cNvSpPr txBox="1">
            <a:spLocks noChangeArrowheads="1"/>
          </p:cNvSpPr>
          <p:nvPr/>
        </p:nvSpPr>
        <p:spPr bwMode="auto">
          <a:xfrm>
            <a:off x="5822950" y="2614587"/>
            <a:ext cx="21891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Destroys and fragments wildlife habitats</a:t>
            </a:r>
          </a:p>
        </p:txBody>
      </p:sp>
      <p:sp>
        <p:nvSpPr>
          <p:cNvPr id="308236" name="Text Box 12"/>
          <p:cNvSpPr txBox="1">
            <a:spLocks noChangeArrowheads="1"/>
          </p:cNvSpPr>
          <p:nvPr/>
        </p:nvSpPr>
        <p:spPr bwMode="auto">
          <a:xfrm>
            <a:off x="1165225" y="2873349"/>
            <a:ext cx="20923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Maximum profits in shortest time</a:t>
            </a:r>
          </a:p>
        </p:txBody>
      </p:sp>
      <p:sp>
        <p:nvSpPr>
          <p:cNvPr id="308237" name="Text Box 13"/>
          <p:cNvSpPr txBox="1">
            <a:spLocks noChangeArrowheads="1"/>
          </p:cNvSpPr>
          <p:nvPr/>
        </p:nvSpPr>
        <p:spPr bwMode="auto">
          <a:xfrm>
            <a:off x="1165225" y="3848074"/>
            <a:ext cx="22272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Can reforest with fast-growing trees</a:t>
            </a:r>
          </a:p>
        </p:txBody>
      </p:sp>
      <p:sp>
        <p:nvSpPr>
          <p:cNvPr id="308238" name="Text Box 14"/>
          <p:cNvSpPr txBox="1">
            <a:spLocks noChangeArrowheads="1"/>
          </p:cNvSpPr>
          <p:nvPr/>
        </p:nvSpPr>
        <p:spPr bwMode="auto">
          <a:xfrm>
            <a:off x="5822950" y="3848074"/>
            <a:ext cx="25400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Increases water pollution, </a:t>
            </a:r>
            <a:r>
              <a:rPr lang="en-US" sz="1800" b="1">
                <a:solidFill>
                  <a:srgbClr val="000000"/>
                </a:solidFill>
                <a:latin typeface="Lucida Grande" charset="0"/>
                <a:cs typeface="Arial" charset="0"/>
              </a:rPr>
              <a:t>fl</a:t>
            </a:r>
            <a:r>
              <a:rPr lang="en-US" sz="1800" b="1">
                <a:solidFill>
                  <a:srgbClr val="000000"/>
                </a:solidFill>
                <a:cs typeface="Arial" charset="0"/>
              </a:rPr>
              <a:t>ooding, and erosion on steep slopes</a:t>
            </a:r>
          </a:p>
        </p:txBody>
      </p:sp>
      <p:sp>
        <p:nvSpPr>
          <p:cNvPr id="308239" name="Text Box 15"/>
          <p:cNvSpPr txBox="1">
            <a:spLocks noChangeArrowheads="1"/>
          </p:cNvSpPr>
          <p:nvPr/>
        </p:nvSpPr>
        <p:spPr bwMode="auto">
          <a:xfrm>
            <a:off x="1165225" y="4824387"/>
            <a:ext cx="2168525"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Good for tree species needing full or moderate sunlight</a:t>
            </a:r>
          </a:p>
        </p:txBody>
      </p:sp>
      <p:sp>
        <p:nvSpPr>
          <p:cNvPr id="308240" name="Text Box 16"/>
          <p:cNvSpPr txBox="1">
            <a:spLocks noChangeArrowheads="1"/>
          </p:cNvSpPr>
          <p:nvPr/>
        </p:nvSpPr>
        <p:spPr bwMode="auto">
          <a:xfrm>
            <a:off x="5822950" y="5340324"/>
            <a:ext cx="21891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Eliminates most recreational value</a:t>
            </a:r>
          </a:p>
        </p:txBody>
      </p:sp>
      <p:sp>
        <p:nvSpPr>
          <p:cNvPr id="18" name="Rectangle 2"/>
          <p:cNvSpPr txBox="1">
            <a:spLocks noChangeArrowheads="1"/>
          </p:cNvSpPr>
          <p:nvPr/>
        </p:nvSpPr>
        <p:spPr>
          <a:xfrm>
            <a:off x="457199" y="191266"/>
            <a:ext cx="8229600" cy="596507"/>
          </a:xfrm>
          <a:prstGeom prst="rect">
            <a:avLst/>
          </a:prstGeom>
          <a:solidFill>
            <a:schemeClr val="accent4">
              <a:lumMod val="20000"/>
              <a:lumOff val="80000"/>
            </a:schemeClr>
          </a:solidFill>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Clear-Cutting Forests: Trade-Offs</a:t>
            </a:r>
            <a:endParaRPr lang="en-US" sz="3200" b="1" dirty="0">
              <a:ea typeface="ＭＳ Ｐゴシック" charset="0"/>
            </a:endParaRPr>
          </a:p>
        </p:txBody>
      </p:sp>
      <p:sp>
        <p:nvSpPr>
          <p:cNvPr id="19" name="Rectangle 3"/>
          <p:cNvSpPr txBox="1">
            <a:spLocks noChangeArrowheads="1"/>
          </p:cNvSpPr>
          <p:nvPr/>
        </p:nvSpPr>
        <p:spPr>
          <a:xfrm>
            <a:off x="457199" y="794927"/>
            <a:ext cx="8229599" cy="5901838"/>
          </a:xfrm>
          <a:prstGeom prst="rect">
            <a:avLst/>
          </a:prstGeom>
          <a:noFill/>
          <a:ln>
            <a:solidFill>
              <a:srgbClr val="000000"/>
            </a:solidFill>
          </a:ln>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2300" smtClean="0">
              <a:ea typeface="ＭＳ Ｐゴシック" charset="0"/>
            </a:endParaRPr>
          </a:p>
          <a:p>
            <a:pPr marL="0" indent="0">
              <a:buFont typeface="Arial"/>
              <a:buNone/>
            </a:pPr>
            <a:endParaRPr lang="en-US" sz="2300" dirty="0">
              <a:latin typeface="Calibri"/>
              <a:ea typeface="ＭＳ Ｐゴシック" charset="0"/>
              <a:cs typeface="Calibri"/>
            </a:endParaRPr>
          </a:p>
        </p:txBody>
      </p:sp>
    </p:spTree>
    <p:extLst>
      <p:ext uri="{BB962C8B-B14F-4D97-AF65-F5344CB8AC3E}">
        <p14:creationId xmlns:p14="http://schemas.microsoft.com/office/powerpoint/2010/main" val="200225977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46956" y="191266"/>
            <a:ext cx="8739718"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Forestry: Logging &amp; Tree Harvesting Practices</a:t>
            </a:r>
            <a:endParaRPr lang="en-US" sz="3200" b="1" dirty="0">
              <a:ea typeface="ＭＳ Ｐゴシック" charset="0"/>
            </a:endParaRPr>
          </a:p>
        </p:txBody>
      </p:sp>
      <p:sp>
        <p:nvSpPr>
          <p:cNvPr id="13314" name="Rectangle 3"/>
          <p:cNvSpPr>
            <a:spLocks noGrp="1" noChangeArrowheads="1"/>
          </p:cNvSpPr>
          <p:nvPr>
            <p:ph type="body" idx="1"/>
          </p:nvPr>
        </p:nvSpPr>
        <p:spPr>
          <a:xfrm>
            <a:off x="263163" y="956162"/>
            <a:ext cx="4270250" cy="5283425"/>
          </a:xfrm>
          <a:solidFill>
            <a:schemeClr val="accent5">
              <a:lumMod val="20000"/>
              <a:lumOff val="80000"/>
            </a:schemeClr>
          </a:solidFill>
          <a:ln>
            <a:solidFill>
              <a:srgbClr val="000000"/>
            </a:solidFill>
          </a:ln>
        </p:spPr>
        <p:txBody>
          <a:bodyPr>
            <a:noAutofit/>
          </a:bodyPr>
          <a:lstStyle/>
          <a:p>
            <a:pPr marL="0" indent="0">
              <a:buNone/>
            </a:pPr>
            <a:r>
              <a:rPr lang="en-US" sz="2400" b="1" u="sng" dirty="0">
                <a:latin typeface="Calibri"/>
                <a:ea typeface="ＭＳ Ｐゴシック" charset="0"/>
                <a:cs typeface="Calibri"/>
              </a:rPr>
              <a:t>Major Tree Harvesting </a:t>
            </a:r>
            <a:r>
              <a:rPr lang="en-US" sz="2400" b="1" u="sng" dirty="0" smtClean="0">
                <a:latin typeface="Calibri"/>
                <a:ea typeface="ＭＳ Ｐゴシック" charset="0"/>
                <a:cs typeface="Calibri"/>
              </a:rPr>
              <a:t>Methods</a:t>
            </a:r>
          </a:p>
          <a:p>
            <a:pPr marL="0" indent="0">
              <a:buNone/>
            </a:pPr>
            <a:r>
              <a:rPr lang="en-US" sz="2400" b="1" dirty="0" smtClean="0">
                <a:latin typeface="Calibri"/>
                <a:ea typeface="ＭＳ Ｐゴシック" charset="0"/>
                <a:cs typeface="Calibri"/>
              </a:rPr>
              <a:t>Strip Cutting</a:t>
            </a:r>
          </a:p>
          <a:p>
            <a:r>
              <a:rPr lang="en-US" sz="2300" dirty="0" smtClean="0">
                <a:latin typeface="Calibri"/>
                <a:ea typeface="ＭＳ Ｐゴシック" charset="0"/>
                <a:cs typeface="Calibri"/>
              </a:rPr>
              <a:t>Usually done along contour of slope</a:t>
            </a:r>
          </a:p>
          <a:p>
            <a:r>
              <a:rPr lang="en-US" sz="2300" dirty="0" smtClean="0">
                <a:latin typeface="Calibri"/>
                <a:ea typeface="ＭＳ Ｐゴシック" charset="0"/>
                <a:cs typeface="Calibri"/>
              </a:rPr>
              <a:t>Reduces erosion, water loss, and nutrient loss.</a:t>
            </a:r>
          </a:p>
          <a:p>
            <a:r>
              <a:rPr lang="en-US" sz="2300" dirty="0" smtClean="0">
                <a:latin typeface="Calibri"/>
                <a:ea typeface="ＭＳ Ｐゴシック" charset="0"/>
                <a:cs typeface="Calibri"/>
              </a:rPr>
              <a:t>Fragments but does not destroy habitat.</a:t>
            </a:r>
          </a:p>
          <a:p>
            <a:r>
              <a:rPr lang="en-US" sz="2300" dirty="0" smtClean="0">
                <a:latin typeface="Calibri"/>
                <a:ea typeface="ＭＳ Ｐゴシック" charset="0"/>
                <a:cs typeface="Calibri"/>
              </a:rPr>
              <a:t>Secondary succession occurs naturally as reseeding is facilitated by seed dispersal from intact forest strips</a:t>
            </a:r>
          </a:p>
          <a:p>
            <a:pPr marL="0" indent="0">
              <a:buNone/>
            </a:pPr>
            <a:endParaRPr lang="en-US" sz="2400" dirty="0" smtClean="0">
              <a:latin typeface="Calibri"/>
              <a:ea typeface="ＭＳ Ｐゴシック" charset="0"/>
              <a:cs typeface="Calibri"/>
            </a:endParaRPr>
          </a:p>
          <a:p>
            <a:pPr marL="0" indent="0">
              <a:buNone/>
            </a:pPr>
            <a:endParaRPr lang="en-US" sz="2400" b="1" dirty="0" smtClean="0">
              <a:latin typeface="Calibri"/>
              <a:ea typeface="ＭＳ Ｐゴシック" charset="0"/>
              <a:cs typeface="Calibri"/>
            </a:endParaRPr>
          </a:p>
          <a:p>
            <a:pPr marL="0" indent="0">
              <a:buNone/>
            </a:pPr>
            <a:endParaRPr lang="en-US" sz="2400" b="1" i="1" dirty="0">
              <a:latin typeface="Calibri"/>
              <a:ea typeface="ＭＳ Ｐゴシック" charset="0"/>
              <a:cs typeface="Calibri"/>
            </a:endParaRPr>
          </a:p>
        </p:txBody>
      </p:sp>
      <p:pic>
        <p:nvPicPr>
          <p:cNvPr id="3" name="Picture 2"/>
          <p:cNvPicPr>
            <a:picLocks noChangeAspect="1"/>
          </p:cNvPicPr>
          <p:nvPr/>
        </p:nvPicPr>
        <p:blipFill>
          <a:blip r:embed="rId3"/>
          <a:stretch>
            <a:fillRect/>
          </a:stretch>
        </p:blipFill>
        <p:spPr>
          <a:xfrm>
            <a:off x="4727450" y="956162"/>
            <a:ext cx="4259224" cy="2896272"/>
          </a:xfrm>
          <a:prstGeom prst="rect">
            <a:avLst/>
          </a:prstGeom>
          <a:ln>
            <a:solidFill>
              <a:srgbClr val="000000"/>
            </a:solidFill>
          </a:ln>
        </p:spPr>
      </p:pic>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t="2789" b="26688"/>
          <a:stretch/>
        </p:blipFill>
        <p:spPr>
          <a:xfrm>
            <a:off x="4727450" y="3986789"/>
            <a:ext cx="4259224" cy="2252798"/>
          </a:xfrm>
          <a:prstGeom prst="rect">
            <a:avLst/>
          </a:prstGeom>
          <a:ln>
            <a:solidFill>
              <a:srgbClr val="000000"/>
            </a:solidFill>
          </a:ln>
        </p:spPr>
      </p:pic>
    </p:spTree>
    <p:extLst>
      <p:ext uri="{BB962C8B-B14F-4D97-AF65-F5344CB8AC3E}">
        <p14:creationId xmlns:p14="http://schemas.microsoft.com/office/powerpoint/2010/main" val="2954429353"/>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123478" y="191266"/>
            <a:ext cx="8872789"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Forestry: Logging &amp; Tree Harvesting Practices</a:t>
            </a:r>
            <a:endParaRPr lang="en-US" sz="3200" b="1" dirty="0">
              <a:ea typeface="ＭＳ Ｐゴシック" charset="0"/>
            </a:endParaRPr>
          </a:p>
        </p:txBody>
      </p:sp>
      <p:sp>
        <p:nvSpPr>
          <p:cNvPr id="13314" name="Rectangle 3"/>
          <p:cNvSpPr>
            <a:spLocks noGrp="1" noChangeArrowheads="1"/>
          </p:cNvSpPr>
          <p:nvPr>
            <p:ph type="body" idx="1"/>
          </p:nvPr>
        </p:nvSpPr>
        <p:spPr>
          <a:xfrm>
            <a:off x="123478" y="956162"/>
            <a:ext cx="8872789" cy="5724454"/>
          </a:xfrm>
          <a:solidFill>
            <a:schemeClr val="accent5">
              <a:lumMod val="20000"/>
              <a:lumOff val="80000"/>
            </a:schemeClr>
          </a:solidFill>
          <a:ln>
            <a:solidFill>
              <a:srgbClr val="000000"/>
            </a:solidFill>
          </a:ln>
        </p:spPr>
        <p:txBody>
          <a:bodyPr>
            <a:noAutofit/>
          </a:bodyPr>
          <a:lstStyle/>
          <a:p>
            <a:pPr marL="0" indent="0">
              <a:buNone/>
            </a:pPr>
            <a:r>
              <a:rPr lang="en-US" sz="2400" b="1" u="sng" dirty="0">
                <a:latin typeface="Calibri"/>
                <a:ea typeface="ＭＳ Ｐゴシック" charset="0"/>
                <a:cs typeface="Calibri"/>
              </a:rPr>
              <a:t>Major Tree Harvesting </a:t>
            </a:r>
            <a:r>
              <a:rPr lang="en-US" sz="2400" b="1" u="sng" dirty="0" smtClean="0">
                <a:latin typeface="Calibri"/>
                <a:ea typeface="ＭＳ Ｐゴシック" charset="0"/>
                <a:cs typeface="Calibri"/>
              </a:rPr>
              <a:t>Methods</a:t>
            </a:r>
          </a:p>
          <a:p>
            <a:pPr marL="0" indent="0">
              <a:buNone/>
            </a:pPr>
            <a:r>
              <a:rPr lang="en-US" sz="2400" b="1" dirty="0" err="1" smtClean="0">
                <a:latin typeface="Calibri"/>
                <a:ea typeface="ＭＳ Ｐゴシック" charset="0"/>
                <a:cs typeface="Calibri"/>
              </a:rPr>
              <a:t>Shelterwood</a:t>
            </a:r>
            <a:r>
              <a:rPr lang="en-US" sz="2400" b="1" dirty="0" smtClean="0">
                <a:latin typeface="Calibri"/>
                <a:ea typeface="ＭＳ Ｐゴシック" charset="0"/>
                <a:cs typeface="Calibri"/>
              </a:rPr>
              <a:t> Cutting</a:t>
            </a:r>
          </a:p>
          <a:p>
            <a:r>
              <a:rPr lang="en-US" sz="2250" dirty="0" smtClean="0">
                <a:latin typeface="Calibri"/>
                <a:ea typeface="ＭＳ Ｐゴシック" charset="0"/>
                <a:cs typeface="Calibri"/>
              </a:rPr>
              <a:t>Trees are removed gradually in two or more cuttings.</a:t>
            </a:r>
            <a:endParaRPr lang="en-US" sz="2250" b="1" dirty="0" smtClean="0">
              <a:latin typeface="Calibri"/>
              <a:ea typeface="ＭＳ Ｐゴシック" charset="0"/>
              <a:cs typeface="Calibri"/>
            </a:endParaRPr>
          </a:p>
          <a:p>
            <a:r>
              <a:rPr lang="en-US" sz="2250" dirty="0">
                <a:latin typeface="Calibri"/>
                <a:ea typeface="ＭＳ Ｐゴシック" charset="0"/>
                <a:cs typeface="Calibri"/>
              </a:rPr>
              <a:t>T</a:t>
            </a:r>
            <a:r>
              <a:rPr lang="en-US" sz="2250" dirty="0" smtClean="0">
                <a:latin typeface="Calibri"/>
                <a:ea typeface="ＭＳ Ｐゴシック" charset="0"/>
                <a:cs typeface="Calibri"/>
              </a:rPr>
              <a:t>rees that are </a:t>
            </a:r>
            <a:r>
              <a:rPr lang="en-US" sz="2250" dirty="0">
                <a:latin typeface="Calibri"/>
                <a:ea typeface="ＭＳ Ｐゴシック" charset="0"/>
                <a:cs typeface="Calibri"/>
              </a:rPr>
              <a:t>growing vigorously are retained to provide shelter, </a:t>
            </a:r>
            <a:r>
              <a:rPr lang="en-US" sz="2250" dirty="0" smtClean="0">
                <a:latin typeface="Calibri"/>
                <a:ea typeface="ＭＳ Ｐゴシック" charset="0"/>
                <a:cs typeface="Calibri"/>
              </a:rPr>
              <a:t>seed</a:t>
            </a:r>
            <a:r>
              <a:rPr lang="en-US" sz="2250" dirty="0">
                <a:latin typeface="Calibri"/>
                <a:ea typeface="ＭＳ Ｐゴシック" charset="0"/>
                <a:cs typeface="Calibri"/>
              </a:rPr>
              <a:t>, </a:t>
            </a:r>
            <a:r>
              <a:rPr lang="en-US" sz="2250" dirty="0" smtClean="0">
                <a:latin typeface="Calibri"/>
                <a:ea typeface="ＭＳ Ｐゴシック" charset="0"/>
                <a:cs typeface="Calibri"/>
              </a:rPr>
              <a:t>and protection </a:t>
            </a:r>
            <a:r>
              <a:rPr lang="en-US" sz="2250" dirty="0">
                <a:latin typeface="Calibri"/>
                <a:ea typeface="ＭＳ Ｐゴシック" charset="0"/>
                <a:cs typeface="Calibri"/>
              </a:rPr>
              <a:t>of site against </a:t>
            </a:r>
            <a:r>
              <a:rPr lang="en-US" sz="2250" dirty="0" smtClean="0">
                <a:latin typeface="Calibri"/>
                <a:ea typeface="ＭＳ Ｐゴシック" charset="0"/>
                <a:cs typeface="Calibri"/>
              </a:rPr>
              <a:t>deterioration.</a:t>
            </a:r>
          </a:p>
          <a:p>
            <a:r>
              <a:rPr lang="en-US" sz="2250" dirty="0">
                <a:latin typeface="Calibri"/>
                <a:ea typeface="ＭＳ Ｐゴシック" charset="0"/>
                <a:cs typeface="Calibri"/>
              </a:rPr>
              <a:t>Facilitates  establishment of a new generation of </a:t>
            </a:r>
            <a:r>
              <a:rPr lang="en-US" sz="2250" dirty="0" smtClean="0">
                <a:latin typeface="Calibri"/>
                <a:ea typeface="ＭＳ Ｐゴシック" charset="0"/>
                <a:cs typeface="Calibri"/>
              </a:rPr>
              <a:t>seedlings without </a:t>
            </a:r>
            <a:r>
              <a:rPr lang="en-US" sz="2250" dirty="0">
                <a:latin typeface="Calibri"/>
                <a:ea typeface="ＭＳ Ｐゴシック" charset="0"/>
                <a:cs typeface="Calibri"/>
              </a:rPr>
              <a:t>planting</a:t>
            </a:r>
            <a:endParaRPr lang="en-US" sz="2250" dirty="0" smtClean="0">
              <a:latin typeface="Calibri"/>
              <a:ea typeface="ＭＳ Ｐゴシック" charset="0"/>
              <a:cs typeface="Calibri"/>
            </a:endParaRPr>
          </a:p>
          <a:p>
            <a:r>
              <a:rPr lang="en-US" sz="2250" dirty="0">
                <a:latin typeface="Calibri"/>
                <a:ea typeface="ＭＳ Ｐゴシック" charset="0"/>
                <a:cs typeface="Calibri"/>
              </a:rPr>
              <a:t> </a:t>
            </a:r>
            <a:r>
              <a:rPr lang="en-US" sz="2250" dirty="0" smtClean="0">
                <a:latin typeface="Calibri"/>
                <a:ea typeface="ＭＳ Ｐゴシック" charset="0"/>
                <a:cs typeface="Calibri"/>
              </a:rPr>
              <a:t>Soil left intact l</a:t>
            </a:r>
            <a:r>
              <a:rPr lang="en-US" sz="2250" i="1" dirty="0" smtClean="0">
                <a:latin typeface="Calibri"/>
                <a:ea typeface="ＭＳ Ｐゴシック" charset="0"/>
                <a:cs typeface="Calibri"/>
              </a:rPr>
              <a:t>ittle </a:t>
            </a:r>
            <a:r>
              <a:rPr lang="en-US" sz="2250" i="1" dirty="0">
                <a:latin typeface="Calibri"/>
                <a:ea typeface="ＭＳ Ｐゴシック" charset="0"/>
                <a:cs typeface="Calibri"/>
              </a:rPr>
              <a:t>danger of invasion of the area by weeds and grasses</a:t>
            </a:r>
          </a:p>
        </p:txBody>
      </p:sp>
      <p:pic>
        <p:nvPicPr>
          <p:cNvPr id="5" name="Picture 4"/>
          <p:cNvPicPr>
            <a:picLocks noChangeAspect="1"/>
          </p:cNvPicPr>
          <p:nvPr/>
        </p:nvPicPr>
        <p:blipFill>
          <a:blip r:embed="rId3"/>
          <a:stretch>
            <a:fillRect/>
          </a:stretch>
        </p:blipFill>
        <p:spPr>
          <a:xfrm>
            <a:off x="1834532" y="4274021"/>
            <a:ext cx="5468320" cy="2406595"/>
          </a:xfrm>
          <a:prstGeom prst="rect">
            <a:avLst/>
          </a:prstGeom>
          <a:ln>
            <a:solidFill>
              <a:srgbClr val="000000"/>
            </a:solidFill>
          </a:ln>
        </p:spPr>
      </p:pic>
    </p:spTree>
    <p:extLst>
      <p:ext uri="{BB962C8B-B14F-4D97-AF65-F5344CB8AC3E}">
        <p14:creationId xmlns:p14="http://schemas.microsoft.com/office/powerpoint/2010/main" val="118395139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70410" y="1070639"/>
            <a:ext cx="8361261" cy="5196168"/>
          </a:xfrm>
          <a:prstGeom prst="rect">
            <a:avLst/>
          </a:prstGeom>
          <a:ln>
            <a:solidFill>
              <a:srgbClr val="000000"/>
            </a:solidFill>
          </a:ln>
        </p:spPr>
      </p:pic>
      <p:sp>
        <p:nvSpPr>
          <p:cNvPr id="7" name="Rectangle 2"/>
          <p:cNvSpPr>
            <a:spLocks noGrp="1" noChangeArrowheads="1"/>
          </p:cNvSpPr>
          <p:nvPr>
            <p:ph type="title"/>
          </p:nvPr>
        </p:nvSpPr>
        <p:spPr>
          <a:xfrm>
            <a:off x="370410" y="191266"/>
            <a:ext cx="8361261"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Forestry: Logging &amp; Tree Harvesting Practices</a:t>
            </a:r>
            <a:endParaRPr lang="en-US" sz="3200" b="1" dirty="0">
              <a:ea typeface="ＭＳ Ｐゴシック" charset="0"/>
            </a:endParaRPr>
          </a:p>
        </p:txBody>
      </p:sp>
    </p:spTree>
    <p:extLst>
      <p:ext uri="{BB962C8B-B14F-4D97-AF65-F5344CB8AC3E}">
        <p14:creationId xmlns:p14="http://schemas.microsoft.com/office/powerpoint/2010/main" val="957446601"/>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57199" y="191266"/>
            <a:ext cx="8229600" cy="596507"/>
          </a:xfrm>
          <a:solidFill>
            <a:schemeClr val="accent4">
              <a:lumMod val="40000"/>
              <a:lumOff val="60000"/>
            </a:schemeClr>
          </a:solidFill>
          <a:ln>
            <a:solidFill>
              <a:srgbClr val="000000"/>
            </a:solidFill>
          </a:ln>
        </p:spPr>
        <p:txBody>
          <a:bodyPr anchor="b">
            <a:normAutofit/>
          </a:bodyPr>
          <a:lstStyle/>
          <a:p>
            <a:r>
              <a:rPr lang="en-US" sz="3200" b="1" dirty="0" smtClean="0">
                <a:ea typeface="ＭＳ Ｐゴシック" charset="0"/>
              </a:rPr>
              <a:t>Deforestation</a:t>
            </a:r>
            <a:endParaRPr lang="en-US" sz="3200" b="1" dirty="0">
              <a:ea typeface="ＭＳ Ｐゴシック" charset="0"/>
            </a:endParaRPr>
          </a:p>
        </p:txBody>
      </p:sp>
      <p:sp>
        <p:nvSpPr>
          <p:cNvPr id="13314" name="Rectangle 3"/>
          <p:cNvSpPr>
            <a:spLocks noGrp="1" noChangeArrowheads="1"/>
          </p:cNvSpPr>
          <p:nvPr>
            <p:ph type="body" idx="1"/>
          </p:nvPr>
        </p:nvSpPr>
        <p:spPr>
          <a:xfrm>
            <a:off x="457199" y="956162"/>
            <a:ext cx="8229599" cy="5663228"/>
          </a:xfrm>
          <a:solidFill>
            <a:srgbClr val="ADE6E6"/>
          </a:solidFill>
          <a:ln>
            <a:solidFill>
              <a:srgbClr val="000000"/>
            </a:solidFill>
          </a:ln>
        </p:spPr>
        <p:txBody>
          <a:bodyPr>
            <a:noAutofit/>
          </a:bodyPr>
          <a:lstStyle/>
          <a:p>
            <a:pPr marL="0" indent="0">
              <a:buNone/>
            </a:pPr>
            <a:r>
              <a:rPr lang="en-US" sz="2300" b="1" dirty="0" smtClean="0">
                <a:latin typeface="Calibri"/>
                <a:ea typeface="ＭＳ Ｐゴシック" charset="0"/>
                <a:cs typeface="Calibri"/>
              </a:rPr>
              <a:t>Deforestation</a:t>
            </a:r>
          </a:p>
          <a:p>
            <a:pPr marL="0" indent="0">
              <a:buNone/>
            </a:pPr>
            <a:r>
              <a:rPr lang="en-US" sz="2400" dirty="0">
                <a:ea typeface="ＭＳ Ｐゴシック" charset="0"/>
              </a:rPr>
              <a:t>We </a:t>
            </a:r>
            <a:r>
              <a:rPr lang="en-US" sz="2400" dirty="0" smtClean="0">
                <a:ea typeface="ＭＳ Ｐゴシック" charset="0"/>
              </a:rPr>
              <a:t>have cut down almost half of </a:t>
            </a:r>
            <a:r>
              <a:rPr lang="en-US" sz="2400" dirty="0">
                <a:ea typeface="ＭＳ Ｐゴシック" charset="0"/>
              </a:rPr>
              <a:t>the </a:t>
            </a:r>
            <a:r>
              <a:rPr lang="en-US" sz="2400" dirty="0" smtClean="0">
                <a:ea typeface="ＭＳ Ｐゴシック" charset="0"/>
              </a:rPr>
              <a:t>world’</a:t>
            </a:r>
            <a:r>
              <a:rPr lang="en-US" altLang="ja-JP" sz="2400" dirty="0" smtClean="0">
                <a:ea typeface="ＭＳ Ｐゴシック" charset="0"/>
              </a:rPr>
              <a:t>s forests.</a:t>
            </a:r>
            <a:endParaRPr lang="en-US" sz="2300" dirty="0">
              <a:latin typeface="Calibri"/>
              <a:ea typeface="ＭＳ Ｐゴシック" charset="0"/>
              <a:cs typeface="Calibri"/>
            </a:endParaRPr>
          </a:p>
          <a:p>
            <a:pPr lvl="1"/>
            <a:r>
              <a:rPr lang="en-US" sz="2300" dirty="0">
                <a:latin typeface="Calibri"/>
                <a:ea typeface="ＭＳ Ｐゴシック" charset="0"/>
                <a:cs typeface="Calibri"/>
              </a:rPr>
              <a:t>Tropical forests</a:t>
            </a:r>
          </a:p>
          <a:p>
            <a:pPr lvl="2"/>
            <a:r>
              <a:rPr lang="en-US" sz="2300" dirty="0">
                <a:latin typeface="Calibri"/>
                <a:ea typeface="ＭＳ Ｐゴシック" charset="0"/>
                <a:cs typeface="Calibri"/>
              </a:rPr>
              <a:t>Especially in Latin America, Indonesia, and Africa</a:t>
            </a:r>
          </a:p>
          <a:p>
            <a:pPr lvl="1"/>
            <a:r>
              <a:rPr lang="en-US" sz="2300" dirty="0">
                <a:latin typeface="Calibri"/>
                <a:ea typeface="ＭＳ Ｐゴシック" charset="0"/>
                <a:cs typeface="Calibri"/>
              </a:rPr>
              <a:t>Boreal forests</a:t>
            </a:r>
          </a:p>
          <a:p>
            <a:pPr lvl="2"/>
            <a:r>
              <a:rPr lang="en-US" sz="2300" dirty="0">
                <a:latin typeface="Calibri"/>
                <a:ea typeface="ＭＳ Ｐゴシック" charset="0"/>
                <a:cs typeface="Calibri"/>
              </a:rPr>
              <a:t>Especially in Alaska, Canada, Scandinavia, and </a:t>
            </a:r>
            <a:r>
              <a:rPr lang="en-US" sz="2300" dirty="0" smtClean="0">
                <a:latin typeface="Calibri"/>
                <a:ea typeface="ＭＳ Ｐゴシック" charset="0"/>
                <a:cs typeface="Calibri"/>
              </a:rPr>
              <a:t>Russia</a:t>
            </a:r>
            <a:endParaRPr lang="en-US" sz="2300" dirty="0">
              <a:latin typeface="Calibri"/>
              <a:ea typeface="ＭＳ Ｐゴシック" charset="0"/>
              <a:cs typeface="Calibri"/>
            </a:endParaRPr>
          </a:p>
        </p:txBody>
      </p:sp>
      <p:pic>
        <p:nvPicPr>
          <p:cNvPr id="13" name="Picture 4" descr="1012a"/>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50129" y="3594186"/>
            <a:ext cx="3571217" cy="2732147"/>
          </a:xfrm>
          <a:prstGeom prst="rect">
            <a:avLst/>
          </a:prstGeom>
          <a:noFill/>
          <a:ln w="38100"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4" name="Picture 6" descr="1012b"/>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21346" y="3594186"/>
            <a:ext cx="3648391" cy="2732147"/>
          </a:xfrm>
          <a:prstGeom prst="rect">
            <a:avLst/>
          </a:prstGeom>
          <a:noFill/>
          <a:ln w="38100" cmpd="sng">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TextBox 5"/>
          <p:cNvSpPr txBox="1"/>
          <p:nvPr/>
        </p:nvSpPr>
        <p:spPr>
          <a:xfrm>
            <a:off x="2817645" y="6311613"/>
            <a:ext cx="3407402" cy="307777"/>
          </a:xfrm>
          <a:prstGeom prst="rect">
            <a:avLst/>
          </a:prstGeom>
          <a:noFill/>
          <a:ln>
            <a:noFill/>
          </a:ln>
        </p:spPr>
        <p:txBody>
          <a:bodyPr wrap="square" rtlCol="0">
            <a:spAutoFit/>
          </a:bodyPr>
          <a:lstStyle/>
          <a:p>
            <a:pPr algn="ctr"/>
            <a:r>
              <a:rPr lang="en-US" sz="1400" b="1" dirty="0" err="1" smtClean="0"/>
              <a:t>Mato</a:t>
            </a:r>
            <a:r>
              <a:rPr lang="en-US" sz="1400" b="1" dirty="0" smtClean="0"/>
              <a:t> </a:t>
            </a:r>
            <a:r>
              <a:rPr lang="en-US" sz="1400" b="1" dirty="0" err="1" smtClean="0"/>
              <a:t>Graoso</a:t>
            </a:r>
            <a:r>
              <a:rPr lang="en-US" sz="1400" b="1" dirty="0" smtClean="0"/>
              <a:t>, Brazil 1992-2006 </a:t>
            </a:r>
            <a:endParaRPr lang="en-US" sz="1400" b="1" dirty="0"/>
          </a:p>
        </p:txBody>
      </p:sp>
    </p:spTree>
    <p:extLst>
      <p:ext uri="{BB962C8B-B14F-4D97-AF65-F5344CB8AC3E}">
        <p14:creationId xmlns:p14="http://schemas.microsoft.com/office/powerpoint/2010/main" val="1146252848"/>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57199" y="191266"/>
            <a:ext cx="8229600"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Deforestation</a:t>
            </a:r>
            <a:endParaRPr lang="en-US" sz="3200" b="1" dirty="0">
              <a:ea typeface="ＭＳ Ｐゴシック" charset="0"/>
            </a:endParaRPr>
          </a:p>
        </p:txBody>
      </p:sp>
      <p:sp>
        <p:nvSpPr>
          <p:cNvPr id="13314" name="Rectangle 3"/>
          <p:cNvSpPr>
            <a:spLocks noGrp="1" noChangeArrowheads="1"/>
          </p:cNvSpPr>
          <p:nvPr>
            <p:ph type="body" idx="1"/>
          </p:nvPr>
        </p:nvSpPr>
        <p:spPr>
          <a:xfrm>
            <a:off x="457199" y="956162"/>
            <a:ext cx="8229599" cy="5659272"/>
          </a:xfrm>
          <a:solidFill>
            <a:schemeClr val="bg1">
              <a:lumMod val="85000"/>
            </a:schemeClr>
          </a:solidFill>
          <a:ln>
            <a:solidFill>
              <a:srgbClr val="000000"/>
            </a:solidFill>
          </a:ln>
        </p:spPr>
        <p:txBody>
          <a:bodyPr>
            <a:noAutofit/>
          </a:bodyPr>
          <a:lstStyle/>
          <a:p>
            <a:pPr marL="0" indent="0">
              <a:buNone/>
            </a:pPr>
            <a:r>
              <a:rPr lang="en-US" sz="2300" b="1" dirty="0">
                <a:latin typeface="Calibri"/>
                <a:ea typeface="ＭＳ Ｐゴシック" charset="0"/>
                <a:cs typeface="Calibri"/>
              </a:rPr>
              <a:t>Tropical Forests are Disappearing Rapidly </a:t>
            </a:r>
            <a:endParaRPr lang="en-US" sz="2300" b="1" dirty="0" smtClean="0">
              <a:latin typeface="Calibri"/>
              <a:ea typeface="ＭＳ Ｐゴシック" charset="0"/>
              <a:cs typeface="Calibri"/>
            </a:endParaRPr>
          </a:p>
          <a:p>
            <a:r>
              <a:rPr lang="en-US" sz="2300" dirty="0">
                <a:latin typeface="Calibri"/>
                <a:ea typeface="ＭＳ Ｐゴシック" charset="0"/>
                <a:cs typeface="Calibri"/>
              </a:rPr>
              <a:t>Majority of loss since </a:t>
            </a:r>
            <a:r>
              <a:rPr lang="en-US" sz="2300" dirty="0" smtClean="0">
                <a:latin typeface="Calibri"/>
                <a:ea typeface="ＭＳ Ｐゴシック" charset="0"/>
                <a:cs typeface="Calibri"/>
              </a:rPr>
              <a:t>1950</a:t>
            </a:r>
            <a:endParaRPr lang="en-US" sz="2300" dirty="0">
              <a:latin typeface="Calibri"/>
              <a:ea typeface="ＭＳ Ｐゴシック" charset="0"/>
              <a:cs typeface="Calibri"/>
            </a:endParaRPr>
          </a:p>
          <a:p>
            <a:r>
              <a:rPr lang="en-US" sz="2300" dirty="0">
                <a:latin typeface="Calibri"/>
                <a:ea typeface="ＭＳ Ｐゴシック" charset="0"/>
                <a:cs typeface="Calibri"/>
              </a:rPr>
              <a:t>Africa, Southeast Asia, South  </a:t>
            </a:r>
            <a:r>
              <a:rPr lang="en-US" sz="2300" dirty="0" smtClean="0">
                <a:latin typeface="Calibri"/>
                <a:ea typeface="ＭＳ Ｐゴシック" charset="0"/>
                <a:cs typeface="Calibri"/>
              </a:rPr>
              <a:t>America</a:t>
            </a:r>
            <a:endParaRPr lang="en-US" sz="2300" dirty="0">
              <a:latin typeface="Calibri"/>
              <a:ea typeface="ＭＳ Ｐゴシック" charset="0"/>
              <a:cs typeface="Calibri"/>
            </a:endParaRPr>
          </a:p>
          <a:p>
            <a:r>
              <a:rPr lang="en-US" sz="2300" dirty="0" smtClean="0">
                <a:latin typeface="Calibri"/>
                <a:ea typeface="ＭＳ Ｐゴシック" charset="0"/>
                <a:cs typeface="Calibri"/>
              </a:rPr>
              <a:t>Role </a:t>
            </a:r>
            <a:r>
              <a:rPr lang="en-US" sz="2300" dirty="0">
                <a:latin typeface="Calibri"/>
                <a:ea typeface="ＭＳ Ｐゴシック" charset="0"/>
                <a:cs typeface="Calibri"/>
              </a:rPr>
              <a:t>of deforestation in </a:t>
            </a:r>
            <a:r>
              <a:rPr lang="en-US" sz="2300" dirty="0" smtClean="0">
                <a:latin typeface="Calibri"/>
                <a:ea typeface="ＭＳ Ｐゴシック" charset="0"/>
                <a:cs typeface="Calibri"/>
              </a:rPr>
              <a:t>species</a:t>
            </a:r>
            <a:r>
              <a:rPr lang="en-US" altLang="ja-JP" sz="2300" dirty="0" smtClean="0">
                <a:latin typeface="Calibri"/>
                <a:ea typeface="ＭＳ Ｐゴシック" charset="0"/>
                <a:cs typeface="Calibri"/>
              </a:rPr>
              <a:t> extinction</a:t>
            </a:r>
            <a:endParaRPr lang="en-US" sz="2300" dirty="0">
              <a:latin typeface="Calibri"/>
              <a:ea typeface="ＭＳ Ｐゴシック" charset="0"/>
              <a:cs typeface="Calibri"/>
            </a:endParaRPr>
          </a:p>
          <a:p>
            <a:pPr marL="0" indent="0">
              <a:buNone/>
            </a:pPr>
            <a:endParaRPr lang="en-US" sz="2300" b="1" dirty="0">
              <a:latin typeface="Calibri"/>
              <a:ea typeface="ＭＳ Ｐゴシック" charset="0"/>
              <a:cs typeface="Calibri"/>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48680" y="2762923"/>
            <a:ext cx="2441878" cy="1627918"/>
          </a:xfrm>
          <a:prstGeom prst="rect">
            <a:avLst/>
          </a:prstGeom>
          <a:ln>
            <a:solidFill>
              <a:srgbClr val="000000"/>
            </a:solidFill>
          </a:ln>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82111" y="2762923"/>
            <a:ext cx="2282370" cy="1415324"/>
          </a:xfrm>
          <a:prstGeom prst="rect">
            <a:avLst/>
          </a:prstGeom>
          <a:ln>
            <a:solidFill>
              <a:srgbClr val="000000"/>
            </a:solidFill>
          </a:ln>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050365" y="5039321"/>
            <a:ext cx="3540193" cy="1576113"/>
          </a:xfrm>
          <a:prstGeom prst="rect">
            <a:avLst/>
          </a:prstGeom>
          <a:ln>
            <a:solidFill>
              <a:srgbClr val="000000"/>
            </a:solidFill>
          </a:ln>
        </p:spPr>
      </p:pic>
      <p:pic>
        <p:nvPicPr>
          <p:cNvPr id="3" name="Picture 2"/>
          <p:cNvPicPr>
            <a:picLocks noChangeAspect="1"/>
          </p:cNvPicPr>
          <p:nvPr/>
        </p:nvPicPr>
        <p:blipFill rotWithShape="1">
          <a:blip r:embed="rId6" cstate="email">
            <a:extLst>
              <a:ext uri="{28A0092B-C50C-407E-A947-70E740481C1C}">
                <a14:useLocalDpi xmlns:a14="http://schemas.microsoft.com/office/drawing/2010/main"/>
              </a:ext>
            </a:extLst>
          </a:blip>
          <a:srcRect l="12425"/>
          <a:stretch/>
        </p:blipFill>
        <p:spPr>
          <a:xfrm>
            <a:off x="2197894" y="2974617"/>
            <a:ext cx="4600475" cy="2363916"/>
          </a:xfrm>
          <a:prstGeom prst="ellipse">
            <a:avLst/>
          </a:prstGeom>
          <a:ln>
            <a:solidFill>
              <a:srgbClr val="000000"/>
            </a:solidFill>
          </a:ln>
        </p:spPr>
      </p:pic>
      <p:pic>
        <p:nvPicPr>
          <p:cNvPr id="7" name="Picture 6"/>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82111" y="5039617"/>
            <a:ext cx="2363726" cy="1575817"/>
          </a:xfrm>
          <a:prstGeom prst="rect">
            <a:avLst/>
          </a:prstGeom>
          <a:ln>
            <a:solidFill>
              <a:srgbClr val="000000"/>
            </a:solidFill>
          </a:ln>
        </p:spPr>
      </p:pic>
      <p:pic>
        <p:nvPicPr>
          <p:cNvPr id="8" name="Picture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469263" y="1161488"/>
            <a:ext cx="1821415" cy="1446204"/>
          </a:xfrm>
          <a:prstGeom prst="rect">
            <a:avLst/>
          </a:prstGeom>
          <a:ln>
            <a:solidFill>
              <a:srgbClr val="000000"/>
            </a:solidFill>
          </a:ln>
        </p:spPr>
      </p:pic>
    </p:spTree>
    <p:extLst>
      <p:ext uri="{BB962C8B-B14F-4D97-AF65-F5344CB8AC3E}">
        <p14:creationId xmlns:p14="http://schemas.microsoft.com/office/powerpoint/2010/main" val="72671498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3"/>
          <p:cNvSpPr txBox="1">
            <a:spLocks noChangeArrowheads="1"/>
          </p:cNvSpPr>
          <p:nvPr/>
        </p:nvSpPr>
        <p:spPr>
          <a:xfrm>
            <a:off x="457199" y="794927"/>
            <a:ext cx="8229599" cy="5901838"/>
          </a:xfrm>
          <a:prstGeom prst="rect">
            <a:avLst/>
          </a:prstGeom>
          <a:noFill/>
          <a:ln>
            <a:solidFill>
              <a:srgbClr val="000000"/>
            </a:solidFill>
          </a:ln>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2300" smtClean="0">
              <a:ea typeface="ＭＳ Ｐゴシック" charset="0"/>
            </a:endParaRPr>
          </a:p>
          <a:p>
            <a:pPr marL="0" indent="0">
              <a:buFont typeface="Arial"/>
              <a:buNone/>
            </a:pPr>
            <a:endParaRPr lang="en-US" sz="2300" dirty="0">
              <a:latin typeface="Calibri"/>
              <a:ea typeface="ＭＳ Ｐゴシック" charset="0"/>
              <a:cs typeface="Calibri"/>
            </a:endParaRPr>
          </a:p>
        </p:txBody>
      </p:sp>
      <p:sp>
        <p:nvSpPr>
          <p:cNvPr id="26625" name="Rectangle 2" hidden="1"/>
          <p:cNvSpPr>
            <a:spLocks noGrp="1" noChangeArrowheads="1"/>
          </p:cNvSpPr>
          <p:nvPr>
            <p:ph type="title"/>
          </p:nvPr>
        </p:nvSpPr>
        <p:spPr>
          <a:xfrm>
            <a:off x="509588" y="19050"/>
            <a:ext cx="8229600" cy="1143000"/>
          </a:xfrm>
        </p:spPr>
        <p:txBody>
          <a:bodyPr/>
          <a:lstStyle/>
          <a:p>
            <a:endParaRPr lang="en-US">
              <a:ea typeface="ＭＳ Ｐゴシック" charset="0"/>
            </a:endParaRPr>
          </a:p>
        </p:txBody>
      </p:sp>
      <p:sp>
        <p:nvSpPr>
          <p:cNvPr id="293893" name="Text Box 5"/>
          <p:cNvSpPr txBox="1">
            <a:spLocks noChangeArrowheads="1"/>
          </p:cNvSpPr>
          <p:nvPr/>
        </p:nvSpPr>
        <p:spPr bwMode="auto">
          <a:xfrm>
            <a:off x="1216025" y="1750793"/>
            <a:ext cx="2540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dirty="0">
                <a:solidFill>
                  <a:srgbClr val="000000"/>
                </a:solidFill>
                <a:cs typeface="Arial" charset="0"/>
              </a:rPr>
              <a:t>Support energy </a:t>
            </a:r>
            <a:r>
              <a:rPr lang="en-US" sz="1800" b="1" dirty="0">
                <a:solidFill>
                  <a:srgbClr val="000000"/>
                </a:solidFill>
                <a:latin typeface="Lucida Grande" charset="0"/>
                <a:cs typeface="Arial" charset="0"/>
              </a:rPr>
              <a:t>fl</a:t>
            </a:r>
            <a:r>
              <a:rPr lang="en-US" sz="1800" b="1" dirty="0">
                <a:solidFill>
                  <a:srgbClr val="000000"/>
                </a:solidFill>
                <a:cs typeface="Arial" charset="0"/>
              </a:rPr>
              <a:t>ow and chemical cycling</a:t>
            </a:r>
          </a:p>
        </p:txBody>
      </p:sp>
      <p:sp>
        <p:nvSpPr>
          <p:cNvPr id="293894" name="Text Box 6"/>
          <p:cNvSpPr txBox="1">
            <a:spLocks noChangeArrowheads="1"/>
          </p:cNvSpPr>
          <p:nvPr/>
        </p:nvSpPr>
        <p:spPr bwMode="auto">
          <a:xfrm>
            <a:off x="5889625" y="1750793"/>
            <a:ext cx="13128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Fuelwood</a:t>
            </a:r>
          </a:p>
        </p:txBody>
      </p:sp>
      <p:sp>
        <p:nvSpPr>
          <p:cNvPr id="293895" name="Text Box 7"/>
          <p:cNvSpPr txBox="1">
            <a:spLocks noChangeArrowheads="1"/>
          </p:cNvSpPr>
          <p:nvPr/>
        </p:nvSpPr>
        <p:spPr bwMode="auto">
          <a:xfrm>
            <a:off x="1216025" y="1049118"/>
            <a:ext cx="2609850" cy="446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defRPr/>
            </a:pPr>
            <a:r>
              <a:rPr lang="en-US" sz="2300" b="1" dirty="0">
                <a:solidFill>
                  <a:srgbClr val="003B6B"/>
                </a:solidFill>
                <a:cs typeface="Arial" charset="0"/>
              </a:rPr>
              <a:t>Ecological Services</a:t>
            </a:r>
          </a:p>
        </p:txBody>
      </p:sp>
      <p:sp>
        <p:nvSpPr>
          <p:cNvPr id="293896" name="Text Box 8"/>
          <p:cNvSpPr txBox="1">
            <a:spLocks noChangeArrowheads="1"/>
          </p:cNvSpPr>
          <p:nvPr/>
        </p:nvSpPr>
        <p:spPr bwMode="auto">
          <a:xfrm>
            <a:off x="5889625" y="1049118"/>
            <a:ext cx="2797174" cy="446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defRPr/>
            </a:pPr>
            <a:r>
              <a:rPr lang="en-US" sz="2300" b="1" dirty="0">
                <a:solidFill>
                  <a:srgbClr val="003B6B"/>
                </a:solidFill>
                <a:cs typeface="Arial" charset="0"/>
              </a:rPr>
              <a:t>Economic Services</a:t>
            </a:r>
          </a:p>
        </p:txBody>
      </p:sp>
      <p:sp>
        <p:nvSpPr>
          <p:cNvPr id="293898" name="Text Box 10"/>
          <p:cNvSpPr txBox="1">
            <a:spLocks noChangeArrowheads="1"/>
          </p:cNvSpPr>
          <p:nvPr/>
        </p:nvSpPr>
        <p:spPr bwMode="auto">
          <a:xfrm>
            <a:off x="1216025" y="2438181"/>
            <a:ext cx="2417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dirty="0">
                <a:solidFill>
                  <a:srgbClr val="000000"/>
                </a:solidFill>
                <a:cs typeface="Arial" charset="0"/>
              </a:rPr>
              <a:t>Reduce soil erosion</a:t>
            </a:r>
          </a:p>
        </p:txBody>
      </p:sp>
      <p:sp>
        <p:nvSpPr>
          <p:cNvPr id="293899" name="Text Box 11"/>
          <p:cNvSpPr txBox="1">
            <a:spLocks noChangeArrowheads="1"/>
          </p:cNvSpPr>
          <p:nvPr/>
        </p:nvSpPr>
        <p:spPr bwMode="auto">
          <a:xfrm>
            <a:off x="5889625" y="2368331"/>
            <a:ext cx="10842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Lumber</a:t>
            </a:r>
          </a:p>
        </p:txBody>
      </p:sp>
      <p:sp>
        <p:nvSpPr>
          <p:cNvPr id="293900" name="Text Box 12"/>
          <p:cNvSpPr txBox="1">
            <a:spLocks noChangeArrowheads="1"/>
          </p:cNvSpPr>
          <p:nvPr/>
        </p:nvSpPr>
        <p:spPr bwMode="auto">
          <a:xfrm>
            <a:off x="1216025" y="2954118"/>
            <a:ext cx="23669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dirty="0">
                <a:solidFill>
                  <a:srgbClr val="000000"/>
                </a:solidFill>
                <a:cs typeface="Arial" charset="0"/>
              </a:rPr>
              <a:t>Absorb and release water</a:t>
            </a:r>
          </a:p>
        </p:txBody>
      </p:sp>
      <p:sp>
        <p:nvSpPr>
          <p:cNvPr id="293901" name="Text Box 13"/>
          <p:cNvSpPr txBox="1">
            <a:spLocks noChangeArrowheads="1"/>
          </p:cNvSpPr>
          <p:nvPr/>
        </p:nvSpPr>
        <p:spPr bwMode="auto">
          <a:xfrm>
            <a:off x="5889625" y="3074768"/>
            <a:ext cx="21256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Pulp to make paper</a:t>
            </a:r>
          </a:p>
        </p:txBody>
      </p:sp>
      <p:sp>
        <p:nvSpPr>
          <p:cNvPr id="293902" name="Text Box 14"/>
          <p:cNvSpPr txBox="1">
            <a:spLocks noChangeArrowheads="1"/>
          </p:cNvSpPr>
          <p:nvPr/>
        </p:nvSpPr>
        <p:spPr bwMode="auto">
          <a:xfrm>
            <a:off x="1216025" y="3716118"/>
            <a:ext cx="2366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Purify water and air</a:t>
            </a:r>
          </a:p>
        </p:txBody>
      </p:sp>
      <p:sp>
        <p:nvSpPr>
          <p:cNvPr id="293903" name="Text Box 15"/>
          <p:cNvSpPr txBox="1">
            <a:spLocks noChangeArrowheads="1"/>
          </p:cNvSpPr>
          <p:nvPr/>
        </p:nvSpPr>
        <p:spPr bwMode="auto">
          <a:xfrm>
            <a:off x="5889625" y="3959006"/>
            <a:ext cx="9826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Mining</a:t>
            </a:r>
          </a:p>
        </p:txBody>
      </p:sp>
      <p:sp>
        <p:nvSpPr>
          <p:cNvPr id="293904" name="Text Box 16"/>
          <p:cNvSpPr txBox="1">
            <a:spLocks noChangeArrowheads="1"/>
          </p:cNvSpPr>
          <p:nvPr/>
        </p:nvSpPr>
        <p:spPr bwMode="auto">
          <a:xfrm>
            <a:off x="1216025" y="4325718"/>
            <a:ext cx="23034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In</a:t>
            </a:r>
            <a:r>
              <a:rPr lang="en-US" sz="1800" b="1">
                <a:solidFill>
                  <a:srgbClr val="000000"/>
                </a:solidFill>
                <a:latin typeface="Lucida Grande" charset="0"/>
                <a:cs typeface="Arial" charset="0"/>
              </a:rPr>
              <a:t>fl</a:t>
            </a:r>
            <a:r>
              <a:rPr lang="en-US" sz="1800" b="1">
                <a:solidFill>
                  <a:srgbClr val="000000"/>
                </a:solidFill>
                <a:cs typeface="Arial" charset="0"/>
              </a:rPr>
              <a:t>uence local and regional climate</a:t>
            </a:r>
          </a:p>
        </p:txBody>
      </p:sp>
      <p:sp>
        <p:nvSpPr>
          <p:cNvPr id="293905" name="Text Box 17"/>
          <p:cNvSpPr txBox="1">
            <a:spLocks noChangeArrowheads="1"/>
          </p:cNvSpPr>
          <p:nvPr/>
        </p:nvSpPr>
        <p:spPr bwMode="auto">
          <a:xfrm>
            <a:off x="5889625" y="4522568"/>
            <a:ext cx="1973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Livestock grazing</a:t>
            </a:r>
          </a:p>
        </p:txBody>
      </p:sp>
      <p:sp>
        <p:nvSpPr>
          <p:cNvPr id="293906" name="Text Box 18"/>
          <p:cNvSpPr txBox="1">
            <a:spLocks noChangeArrowheads="1"/>
          </p:cNvSpPr>
          <p:nvPr/>
        </p:nvSpPr>
        <p:spPr bwMode="auto">
          <a:xfrm>
            <a:off x="1216025" y="5181381"/>
            <a:ext cx="2252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Store atmospheric carbon</a:t>
            </a:r>
          </a:p>
        </p:txBody>
      </p:sp>
      <p:sp>
        <p:nvSpPr>
          <p:cNvPr id="293907" name="Text Box 19"/>
          <p:cNvSpPr txBox="1">
            <a:spLocks noChangeArrowheads="1"/>
          </p:cNvSpPr>
          <p:nvPr/>
        </p:nvSpPr>
        <p:spPr bwMode="auto">
          <a:xfrm>
            <a:off x="5889625" y="5406806"/>
            <a:ext cx="14271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Recreation</a:t>
            </a:r>
          </a:p>
        </p:txBody>
      </p:sp>
      <p:sp>
        <p:nvSpPr>
          <p:cNvPr id="293908" name="Text Box 20"/>
          <p:cNvSpPr txBox="1">
            <a:spLocks noChangeArrowheads="1"/>
          </p:cNvSpPr>
          <p:nvPr/>
        </p:nvSpPr>
        <p:spPr bwMode="auto">
          <a:xfrm>
            <a:off x="1216025" y="5867181"/>
            <a:ext cx="22526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Provide numerous wildlife habitats</a:t>
            </a:r>
          </a:p>
        </p:txBody>
      </p:sp>
      <p:sp>
        <p:nvSpPr>
          <p:cNvPr id="293909" name="Text Box 21"/>
          <p:cNvSpPr txBox="1">
            <a:spLocks noChangeArrowheads="1"/>
          </p:cNvSpPr>
          <p:nvPr/>
        </p:nvSpPr>
        <p:spPr bwMode="auto">
          <a:xfrm>
            <a:off x="5889625" y="6168806"/>
            <a:ext cx="7794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Jobs</a:t>
            </a:r>
          </a:p>
        </p:txBody>
      </p:sp>
      <p:pic>
        <p:nvPicPr>
          <p:cNvPr id="26645" name="Picture 22" descr="E_100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25875" y="1179293"/>
            <a:ext cx="1758950" cy="5329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Rectangle 2"/>
          <p:cNvSpPr txBox="1">
            <a:spLocks noChangeArrowheads="1"/>
          </p:cNvSpPr>
          <p:nvPr/>
        </p:nvSpPr>
        <p:spPr>
          <a:xfrm>
            <a:off x="457199" y="191266"/>
            <a:ext cx="8229600" cy="596507"/>
          </a:xfrm>
          <a:prstGeom prst="rect">
            <a:avLst/>
          </a:prstGeom>
          <a:solidFill>
            <a:schemeClr val="accent4">
              <a:lumMod val="20000"/>
              <a:lumOff val="80000"/>
            </a:schemeClr>
          </a:solidFill>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Forests Provide Valuable Natural Capital</a:t>
            </a:r>
            <a:endParaRPr lang="en-US" sz="3200" b="1" dirty="0">
              <a:ea typeface="ＭＳ Ｐゴシック" charset="0"/>
            </a:endParaRPr>
          </a:p>
        </p:txBody>
      </p:sp>
    </p:spTree>
    <p:extLst>
      <p:ext uri="{BB962C8B-B14F-4D97-AF65-F5344CB8AC3E}">
        <p14:creationId xmlns:p14="http://schemas.microsoft.com/office/powerpoint/2010/main" val="376753909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57199" y="191266"/>
            <a:ext cx="8229600"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Deforestation</a:t>
            </a:r>
            <a:endParaRPr lang="en-US" sz="3200" b="1" dirty="0">
              <a:ea typeface="ＭＳ Ｐゴシック" charset="0"/>
            </a:endParaRPr>
          </a:p>
        </p:txBody>
      </p:sp>
      <p:sp>
        <p:nvSpPr>
          <p:cNvPr id="13314" name="Rectangle 3"/>
          <p:cNvSpPr>
            <a:spLocks noGrp="1" noChangeArrowheads="1"/>
          </p:cNvSpPr>
          <p:nvPr>
            <p:ph type="body" idx="1"/>
          </p:nvPr>
        </p:nvSpPr>
        <p:spPr>
          <a:xfrm>
            <a:off x="457199" y="956162"/>
            <a:ext cx="8229599" cy="5659272"/>
          </a:xfrm>
          <a:solidFill>
            <a:schemeClr val="bg1">
              <a:lumMod val="85000"/>
            </a:schemeClr>
          </a:solidFill>
          <a:ln>
            <a:solidFill>
              <a:srgbClr val="000000"/>
            </a:solidFill>
          </a:ln>
        </p:spPr>
        <p:txBody>
          <a:bodyPr>
            <a:noAutofit/>
          </a:bodyPr>
          <a:lstStyle/>
          <a:p>
            <a:pPr marL="0" indent="0">
              <a:buNone/>
            </a:pPr>
            <a:r>
              <a:rPr lang="en-US" sz="2300" b="1" dirty="0" smtClean="0">
                <a:latin typeface="Calibri"/>
                <a:ea typeface="ＭＳ Ｐゴシック" charset="0"/>
                <a:cs typeface="Calibri"/>
              </a:rPr>
              <a:t>Causes </a:t>
            </a:r>
            <a:r>
              <a:rPr lang="en-US" sz="2300" b="1" dirty="0">
                <a:latin typeface="Calibri"/>
                <a:ea typeface="ＭＳ Ｐゴシック" charset="0"/>
                <a:cs typeface="Calibri"/>
              </a:rPr>
              <a:t>of Tropical Deforestation a</a:t>
            </a:r>
            <a:r>
              <a:rPr lang="en-US" sz="2300" b="1" dirty="0" smtClean="0">
                <a:latin typeface="Calibri"/>
                <a:ea typeface="ＭＳ Ｐゴシック" charset="0"/>
                <a:cs typeface="Calibri"/>
              </a:rPr>
              <a:t>re </a:t>
            </a:r>
            <a:r>
              <a:rPr lang="en-US" sz="2300" b="1" dirty="0">
                <a:latin typeface="Calibri"/>
                <a:ea typeface="ＭＳ Ｐゴシック" charset="0"/>
                <a:cs typeface="Calibri"/>
              </a:rPr>
              <a:t>Varied and Complex</a:t>
            </a:r>
          </a:p>
          <a:p>
            <a:r>
              <a:rPr lang="en-US" sz="2300" dirty="0">
                <a:latin typeface="Calibri"/>
                <a:ea typeface="ＭＳ Ｐゴシック" charset="0"/>
                <a:cs typeface="Calibri"/>
              </a:rPr>
              <a:t>Population growth</a:t>
            </a:r>
          </a:p>
          <a:p>
            <a:r>
              <a:rPr lang="en-US" sz="2300" dirty="0">
                <a:latin typeface="Calibri"/>
                <a:ea typeface="ＭＳ Ｐゴシック" charset="0"/>
                <a:cs typeface="Calibri"/>
              </a:rPr>
              <a:t>Poverty of subsistence farmers</a:t>
            </a:r>
          </a:p>
          <a:p>
            <a:r>
              <a:rPr lang="en-US" sz="2300" dirty="0" smtClean="0">
                <a:latin typeface="Calibri"/>
                <a:ea typeface="ＭＳ Ｐゴシック" charset="0"/>
                <a:cs typeface="Calibri"/>
              </a:rPr>
              <a:t>Ranching (cattle – beef)</a:t>
            </a:r>
            <a:endParaRPr lang="en-US" sz="2300" dirty="0">
              <a:latin typeface="Calibri"/>
              <a:ea typeface="ＭＳ Ｐゴシック" charset="0"/>
              <a:cs typeface="Calibri"/>
            </a:endParaRPr>
          </a:p>
          <a:p>
            <a:r>
              <a:rPr lang="en-US" sz="2300" dirty="0" smtClean="0">
                <a:latin typeface="Calibri"/>
                <a:ea typeface="ＭＳ Ｐゴシック" charset="0"/>
                <a:cs typeface="Calibri"/>
              </a:rPr>
              <a:t>Agriculture (cash crops) </a:t>
            </a:r>
          </a:p>
          <a:p>
            <a:pPr lvl="1" indent="-342900">
              <a:buFont typeface="Courier New"/>
              <a:buChar char="o"/>
            </a:pPr>
            <a:r>
              <a:rPr lang="en-US" sz="2300" i="1" dirty="0" smtClean="0">
                <a:latin typeface="Calibri"/>
                <a:ea typeface="ＭＳ Ｐゴシック" charset="0"/>
                <a:cs typeface="Calibri"/>
              </a:rPr>
              <a:t>Plantation </a:t>
            </a:r>
            <a:r>
              <a:rPr lang="en-US" sz="2300" i="1" dirty="0">
                <a:latin typeface="Calibri"/>
                <a:ea typeface="ＭＳ Ｐゴシック" charset="0"/>
                <a:cs typeface="Calibri"/>
              </a:rPr>
              <a:t>farms: palm </a:t>
            </a:r>
            <a:r>
              <a:rPr lang="en-US" sz="2300" i="1" dirty="0" smtClean="0">
                <a:latin typeface="Calibri"/>
                <a:ea typeface="ＭＳ Ｐゴシック" charset="0"/>
                <a:cs typeface="Calibri"/>
              </a:rPr>
              <a:t>oil, sugar cane, soy beans (cattle feed)</a:t>
            </a:r>
            <a:endParaRPr lang="en-US" sz="2300" i="1" dirty="0">
              <a:latin typeface="Calibri"/>
              <a:ea typeface="ＭＳ Ｐゴシック" charset="0"/>
              <a:cs typeface="Calibri"/>
            </a:endParaRPr>
          </a:p>
          <a:p>
            <a:r>
              <a:rPr lang="en-US" sz="2300" dirty="0">
                <a:ea typeface="ＭＳ Ｐゴシック" charset="0"/>
                <a:cs typeface="Calibri"/>
              </a:rPr>
              <a:t>Lumber (wood</a:t>
            </a:r>
            <a:r>
              <a:rPr lang="en-US" sz="2300" dirty="0" smtClean="0">
                <a:ea typeface="ＭＳ Ｐゴシック" charset="0"/>
                <a:cs typeface="Calibri"/>
              </a:rPr>
              <a:t>)</a:t>
            </a:r>
            <a:endParaRPr lang="en-US" sz="2300" dirty="0" smtClean="0">
              <a:latin typeface="Calibri"/>
              <a:ea typeface="ＭＳ Ｐゴシック" charset="0"/>
              <a:cs typeface="Calibri"/>
            </a:endParaRPr>
          </a:p>
          <a:p>
            <a:r>
              <a:rPr lang="en-US" sz="2300" dirty="0" smtClean="0">
                <a:latin typeface="Calibri"/>
                <a:ea typeface="ＭＳ Ｐゴシック" charset="0"/>
                <a:cs typeface="Calibri"/>
              </a:rPr>
              <a:t>Begins </a:t>
            </a:r>
            <a:r>
              <a:rPr lang="en-US" sz="2300" dirty="0">
                <a:latin typeface="Calibri"/>
                <a:ea typeface="ＭＳ Ｐゴシック" charset="0"/>
                <a:cs typeface="Calibri"/>
              </a:rPr>
              <a:t>with building of roads</a:t>
            </a:r>
          </a:p>
          <a:p>
            <a:r>
              <a:rPr lang="en-US" sz="2300" dirty="0">
                <a:latin typeface="Calibri"/>
                <a:ea typeface="ＭＳ Ｐゴシック" charset="0"/>
                <a:cs typeface="Calibri"/>
              </a:rPr>
              <a:t>Many forests </a:t>
            </a:r>
            <a:r>
              <a:rPr lang="en-US" sz="2300" dirty="0" smtClean="0">
                <a:latin typeface="Calibri"/>
                <a:ea typeface="ＭＳ Ｐゴシック" charset="0"/>
                <a:cs typeface="Calibri"/>
              </a:rPr>
              <a:t>burned</a:t>
            </a:r>
          </a:p>
          <a:p>
            <a:r>
              <a:rPr lang="en-US" sz="2300" dirty="0">
                <a:latin typeface="Calibri"/>
                <a:cs typeface="Calibri"/>
              </a:rPr>
              <a:t>Large </a:t>
            </a:r>
            <a:r>
              <a:rPr lang="en-US" sz="2300" dirty="0" smtClean="0">
                <a:latin typeface="Calibri"/>
                <a:cs typeface="Calibri"/>
              </a:rPr>
              <a:t>dam construction</a:t>
            </a:r>
            <a:endParaRPr lang="en-US" sz="2300" dirty="0">
              <a:latin typeface="Calibri"/>
              <a:cs typeface="Calibri"/>
            </a:endParaRPr>
          </a:p>
          <a:p>
            <a:r>
              <a:rPr lang="en-US" sz="2300" dirty="0">
                <a:latin typeface="Calibri"/>
                <a:cs typeface="Calibri"/>
              </a:rPr>
              <a:t>Fuel </a:t>
            </a:r>
            <a:r>
              <a:rPr lang="en-US" sz="2300" dirty="0" smtClean="0">
                <a:latin typeface="Calibri"/>
                <a:cs typeface="Calibri"/>
              </a:rPr>
              <a:t>wood</a:t>
            </a:r>
          </a:p>
          <a:p>
            <a:endParaRPr lang="en-US" sz="2300" dirty="0">
              <a:latin typeface="Calibri"/>
              <a:ea typeface="ＭＳ Ｐゴシック" charset="0"/>
              <a:cs typeface="Calibri"/>
            </a:endParaRPr>
          </a:p>
          <a:p>
            <a:pPr marL="0" indent="0">
              <a:buNone/>
            </a:pPr>
            <a:r>
              <a:rPr lang="en-US" sz="2300" dirty="0" smtClean="0">
                <a:latin typeface="Calibri"/>
                <a:ea typeface="ＭＳ Ｐゴシック" charset="0"/>
                <a:cs typeface="Calibri"/>
                <a:sym typeface="Wingdings"/>
              </a:rPr>
              <a:t> </a:t>
            </a:r>
            <a:r>
              <a:rPr lang="en-US" sz="2300" dirty="0" smtClean="0">
                <a:latin typeface="Calibri"/>
                <a:ea typeface="ＭＳ Ｐゴシック" charset="0"/>
                <a:cs typeface="Calibri"/>
              </a:rPr>
              <a:t>Can </a:t>
            </a:r>
            <a:r>
              <a:rPr lang="en-US" sz="2300" dirty="0">
                <a:latin typeface="Calibri"/>
                <a:ea typeface="ＭＳ Ｐゴシック" charset="0"/>
                <a:cs typeface="Calibri"/>
              </a:rPr>
              <a:t>tilt tropical forest to tropical </a:t>
            </a:r>
            <a:r>
              <a:rPr lang="en-US" sz="2300" dirty="0" smtClean="0">
                <a:latin typeface="Calibri"/>
                <a:ea typeface="ＭＳ Ｐゴシック" charset="0"/>
                <a:cs typeface="Calibri"/>
              </a:rPr>
              <a:t>savanna</a:t>
            </a:r>
            <a:endParaRPr lang="en-US" sz="2300" dirty="0">
              <a:latin typeface="Calibri"/>
              <a:ea typeface="ＭＳ Ｐゴシック" charset="0"/>
              <a:cs typeface="Calibri"/>
            </a:endParaRPr>
          </a:p>
        </p:txBody>
      </p:sp>
      <p:pic>
        <p:nvPicPr>
          <p:cNvPr id="4" name="Picture 4" descr="101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644140" y="3563514"/>
            <a:ext cx="3509240" cy="22734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189445" y="1406743"/>
            <a:ext cx="2574300" cy="1592253"/>
          </a:xfrm>
          <a:prstGeom prst="rect">
            <a:avLst/>
          </a:prstGeom>
        </p:spPr>
      </p:pic>
    </p:spTree>
    <p:extLst>
      <p:ext uri="{BB962C8B-B14F-4D97-AF65-F5344CB8AC3E}">
        <p14:creationId xmlns:p14="http://schemas.microsoft.com/office/powerpoint/2010/main" val="386162914"/>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304800" y="191266"/>
            <a:ext cx="8691467" cy="596507"/>
          </a:xfrm>
          <a:prstGeom prst="rect">
            <a:avLst/>
          </a:prstGeom>
          <a:solidFill>
            <a:schemeClr val="accent4">
              <a:lumMod val="20000"/>
              <a:lumOff val="80000"/>
            </a:schemeClr>
          </a:solidFill>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latin typeface="Calibri"/>
                <a:ea typeface="ＭＳ Ｐゴシック" charset="0"/>
                <a:cs typeface="Calibri"/>
              </a:rPr>
              <a:t>Deforestation: </a:t>
            </a:r>
            <a:r>
              <a:rPr lang="en-US" sz="3200" b="1" dirty="0" smtClean="0">
                <a:latin typeface="Calibri"/>
                <a:cs typeface="Calibri"/>
              </a:rPr>
              <a:t>Beef Cattle and Soy Beans</a:t>
            </a:r>
            <a:endParaRPr lang="en-US" sz="3200" b="1" dirty="0">
              <a:latin typeface="Calibri"/>
              <a:ea typeface="ＭＳ Ｐゴシック" charset="0"/>
              <a:cs typeface="Calibri"/>
            </a:endParaRPr>
          </a:p>
        </p:txBody>
      </p:sp>
      <p:sp>
        <p:nvSpPr>
          <p:cNvPr id="5" name="Rectangle 4"/>
          <p:cNvSpPr/>
          <p:nvPr/>
        </p:nvSpPr>
        <p:spPr>
          <a:xfrm>
            <a:off x="304799" y="974651"/>
            <a:ext cx="8691467" cy="2215991"/>
          </a:xfrm>
          <a:prstGeom prst="rect">
            <a:avLst/>
          </a:prstGeom>
        </p:spPr>
        <p:txBody>
          <a:bodyPr wrap="square">
            <a:spAutoFit/>
          </a:bodyPr>
          <a:lstStyle/>
          <a:p>
            <a:r>
              <a:rPr lang="en-US" sz="2300" b="1" dirty="0">
                <a:latin typeface="Calibri"/>
                <a:cs typeface="Calibri"/>
              </a:rPr>
              <a:t>Beef </a:t>
            </a:r>
            <a:r>
              <a:rPr lang="en-US" sz="2300" b="1" dirty="0" smtClean="0">
                <a:latin typeface="Calibri"/>
                <a:cs typeface="Calibri"/>
              </a:rPr>
              <a:t>cattle</a:t>
            </a:r>
            <a:endParaRPr lang="en-US" sz="2300" b="1" dirty="0">
              <a:latin typeface="Calibri"/>
              <a:cs typeface="Calibri"/>
            </a:endParaRPr>
          </a:p>
          <a:p>
            <a:r>
              <a:rPr lang="en-US" sz="2300" dirty="0">
                <a:latin typeface="Calibri"/>
                <a:cs typeface="Calibri"/>
              </a:rPr>
              <a:t>Of the </a:t>
            </a:r>
            <a:r>
              <a:rPr lang="en-US" sz="2300" dirty="0" smtClean="0">
                <a:latin typeface="Calibri"/>
                <a:cs typeface="Calibri"/>
              </a:rPr>
              <a:t>major </a:t>
            </a:r>
            <a:r>
              <a:rPr lang="en-US" sz="2300" dirty="0">
                <a:latin typeface="Calibri"/>
                <a:cs typeface="Calibri"/>
              </a:rPr>
              <a:t>deforestation drivers, beef has by far the largest impact. Converting forest to pasture for beef cattle, largely in Latin America, is responsible for destroying 2.71 million hectares of tropical forest each year—an area about the size of the state of </a:t>
            </a:r>
            <a:r>
              <a:rPr lang="en-US" sz="2300" dirty="0" smtClean="0">
                <a:latin typeface="Calibri"/>
                <a:cs typeface="Calibri"/>
              </a:rPr>
              <a:t>Massachusetts.</a:t>
            </a:r>
          </a:p>
          <a:p>
            <a:endParaRPr lang="en-US" sz="2300" dirty="0" smtClean="0">
              <a:latin typeface="Calibri"/>
              <a:cs typeface="Calibri"/>
            </a:endParaRPr>
          </a:p>
        </p:txBody>
      </p:sp>
      <p:pic>
        <p:nvPicPr>
          <p:cNvPr id="9" name="Picture 8"/>
          <p:cNvPicPr>
            <a:picLocks noChangeAspect="1"/>
          </p:cNvPicPr>
          <p:nvPr/>
        </p:nvPicPr>
        <p:blipFill>
          <a:blip r:embed="rId2"/>
          <a:stretch>
            <a:fillRect/>
          </a:stretch>
        </p:blipFill>
        <p:spPr>
          <a:xfrm>
            <a:off x="157067" y="3190642"/>
            <a:ext cx="8839200" cy="2625505"/>
          </a:xfrm>
          <a:prstGeom prst="rect">
            <a:avLst/>
          </a:prstGeom>
          <a:ln>
            <a:solidFill>
              <a:srgbClr val="000000"/>
            </a:solidFill>
          </a:ln>
        </p:spPr>
      </p:pic>
    </p:spTree>
    <p:extLst>
      <p:ext uri="{BB962C8B-B14F-4D97-AF65-F5344CB8AC3E}">
        <p14:creationId xmlns:p14="http://schemas.microsoft.com/office/powerpoint/2010/main" val="244761599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304801" y="191266"/>
            <a:ext cx="8691466" cy="596507"/>
          </a:xfrm>
          <a:prstGeom prst="rect">
            <a:avLst/>
          </a:prstGeom>
          <a:solidFill>
            <a:schemeClr val="accent4">
              <a:lumMod val="20000"/>
              <a:lumOff val="80000"/>
            </a:schemeClr>
          </a:solidFill>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latin typeface="Calibri"/>
                <a:ea typeface="ＭＳ Ｐゴシック" charset="0"/>
                <a:cs typeface="Calibri"/>
              </a:rPr>
              <a:t>Deforestation: </a:t>
            </a:r>
            <a:r>
              <a:rPr lang="en-US" sz="3200" b="1" dirty="0" smtClean="0">
                <a:latin typeface="Calibri"/>
                <a:cs typeface="Calibri"/>
              </a:rPr>
              <a:t>Beef Cattle and Soy Beans</a:t>
            </a:r>
            <a:endParaRPr lang="en-US" sz="3200" b="1" dirty="0">
              <a:latin typeface="Calibri"/>
              <a:ea typeface="ＭＳ Ｐゴシック" charset="0"/>
              <a:cs typeface="Calibri"/>
            </a:endParaRPr>
          </a:p>
        </p:txBody>
      </p:sp>
      <p:sp>
        <p:nvSpPr>
          <p:cNvPr id="5" name="Rectangle 4"/>
          <p:cNvSpPr/>
          <p:nvPr/>
        </p:nvSpPr>
        <p:spPr>
          <a:xfrm>
            <a:off x="157066" y="979038"/>
            <a:ext cx="8839201" cy="3277821"/>
          </a:xfrm>
          <a:prstGeom prst="rect">
            <a:avLst/>
          </a:prstGeom>
        </p:spPr>
        <p:txBody>
          <a:bodyPr wrap="square">
            <a:spAutoFit/>
          </a:bodyPr>
          <a:lstStyle/>
          <a:p>
            <a:r>
              <a:rPr lang="en-US" sz="2300" b="1" dirty="0" smtClean="0">
                <a:cs typeface="Calibri"/>
              </a:rPr>
              <a:t>Soybeans</a:t>
            </a:r>
            <a:endParaRPr lang="en-US" sz="2300" b="1" dirty="0">
              <a:cs typeface="Calibri"/>
            </a:endParaRPr>
          </a:p>
          <a:p>
            <a:r>
              <a:rPr lang="en-US" sz="2300" dirty="0">
                <a:cs typeface="Calibri"/>
              </a:rPr>
              <a:t>Growing global demand for meat and dairy products has contributed to the doubling of soybean production in the last 20 years. Soy is primarily used to feed pork, poultry, and dairy cows, though significant amounts are also used to produce vegetable oil and biodiesel. Large soybean fields in the tropics, particularly in Latin America, are often planted on newly deforested land—or they may expand onto former pastureland, pushing cattle to the forest frontier. </a:t>
            </a:r>
            <a:r>
              <a:rPr lang="en-US" sz="2300" dirty="0" smtClean="0">
                <a:cs typeface="Calibri"/>
              </a:rPr>
              <a:t>Every </a:t>
            </a:r>
            <a:r>
              <a:rPr lang="en-US" sz="2300" dirty="0">
                <a:cs typeface="Calibri"/>
              </a:rPr>
              <a:t>year around 480,000 hectares is deforested for soy in major soy-producing tropical countries.</a:t>
            </a:r>
            <a:endParaRPr lang="en-US" sz="2300" dirty="0">
              <a:latin typeface="Calibri"/>
              <a:cs typeface="Calibri"/>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34228" y="4606415"/>
            <a:ext cx="1962038" cy="1962038"/>
          </a:xfrm>
          <a:prstGeom prst="rect">
            <a:avLst/>
          </a:prstGeom>
          <a:ln>
            <a:solidFill>
              <a:srgbClr val="000000"/>
            </a:solidFill>
          </a:ln>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04800" y="4606415"/>
            <a:ext cx="6605529" cy="1962038"/>
          </a:xfrm>
          <a:prstGeom prst="rect">
            <a:avLst/>
          </a:prstGeom>
          <a:ln>
            <a:solidFill>
              <a:srgbClr val="000000"/>
            </a:solidFill>
          </a:ln>
        </p:spPr>
      </p:pic>
    </p:spTree>
    <p:extLst>
      <p:ext uri="{BB962C8B-B14F-4D97-AF65-F5344CB8AC3E}">
        <p14:creationId xmlns:p14="http://schemas.microsoft.com/office/powerpoint/2010/main" val="843557567"/>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304800" y="191266"/>
            <a:ext cx="8691467" cy="596507"/>
          </a:xfrm>
          <a:prstGeom prst="rect">
            <a:avLst/>
          </a:prstGeom>
          <a:solidFill>
            <a:schemeClr val="accent4">
              <a:lumMod val="20000"/>
              <a:lumOff val="80000"/>
            </a:schemeClr>
          </a:solidFill>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latin typeface="Calibri"/>
                <a:ea typeface="ＭＳ Ｐゴシック" charset="0"/>
                <a:cs typeface="Calibri"/>
              </a:rPr>
              <a:t>Deforestation: </a:t>
            </a:r>
            <a:r>
              <a:rPr lang="en-US" sz="3200" b="1" dirty="0" smtClean="0">
                <a:latin typeface="Calibri"/>
                <a:cs typeface="Calibri"/>
              </a:rPr>
              <a:t>Beef Cattle and Soy Beans</a:t>
            </a:r>
            <a:endParaRPr lang="en-US" sz="3200" b="1" dirty="0">
              <a:latin typeface="Calibri"/>
              <a:ea typeface="ＭＳ Ｐゴシック" charset="0"/>
              <a:cs typeface="Calibri"/>
            </a:endParaRPr>
          </a:p>
        </p:txBody>
      </p:sp>
      <p:pic>
        <p:nvPicPr>
          <p:cNvPr id="4" name="Picture 3"/>
          <p:cNvPicPr>
            <a:picLocks noChangeAspect="1"/>
          </p:cNvPicPr>
          <p:nvPr/>
        </p:nvPicPr>
        <p:blipFill>
          <a:blip r:embed="rId2" cstate="email">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a:ext>
            </a:extLst>
          </a:blip>
          <a:stretch>
            <a:fillRect/>
          </a:stretch>
        </p:blipFill>
        <p:spPr>
          <a:xfrm>
            <a:off x="534117" y="939067"/>
            <a:ext cx="8003518" cy="5659606"/>
          </a:xfrm>
          <a:prstGeom prst="rect">
            <a:avLst/>
          </a:prstGeom>
          <a:ln>
            <a:solidFill>
              <a:srgbClr val="000000"/>
            </a:solidFill>
          </a:ln>
        </p:spPr>
      </p:pic>
    </p:spTree>
    <p:extLst>
      <p:ext uri="{BB962C8B-B14F-4D97-AF65-F5344CB8AC3E}">
        <p14:creationId xmlns:p14="http://schemas.microsoft.com/office/powerpoint/2010/main" val="193664119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3" name="Picture 7" descr="http://media.treehugger.com/assets/images/2011/10/deforestation_borneo.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4800" y="918584"/>
            <a:ext cx="4387371" cy="32535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2"/>
          <p:cNvSpPr txBox="1">
            <a:spLocks noChangeArrowheads="1"/>
          </p:cNvSpPr>
          <p:nvPr/>
        </p:nvSpPr>
        <p:spPr>
          <a:xfrm>
            <a:off x="304800" y="191266"/>
            <a:ext cx="8691467" cy="596507"/>
          </a:xfrm>
          <a:prstGeom prst="rect">
            <a:avLst/>
          </a:prstGeom>
          <a:solidFill>
            <a:schemeClr val="accent4">
              <a:lumMod val="20000"/>
              <a:lumOff val="80000"/>
            </a:schemeClr>
          </a:solidFill>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cs typeface="Calibri"/>
              </a:rPr>
              <a:t>Deforestation: </a:t>
            </a:r>
            <a:r>
              <a:rPr lang="en-US" sz="3200" b="1" dirty="0">
                <a:cs typeface="Calibri"/>
              </a:rPr>
              <a:t>Palm Oil Production</a:t>
            </a:r>
            <a:endParaRPr lang="en-US" sz="3200" b="1" dirty="0">
              <a:ea typeface="ＭＳ Ｐゴシック" charset="0"/>
              <a:cs typeface="Calibri"/>
            </a:endParaRP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75239" y="3709313"/>
            <a:ext cx="4121027" cy="2747351"/>
          </a:xfrm>
          <a:prstGeom prst="rect">
            <a:avLst/>
          </a:prstGeom>
          <a:ln>
            <a:solidFill>
              <a:srgbClr val="000000"/>
            </a:solidFill>
          </a:ln>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75239" y="918584"/>
            <a:ext cx="4077886" cy="2592006"/>
          </a:xfrm>
          <a:prstGeom prst="rect">
            <a:avLst/>
          </a:prstGeom>
          <a:ln>
            <a:solidFill>
              <a:schemeClr val="tx1"/>
            </a:solidFill>
          </a:ln>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4800" y="4503382"/>
            <a:ext cx="4387371" cy="1953281"/>
          </a:xfrm>
          <a:prstGeom prst="rect">
            <a:avLst/>
          </a:prstGeom>
          <a:ln>
            <a:solidFill>
              <a:srgbClr val="000000"/>
            </a:solidFill>
          </a:ln>
        </p:spPr>
      </p:pic>
    </p:spTree>
    <p:extLst>
      <p:ext uri="{BB962C8B-B14F-4D97-AF65-F5344CB8AC3E}">
        <p14:creationId xmlns:p14="http://schemas.microsoft.com/office/powerpoint/2010/main" val="43079809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Content Placeholder 6"/>
          <p:cNvSpPr>
            <a:spLocks noGrp="1"/>
          </p:cNvSpPr>
          <p:nvPr>
            <p:ph sz="half" idx="2"/>
          </p:nvPr>
        </p:nvSpPr>
        <p:spPr>
          <a:xfrm>
            <a:off x="304800" y="813010"/>
            <a:ext cx="8839200" cy="5425881"/>
          </a:xfrm>
          <a:ln>
            <a:noFill/>
          </a:ln>
        </p:spPr>
        <p:txBody>
          <a:bodyPr>
            <a:noAutofit/>
          </a:bodyPr>
          <a:lstStyle/>
          <a:p>
            <a:pPr marL="0" indent="0">
              <a:buNone/>
            </a:pPr>
            <a:r>
              <a:rPr lang="en-US" sz="2300" b="1" dirty="0"/>
              <a:t>Effects of Producing Palm Oil</a:t>
            </a:r>
            <a:endParaRPr lang="en-US" sz="2300" dirty="0"/>
          </a:p>
          <a:p>
            <a:pPr marL="0" indent="0">
              <a:buNone/>
            </a:pPr>
            <a:r>
              <a:rPr lang="en-US" sz="2300" dirty="0"/>
              <a:t>90% of Sumatra’s orangutan population </a:t>
            </a:r>
            <a:r>
              <a:rPr lang="en-US" sz="2300" dirty="0" smtClean="0"/>
              <a:t>                                                        has </a:t>
            </a:r>
            <a:r>
              <a:rPr lang="en-US" sz="2300" dirty="0"/>
              <a:t>disappeared since </a:t>
            </a:r>
            <a:r>
              <a:rPr lang="en-US" sz="2300" dirty="0" smtClean="0"/>
              <a:t>1900.                                                                                 Sumatra’s orangutans now face extinction. </a:t>
            </a:r>
            <a:endParaRPr lang="en-US" sz="2300" dirty="0"/>
          </a:p>
          <a:p>
            <a:pPr marL="0" indent="0">
              <a:buNone/>
            </a:pPr>
            <a:r>
              <a:rPr lang="en-US" sz="1800" dirty="0"/>
              <a:t> </a:t>
            </a:r>
            <a:r>
              <a:rPr lang="en-US" sz="1800" b="1" dirty="0" smtClean="0">
                <a:latin typeface="Arial" charset="0"/>
              </a:rPr>
              <a:t>How To </a:t>
            </a:r>
            <a:r>
              <a:rPr lang="en-US" sz="1800" b="1" dirty="0">
                <a:latin typeface="Arial" charset="0"/>
              </a:rPr>
              <a:t>Spot Palm Oil in Products</a:t>
            </a:r>
          </a:p>
          <a:p>
            <a:r>
              <a:rPr lang="en-US" sz="1800" b="1" dirty="0">
                <a:latin typeface="Arial" charset="0"/>
              </a:rPr>
              <a:t>Palm oil is found in everything from food and household products, food and cosmetics. It is also being used as an biofuel.   </a:t>
            </a:r>
          </a:p>
          <a:p>
            <a:r>
              <a:rPr lang="en-US" sz="1800" b="1" dirty="0">
                <a:latin typeface="Arial" charset="0"/>
              </a:rPr>
              <a:t>It is thought that one in ten products found on our supermarket shelves today contain palm </a:t>
            </a:r>
            <a:r>
              <a:rPr lang="en-US" sz="1800" b="1" dirty="0" smtClean="0">
                <a:latin typeface="Arial" charset="0"/>
              </a:rPr>
              <a:t>oil.  </a:t>
            </a:r>
            <a:endParaRPr lang="en-US" sz="1800" b="1" dirty="0">
              <a:latin typeface="Arial" charset="0"/>
            </a:endParaRPr>
          </a:p>
          <a:p>
            <a:pPr marL="0" indent="0">
              <a:buNone/>
            </a:pPr>
            <a:r>
              <a:rPr lang="en-US" sz="1600" dirty="0" smtClean="0">
                <a:latin typeface="Arial" charset="0"/>
              </a:rPr>
              <a:t>These products list palm oil under a variety of different names including: Vegetable </a:t>
            </a:r>
            <a:r>
              <a:rPr lang="en-US" sz="1600" dirty="0">
                <a:latin typeface="Arial" charset="0"/>
              </a:rPr>
              <a:t>oil, Sodium Lauryl </a:t>
            </a:r>
            <a:r>
              <a:rPr lang="en-US" sz="1600" dirty="0" err="1">
                <a:latin typeface="Arial" charset="0"/>
              </a:rPr>
              <a:t>Sulphates</a:t>
            </a:r>
            <a:r>
              <a:rPr lang="en-US" sz="1600" dirty="0">
                <a:latin typeface="Arial" charset="0"/>
              </a:rPr>
              <a:t>, Sodium Dodecyl </a:t>
            </a:r>
            <a:r>
              <a:rPr lang="en-US" sz="1600" dirty="0" err="1">
                <a:latin typeface="Arial" charset="0"/>
              </a:rPr>
              <a:t>Sulphate</a:t>
            </a:r>
            <a:r>
              <a:rPr lang="en-US" sz="1600" dirty="0">
                <a:latin typeface="Arial" charset="0"/>
              </a:rPr>
              <a:t>, Palmate, Palm Oil </a:t>
            </a:r>
            <a:r>
              <a:rPr lang="en-US" sz="1600" dirty="0" err="1">
                <a:latin typeface="Arial" charset="0"/>
              </a:rPr>
              <a:t>Kernal</a:t>
            </a:r>
            <a:r>
              <a:rPr lang="en-US" sz="1600" dirty="0">
                <a:latin typeface="Arial" charset="0"/>
              </a:rPr>
              <a:t>, </a:t>
            </a:r>
            <a:r>
              <a:rPr lang="en-US" sz="1600" dirty="0" err="1">
                <a:latin typeface="Arial" charset="0"/>
              </a:rPr>
              <a:t>Palmitate</a:t>
            </a:r>
            <a:r>
              <a:rPr lang="en-US" sz="1600" dirty="0">
                <a:latin typeface="Arial" charset="0"/>
              </a:rPr>
              <a:t>, Stearic Acid, </a:t>
            </a:r>
            <a:r>
              <a:rPr lang="en-US" sz="1600" dirty="0" err="1">
                <a:latin typeface="Arial" charset="0"/>
              </a:rPr>
              <a:t>Glyceryl</a:t>
            </a:r>
            <a:r>
              <a:rPr lang="en-US" sz="1600" dirty="0">
                <a:latin typeface="Arial" charset="0"/>
              </a:rPr>
              <a:t> Stearate, </a:t>
            </a:r>
            <a:r>
              <a:rPr lang="en-US" sz="1600" dirty="0" err="1">
                <a:latin typeface="Arial" charset="0"/>
              </a:rPr>
              <a:t>Elaeis</a:t>
            </a:r>
            <a:r>
              <a:rPr lang="en-US" sz="1600" dirty="0">
                <a:latin typeface="Arial" charset="0"/>
              </a:rPr>
              <a:t> </a:t>
            </a:r>
            <a:r>
              <a:rPr lang="en-US" sz="1600" dirty="0" err="1">
                <a:latin typeface="Arial" charset="0"/>
              </a:rPr>
              <a:t>Guineensis</a:t>
            </a:r>
            <a:r>
              <a:rPr lang="en-US" sz="1600" dirty="0">
                <a:latin typeface="Arial" charset="0"/>
              </a:rPr>
              <a:t>, Steareth-2, Steareth-20, Hydrated palm glycerides, </a:t>
            </a:r>
            <a:r>
              <a:rPr lang="en-US" sz="1600" dirty="0" err="1">
                <a:latin typeface="Arial" charset="0"/>
              </a:rPr>
              <a:t>Cety</a:t>
            </a:r>
            <a:r>
              <a:rPr lang="en-US" sz="1600" dirty="0">
                <a:latin typeface="Arial" charset="0"/>
              </a:rPr>
              <a:t> </a:t>
            </a:r>
            <a:r>
              <a:rPr lang="en-US" sz="1600" dirty="0" err="1">
                <a:latin typeface="Arial" charset="0"/>
              </a:rPr>
              <a:t>palmitate</a:t>
            </a:r>
            <a:r>
              <a:rPr lang="en-US" sz="1600" dirty="0">
                <a:latin typeface="Arial" charset="0"/>
              </a:rPr>
              <a:t> &amp; </a:t>
            </a:r>
            <a:r>
              <a:rPr lang="en-US" sz="1600" dirty="0" err="1">
                <a:latin typeface="Arial" charset="0"/>
              </a:rPr>
              <a:t>ocyl</a:t>
            </a:r>
            <a:r>
              <a:rPr lang="en-US" sz="1600" dirty="0">
                <a:latin typeface="Arial" charset="0"/>
              </a:rPr>
              <a:t> </a:t>
            </a:r>
            <a:r>
              <a:rPr lang="en-US" sz="1600" dirty="0" err="1">
                <a:latin typeface="Arial" charset="0"/>
              </a:rPr>
              <a:t>palmitate</a:t>
            </a:r>
            <a:r>
              <a:rPr lang="en-US" sz="1600" dirty="0">
                <a:latin typeface="Arial" charset="0"/>
              </a:rPr>
              <a:t> (anything ending with </a:t>
            </a:r>
            <a:r>
              <a:rPr lang="en-US" sz="1800" dirty="0" err="1">
                <a:latin typeface="Arial" charset="0"/>
              </a:rPr>
              <a:t>palmitate</a:t>
            </a:r>
            <a:r>
              <a:rPr lang="en-US" sz="1800" dirty="0">
                <a:latin typeface="Arial" charset="0"/>
              </a:rPr>
              <a:t>)</a:t>
            </a:r>
          </a:p>
        </p:txBody>
      </p:sp>
      <p:sp>
        <p:nvSpPr>
          <p:cNvPr id="6" name="Rectangle 2"/>
          <p:cNvSpPr txBox="1">
            <a:spLocks noChangeArrowheads="1"/>
          </p:cNvSpPr>
          <p:nvPr/>
        </p:nvSpPr>
        <p:spPr>
          <a:xfrm>
            <a:off x="304800" y="191266"/>
            <a:ext cx="8691467" cy="596507"/>
          </a:xfrm>
          <a:prstGeom prst="rect">
            <a:avLst/>
          </a:prstGeom>
          <a:solidFill>
            <a:schemeClr val="accent4">
              <a:lumMod val="20000"/>
              <a:lumOff val="80000"/>
            </a:schemeClr>
          </a:solidFill>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latin typeface="Calibri"/>
                <a:ea typeface="ＭＳ Ｐゴシック" charset="0"/>
                <a:cs typeface="Calibri"/>
              </a:rPr>
              <a:t>Deforestation: </a:t>
            </a:r>
            <a:r>
              <a:rPr lang="en-US" sz="3200" b="1" dirty="0" smtClean="0">
                <a:latin typeface="Calibri"/>
                <a:cs typeface="Calibri"/>
              </a:rPr>
              <a:t>Palm Oil </a:t>
            </a:r>
            <a:r>
              <a:rPr lang="en-US" sz="3200" b="1" dirty="0">
                <a:latin typeface="Calibri"/>
                <a:cs typeface="Calibri"/>
              </a:rPr>
              <a:t>Production</a:t>
            </a:r>
            <a:endParaRPr lang="en-US" sz="3200" b="1" dirty="0">
              <a:latin typeface="Calibri"/>
              <a:ea typeface="ＭＳ Ｐゴシック" charset="0"/>
              <a:cs typeface="Calibri"/>
            </a:endParaRPr>
          </a:p>
        </p:txBody>
      </p:sp>
      <p:pic>
        <p:nvPicPr>
          <p:cNvPr id="8" name="Picture 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19865" y="5137347"/>
            <a:ext cx="3771505" cy="1679095"/>
          </a:xfrm>
          <a:prstGeom prst="rect">
            <a:avLst/>
          </a:prstGeom>
          <a:ln>
            <a:solidFill>
              <a:srgbClr val="000000"/>
            </a:solidFill>
          </a:ln>
        </p:spPr>
      </p:pic>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52297" y="5137347"/>
            <a:ext cx="2644245" cy="1679095"/>
          </a:xfrm>
          <a:prstGeom prst="rect">
            <a:avLst/>
          </a:prstGeom>
          <a:ln>
            <a:solidFill>
              <a:schemeClr val="tx1"/>
            </a:solidFill>
          </a:ln>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01128" y="1024280"/>
            <a:ext cx="2995265" cy="1572514"/>
          </a:xfrm>
          <a:prstGeom prst="rect">
            <a:avLst/>
          </a:prstGeom>
          <a:ln>
            <a:solidFill>
              <a:srgbClr val="000000"/>
            </a:solidFill>
          </a:ln>
        </p:spPr>
      </p:pic>
    </p:spTree>
    <p:extLst>
      <p:ext uri="{BB962C8B-B14F-4D97-AF65-F5344CB8AC3E}">
        <p14:creationId xmlns:p14="http://schemas.microsoft.com/office/powerpoint/2010/main" val="1340059886"/>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57199" y="191266"/>
            <a:ext cx="8229600"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Deforestation: The Global </a:t>
            </a:r>
            <a:r>
              <a:rPr lang="en-US" sz="3200" b="1" dirty="0" err="1" smtClean="0">
                <a:ea typeface="ＭＳ Ｐゴシック" charset="0"/>
              </a:rPr>
              <a:t>Fuelwood</a:t>
            </a:r>
            <a:r>
              <a:rPr lang="en-US" sz="3200" b="1" dirty="0" smtClean="0">
                <a:ea typeface="ＭＳ Ｐゴシック" charset="0"/>
              </a:rPr>
              <a:t> </a:t>
            </a:r>
            <a:r>
              <a:rPr lang="en-US" sz="3200" b="1" dirty="0">
                <a:ea typeface="ＭＳ Ｐゴシック" charset="0"/>
              </a:rPr>
              <a:t>Crisis</a:t>
            </a:r>
          </a:p>
        </p:txBody>
      </p:sp>
      <p:sp>
        <p:nvSpPr>
          <p:cNvPr id="13314" name="Rectangle 3"/>
          <p:cNvSpPr>
            <a:spLocks noGrp="1" noChangeArrowheads="1"/>
          </p:cNvSpPr>
          <p:nvPr>
            <p:ph type="body" idx="1"/>
          </p:nvPr>
        </p:nvSpPr>
        <p:spPr>
          <a:xfrm>
            <a:off x="457199" y="956162"/>
            <a:ext cx="5363915" cy="5659272"/>
          </a:xfrm>
          <a:solidFill>
            <a:schemeClr val="bg1">
              <a:lumMod val="85000"/>
            </a:schemeClr>
          </a:solidFill>
          <a:ln>
            <a:solidFill>
              <a:srgbClr val="000000"/>
            </a:solidFill>
          </a:ln>
        </p:spPr>
        <p:txBody>
          <a:bodyPr>
            <a:noAutofit/>
          </a:bodyPr>
          <a:lstStyle/>
          <a:p>
            <a:pPr marL="0" indent="0" algn="ctr">
              <a:buNone/>
            </a:pPr>
            <a:r>
              <a:rPr lang="en-US" sz="2300" b="1" dirty="0">
                <a:latin typeface="Calibri"/>
                <a:ea typeface="ＭＳ Ｐゴシック" charset="0"/>
                <a:cs typeface="Calibri"/>
              </a:rPr>
              <a:t>One half of world wood harvest is </a:t>
            </a:r>
            <a:r>
              <a:rPr lang="en-US" sz="2300" b="1" dirty="0" smtClean="0">
                <a:latin typeface="Calibri"/>
                <a:ea typeface="ＭＳ Ｐゴシック" charset="0"/>
                <a:cs typeface="Calibri"/>
              </a:rPr>
              <a:t>for fuel for cooking and heating</a:t>
            </a:r>
            <a:endParaRPr lang="en-US" sz="2300" dirty="0">
              <a:latin typeface="Calibri"/>
              <a:ea typeface="ＭＳ Ｐゴシック" charset="0"/>
              <a:cs typeface="Calibri"/>
            </a:endParaRPr>
          </a:p>
          <a:p>
            <a:pPr marL="0" indent="0">
              <a:buNone/>
            </a:pPr>
            <a:r>
              <a:rPr lang="en-US" sz="2300" dirty="0" smtClean="0">
                <a:latin typeface="Calibri"/>
                <a:ea typeface="ＭＳ Ｐゴシック" charset="0"/>
                <a:cs typeface="Calibri"/>
              </a:rPr>
              <a:t>Haiti: ecological disaster </a:t>
            </a:r>
            <a:r>
              <a:rPr lang="en-US" sz="2300" dirty="0" smtClean="0">
                <a:latin typeface="Calibri"/>
                <a:ea typeface="ＭＳ Ｐゴシック" charset="0"/>
                <a:cs typeface="Calibri"/>
                <a:sym typeface="Wingdings"/>
              </a:rPr>
              <a:t></a:t>
            </a:r>
            <a:endParaRPr lang="en-US" sz="2300" dirty="0" smtClean="0">
              <a:latin typeface="Calibri"/>
              <a:ea typeface="ＭＳ Ｐゴシック" charset="0"/>
              <a:cs typeface="Calibri"/>
            </a:endParaRPr>
          </a:p>
          <a:p>
            <a:pPr marL="0" indent="0">
              <a:buNone/>
            </a:pPr>
            <a:r>
              <a:rPr lang="en-US" sz="2300" dirty="0" smtClean="0">
                <a:latin typeface="Calibri"/>
                <a:ea typeface="ＭＳ Ｐゴシック" charset="0"/>
                <a:cs typeface="Calibri"/>
              </a:rPr>
              <a:t>Deforestation </a:t>
            </a:r>
            <a:r>
              <a:rPr lang="en-US" sz="2300" dirty="0">
                <a:latin typeface="Calibri"/>
                <a:ea typeface="ＭＳ Ｐゴシック" charset="0"/>
                <a:cs typeface="Calibri"/>
              </a:rPr>
              <a:t>in </a:t>
            </a:r>
            <a:r>
              <a:rPr lang="en-US" sz="2300" dirty="0" smtClean="0">
                <a:latin typeface="Calibri"/>
                <a:ea typeface="ＭＳ Ｐゴシック" charset="0"/>
                <a:cs typeface="Calibri"/>
              </a:rPr>
              <a:t>Tanzania threatens the future of forests</a:t>
            </a:r>
            <a:r>
              <a:rPr lang="en-US" sz="2300" dirty="0" smtClean="0">
                <a:latin typeface="Calibri"/>
                <a:ea typeface="ＭＳ Ｐゴシック" charset="0"/>
                <a:cs typeface="Calibri"/>
                <a:sym typeface="Wingdings"/>
              </a:rPr>
              <a:t></a:t>
            </a:r>
            <a:endParaRPr lang="en-US" sz="2300" dirty="0" smtClean="0">
              <a:latin typeface="Calibri"/>
              <a:ea typeface="ＭＳ Ｐゴシック" charset="0"/>
              <a:cs typeface="Calibri"/>
            </a:endParaRPr>
          </a:p>
          <a:p>
            <a:pPr marL="0" indent="0">
              <a:buNone/>
            </a:pPr>
            <a:r>
              <a:rPr lang="en-US" sz="2300" dirty="0" smtClean="0">
                <a:latin typeface="Calibri"/>
                <a:ea typeface="ＭＳ Ｐゴシック" charset="0"/>
                <a:cs typeface="Calibri"/>
              </a:rPr>
              <a:t>Average </a:t>
            </a:r>
            <a:r>
              <a:rPr lang="en-US" sz="2300" dirty="0">
                <a:latin typeface="Calibri"/>
                <a:ea typeface="ＭＳ Ｐゴシック" charset="0"/>
                <a:cs typeface="Calibri"/>
              </a:rPr>
              <a:t>citizens of the DRC </a:t>
            </a:r>
            <a:r>
              <a:rPr lang="en-US" sz="2300" dirty="0" smtClean="0">
                <a:latin typeface="Calibri"/>
                <a:ea typeface="ＭＳ Ｐゴシック" charset="0"/>
                <a:cs typeface="Calibri"/>
              </a:rPr>
              <a:t>are reliant </a:t>
            </a:r>
            <a:r>
              <a:rPr lang="en-US" sz="2300" dirty="0">
                <a:latin typeface="Calibri"/>
                <a:ea typeface="ＭＳ Ｐゴシック" charset="0"/>
                <a:cs typeface="Calibri"/>
              </a:rPr>
              <a:t>on </a:t>
            </a:r>
            <a:r>
              <a:rPr lang="en-US" sz="2300" dirty="0" err="1">
                <a:latin typeface="Calibri"/>
                <a:ea typeface="ＭＳ Ｐゴシック" charset="0"/>
                <a:cs typeface="Calibri"/>
              </a:rPr>
              <a:t>fuelwood</a:t>
            </a:r>
            <a:r>
              <a:rPr lang="en-US" sz="2300" dirty="0">
                <a:latin typeface="Calibri"/>
                <a:ea typeface="ＭＳ Ｐゴシック" charset="0"/>
                <a:cs typeface="Calibri"/>
              </a:rPr>
              <a:t> as are many citizens across Africa</a:t>
            </a:r>
            <a:r>
              <a:rPr lang="en-US" sz="2300" dirty="0" smtClean="0">
                <a:latin typeface="Calibri"/>
                <a:ea typeface="ＭＳ Ｐゴシック" charset="0"/>
                <a:cs typeface="Calibri"/>
              </a:rPr>
              <a:t>. </a:t>
            </a:r>
            <a:r>
              <a:rPr lang="en-US" sz="2300" dirty="0" smtClean="0">
                <a:latin typeface="Calibri"/>
                <a:ea typeface="ＭＳ Ｐゴシック" charset="0"/>
                <a:cs typeface="Calibri"/>
                <a:sym typeface="Wingdings"/>
              </a:rPr>
              <a:t></a:t>
            </a:r>
          </a:p>
          <a:p>
            <a:pPr marL="0" indent="0">
              <a:buNone/>
            </a:pPr>
            <a:r>
              <a:rPr lang="en-US" sz="2300" b="1" dirty="0">
                <a:latin typeface="Calibri"/>
                <a:ea typeface="ＭＳ Ｐゴシック" charset="0"/>
                <a:cs typeface="Calibri"/>
              </a:rPr>
              <a:t>Possible solutions</a:t>
            </a:r>
          </a:p>
          <a:p>
            <a:pPr lvl="1"/>
            <a:r>
              <a:rPr lang="en-US" sz="2300" dirty="0">
                <a:latin typeface="Calibri"/>
                <a:ea typeface="ＭＳ Ｐゴシック" charset="0"/>
                <a:cs typeface="Calibri"/>
              </a:rPr>
              <a:t>Establish small plantations of fast-growing </a:t>
            </a:r>
            <a:r>
              <a:rPr lang="en-US" sz="2300" dirty="0" err="1">
                <a:latin typeface="Calibri"/>
                <a:ea typeface="ＭＳ Ｐゴシック" charset="0"/>
                <a:cs typeface="Calibri"/>
              </a:rPr>
              <a:t>fuelwood</a:t>
            </a:r>
            <a:r>
              <a:rPr lang="en-US" sz="2300" dirty="0">
                <a:latin typeface="Calibri"/>
                <a:ea typeface="ＭＳ Ｐゴシック" charset="0"/>
                <a:cs typeface="Calibri"/>
              </a:rPr>
              <a:t> trees and shrubs</a:t>
            </a:r>
          </a:p>
          <a:p>
            <a:pPr lvl="1"/>
            <a:r>
              <a:rPr lang="en-US" sz="2300" dirty="0">
                <a:latin typeface="Calibri"/>
                <a:ea typeface="ＭＳ Ｐゴシック" charset="0"/>
                <a:cs typeface="Calibri"/>
              </a:rPr>
              <a:t>Burn wood more efficiently</a:t>
            </a:r>
          </a:p>
          <a:p>
            <a:pPr lvl="1"/>
            <a:r>
              <a:rPr lang="en-US" sz="2300" dirty="0">
                <a:latin typeface="Calibri"/>
                <a:ea typeface="ＭＳ Ｐゴシック" charset="0"/>
                <a:cs typeface="Calibri"/>
              </a:rPr>
              <a:t>Solar or wind-generated electricity</a:t>
            </a:r>
          </a:p>
          <a:p>
            <a:pPr lvl="1"/>
            <a:r>
              <a:rPr lang="en-US" sz="2300" dirty="0">
                <a:latin typeface="Calibri"/>
                <a:ea typeface="ＭＳ Ｐゴシック" charset="0"/>
                <a:cs typeface="Calibri"/>
              </a:rPr>
              <a:t>Burn garden waste</a:t>
            </a:r>
          </a:p>
          <a:p>
            <a:pPr marL="0" indent="0">
              <a:buNone/>
            </a:pPr>
            <a:endParaRPr lang="en-US" sz="2300" dirty="0">
              <a:latin typeface="Calibri"/>
              <a:ea typeface="ＭＳ Ｐゴシック" charset="0"/>
              <a:cs typeface="Calibri"/>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94840" y="956162"/>
            <a:ext cx="2691959" cy="1761478"/>
          </a:xfrm>
          <a:prstGeom prst="rect">
            <a:avLst/>
          </a:prstGeom>
          <a:ln>
            <a:solidFill>
              <a:srgbClr val="000000"/>
            </a:solid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94840" y="2886201"/>
            <a:ext cx="2691959" cy="1631490"/>
          </a:xfrm>
          <a:prstGeom prst="rect">
            <a:avLst/>
          </a:prstGeom>
          <a:ln>
            <a:solidFill>
              <a:srgbClr val="000000"/>
            </a:solidFill>
          </a:ln>
        </p:spPr>
      </p:pic>
      <p:pic>
        <p:nvPicPr>
          <p:cNvPr id="6" name="Picture 5"/>
          <p:cNvPicPr>
            <a:picLocks noChangeAspect="1"/>
          </p:cNvPicPr>
          <p:nvPr/>
        </p:nvPicPr>
        <p:blipFill>
          <a:blip r:embed="rId5"/>
          <a:stretch>
            <a:fillRect/>
          </a:stretch>
        </p:blipFill>
        <p:spPr>
          <a:xfrm>
            <a:off x="5994840" y="4817590"/>
            <a:ext cx="2691959" cy="1797844"/>
          </a:xfrm>
          <a:prstGeom prst="rect">
            <a:avLst/>
          </a:prstGeom>
          <a:ln>
            <a:solidFill>
              <a:srgbClr val="000000"/>
            </a:solidFill>
          </a:ln>
        </p:spPr>
      </p:pic>
    </p:spTree>
    <p:extLst>
      <p:ext uri="{BB962C8B-B14F-4D97-AF65-F5344CB8AC3E}">
        <p14:creationId xmlns:p14="http://schemas.microsoft.com/office/powerpoint/2010/main" val="420212344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E_1014"/>
          <p:cNvPicPr>
            <a:picLocks noChangeAspect="1" noChangeArrowheads="1"/>
          </p:cNvPicPr>
          <p:nvPr/>
        </p:nvPicPr>
        <p:blipFill>
          <a:blip r:embed="rId3" cstate="email">
            <a:clrChange>
              <a:clrFrom>
                <a:srgbClr val="F6F1ED"/>
              </a:clrFrom>
              <a:clrTo>
                <a:srgbClr val="F6F1ED">
                  <a:alpha val="0"/>
                </a:srgbClr>
              </a:clrTo>
            </a:clrChange>
            <a:extLst>
              <a:ext uri="{28A0092B-C50C-407E-A947-70E740481C1C}">
                <a14:useLocalDpi xmlns:a14="http://schemas.microsoft.com/office/drawing/2010/main"/>
              </a:ext>
            </a:extLst>
          </a:blip>
          <a:srcRect/>
          <a:stretch>
            <a:fillRect/>
          </a:stretch>
        </p:blipFill>
        <p:spPr bwMode="auto">
          <a:xfrm>
            <a:off x="547688" y="2514600"/>
            <a:ext cx="8048625" cy="41179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8066" name="Rectangle 3" hidden="1"/>
          <p:cNvSpPr>
            <a:spLocks noGrp="1" noChangeArrowheads="1"/>
          </p:cNvSpPr>
          <p:nvPr>
            <p:ph type="title"/>
          </p:nvPr>
        </p:nvSpPr>
        <p:spPr/>
        <p:txBody>
          <a:bodyPr/>
          <a:lstStyle/>
          <a:p>
            <a:endParaRPr lang="en-US">
              <a:ea typeface="ＭＳ Ｐゴシック" charset="0"/>
            </a:endParaRPr>
          </a:p>
        </p:txBody>
      </p:sp>
      <p:sp>
        <p:nvSpPr>
          <p:cNvPr id="310279" name="Text Box 7"/>
          <p:cNvSpPr txBox="1">
            <a:spLocks noChangeArrowheads="1"/>
          </p:cNvSpPr>
          <p:nvPr/>
        </p:nvSpPr>
        <p:spPr bwMode="auto">
          <a:xfrm>
            <a:off x="381000" y="939658"/>
            <a:ext cx="2895600"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defRPr/>
            </a:pPr>
            <a:r>
              <a:rPr lang="en-US" sz="2200" b="1" dirty="0">
                <a:solidFill>
                  <a:srgbClr val="003B6B"/>
                </a:solidFill>
                <a:cs typeface="Arial" charset="0"/>
              </a:rPr>
              <a:t>Underlying Causes</a:t>
            </a:r>
          </a:p>
        </p:txBody>
      </p:sp>
      <p:sp>
        <p:nvSpPr>
          <p:cNvPr id="310280" name="Text Box 8"/>
          <p:cNvSpPr txBox="1">
            <a:spLocks noChangeArrowheads="1"/>
          </p:cNvSpPr>
          <p:nvPr/>
        </p:nvSpPr>
        <p:spPr bwMode="auto">
          <a:xfrm>
            <a:off x="4784257" y="940713"/>
            <a:ext cx="1770062"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200" b="1" dirty="0">
                <a:solidFill>
                  <a:srgbClr val="003B6B"/>
                </a:solidFill>
                <a:cs typeface="Arial" charset="0"/>
              </a:rPr>
              <a:t>Direct Causes</a:t>
            </a:r>
          </a:p>
        </p:txBody>
      </p:sp>
      <p:sp>
        <p:nvSpPr>
          <p:cNvPr id="310281" name="Text Box 9"/>
          <p:cNvSpPr txBox="1">
            <a:spLocks noChangeArrowheads="1"/>
          </p:cNvSpPr>
          <p:nvPr/>
        </p:nvSpPr>
        <p:spPr bwMode="auto">
          <a:xfrm>
            <a:off x="381000" y="1371600"/>
            <a:ext cx="37941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Not valuing ecological services</a:t>
            </a:r>
          </a:p>
        </p:txBody>
      </p:sp>
      <p:sp>
        <p:nvSpPr>
          <p:cNvPr id="310282" name="Text Box 10"/>
          <p:cNvSpPr txBox="1">
            <a:spLocks noChangeArrowheads="1"/>
          </p:cNvSpPr>
          <p:nvPr/>
        </p:nvSpPr>
        <p:spPr bwMode="auto">
          <a:xfrm>
            <a:off x="4799013" y="1371600"/>
            <a:ext cx="10874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Roads</a:t>
            </a:r>
          </a:p>
        </p:txBody>
      </p:sp>
      <p:sp>
        <p:nvSpPr>
          <p:cNvPr id="310283" name="Text Box 11"/>
          <p:cNvSpPr txBox="1">
            <a:spLocks noChangeArrowheads="1"/>
          </p:cNvSpPr>
          <p:nvPr/>
        </p:nvSpPr>
        <p:spPr bwMode="auto">
          <a:xfrm>
            <a:off x="6837363" y="1371600"/>
            <a:ext cx="20526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Cattle ranching</a:t>
            </a:r>
          </a:p>
        </p:txBody>
      </p:sp>
      <p:sp>
        <p:nvSpPr>
          <p:cNvPr id="310284" name="Text Box 12"/>
          <p:cNvSpPr txBox="1">
            <a:spLocks noChangeArrowheads="1"/>
          </p:cNvSpPr>
          <p:nvPr/>
        </p:nvSpPr>
        <p:spPr bwMode="auto">
          <a:xfrm>
            <a:off x="381000" y="1663700"/>
            <a:ext cx="33369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Crop and timber exports</a:t>
            </a:r>
          </a:p>
        </p:txBody>
      </p:sp>
      <p:sp>
        <p:nvSpPr>
          <p:cNvPr id="310285" name="Text Box 13"/>
          <p:cNvSpPr txBox="1">
            <a:spLocks noChangeArrowheads="1"/>
          </p:cNvSpPr>
          <p:nvPr/>
        </p:nvSpPr>
        <p:spPr bwMode="auto">
          <a:xfrm>
            <a:off x="4799013" y="1663700"/>
            <a:ext cx="9350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Fires</a:t>
            </a:r>
          </a:p>
        </p:txBody>
      </p:sp>
      <p:sp>
        <p:nvSpPr>
          <p:cNvPr id="310286" name="Text Box 14"/>
          <p:cNvSpPr txBox="1">
            <a:spLocks noChangeArrowheads="1"/>
          </p:cNvSpPr>
          <p:nvPr/>
        </p:nvSpPr>
        <p:spPr bwMode="auto">
          <a:xfrm>
            <a:off x="6837363" y="1663700"/>
            <a:ext cx="1290637"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Logging</a:t>
            </a:r>
          </a:p>
        </p:txBody>
      </p:sp>
      <p:sp>
        <p:nvSpPr>
          <p:cNvPr id="310287" name="Text Box 15"/>
          <p:cNvSpPr txBox="1">
            <a:spLocks noChangeArrowheads="1"/>
          </p:cNvSpPr>
          <p:nvPr/>
        </p:nvSpPr>
        <p:spPr bwMode="auto">
          <a:xfrm>
            <a:off x="381000" y="1957388"/>
            <a:ext cx="295592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Government policies</a:t>
            </a:r>
          </a:p>
        </p:txBody>
      </p:sp>
      <p:sp>
        <p:nvSpPr>
          <p:cNvPr id="310288" name="Text Box 16"/>
          <p:cNvSpPr txBox="1">
            <a:spLocks noChangeArrowheads="1"/>
          </p:cNvSpPr>
          <p:nvPr/>
        </p:nvSpPr>
        <p:spPr bwMode="auto">
          <a:xfrm>
            <a:off x="4799013" y="1957388"/>
            <a:ext cx="20018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dirty="0">
                <a:solidFill>
                  <a:srgbClr val="000000"/>
                </a:solidFill>
                <a:cs typeface="Arial" charset="0"/>
              </a:rPr>
              <a:t>• Settler farming</a:t>
            </a:r>
          </a:p>
        </p:txBody>
      </p:sp>
      <p:sp>
        <p:nvSpPr>
          <p:cNvPr id="310289" name="Text Box 17"/>
          <p:cNvSpPr txBox="1">
            <a:spLocks noChangeArrowheads="1"/>
          </p:cNvSpPr>
          <p:nvPr/>
        </p:nvSpPr>
        <p:spPr bwMode="auto">
          <a:xfrm>
            <a:off x="6837363" y="1957388"/>
            <a:ext cx="21542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Tree plantations</a:t>
            </a:r>
          </a:p>
        </p:txBody>
      </p:sp>
      <p:sp>
        <p:nvSpPr>
          <p:cNvPr id="310290" name="Text Box 18"/>
          <p:cNvSpPr txBox="1">
            <a:spLocks noChangeArrowheads="1"/>
          </p:cNvSpPr>
          <p:nvPr/>
        </p:nvSpPr>
        <p:spPr bwMode="auto">
          <a:xfrm>
            <a:off x="381000" y="2249488"/>
            <a:ext cx="12271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Poverty</a:t>
            </a:r>
          </a:p>
        </p:txBody>
      </p:sp>
      <p:sp>
        <p:nvSpPr>
          <p:cNvPr id="310291" name="Text Box 19"/>
          <p:cNvSpPr txBox="1">
            <a:spLocks noChangeArrowheads="1"/>
          </p:cNvSpPr>
          <p:nvPr/>
        </p:nvSpPr>
        <p:spPr bwMode="auto">
          <a:xfrm>
            <a:off x="4799013" y="2249488"/>
            <a:ext cx="16335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Cash crops</a:t>
            </a:r>
          </a:p>
        </p:txBody>
      </p:sp>
      <p:sp>
        <p:nvSpPr>
          <p:cNvPr id="310292" name="Text Box 20"/>
          <p:cNvSpPr txBox="1">
            <a:spLocks noChangeArrowheads="1"/>
          </p:cNvSpPr>
          <p:nvPr/>
        </p:nvSpPr>
        <p:spPr bwMode="auto">
          <a:xfrm>
            <a:off x="381000" y="2541588"/>
            <a:ext cx="23955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 Population growth</a:t>
            </a:r>
          </a:p>
        </p:txBody>
      </p:sp>
      <p:sp>
        <p:nvSpPr>
          <p:cNvPr id="310293" name="Text Box 21"/>
          <p:cNvSpPr txBox="1">
            <a:spLocks noChangeArrowheads="1"/>
          </p:cNvSpPr>
          <p:nvPr/>
        </p:nvSpPr>
        <p:spPr bwMode="auto">
          <a:xfrm>
            <a:off x="2632075" y="2930525"/>
            <a:ext cx="106680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200" b="1">
                <a:solidFill>
                  <a:srgbClr val="000000"/>
                </a:solidFill>
                <a:cs typeface="Arial" charset="0"/>
              </a:rPr>
              <a:t>Cattle ranching</a:t>
            </a:r>
          </a:p>
        </p:txBody>
      </p:sp>
      <p:sp>
        <p:nvSpPr>
          <p:cNvPr id="310294" name="Text Box 22"/>
          <p:cNvSpPr txBox="1">
            <a:spLocks noChangeArrowheads="1"/>
          </p:cNvSpPr>
          <p:nvPr/>
        </p:nvSpPr>
        <p:spPr bwMode="auto">
          <a:xfrm>
            <a:off x="3756025" y="2924175"/>
            <a:ext cx="1120775"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200" b="1">
                <a:solidFill>
                  <a:srgbClr val="000000"/>
                </a:solidFill>
                <a:cs typeface="Arial" charset="0"/>
              </a:rPr>
              <a:t>Tree plantations</a:t>
            </a:r>
          </a:p>
        </p:txBody>
      </p:sp>
      <p:sp>
        <p:nvSpPr>
          <p:cNvPr id="310295" name="Text Box 23"/>
          <p:cNvSpPr txBox="1">
            <a:spLocks noChangeArrowheads="1"/>
          </p:cNvSpPr>
          <p:nvPr/>
        </p:nvSpPr>
        <p:spPr bwMode="auto">
          <a:xfrm>
            <a:off x="5024438" y="3041650"/>
            <a:ext cx="114776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cs typeface="Arial" charset="0"/>
              </a:rPr>
              <a:t>Logging</a:t>
            </a:r>
          </a:p>
        </p:txBody>
      </p:sp>
      <p:sp>
        <p:nvSpPr>
          <p:cNvPr id="310296" name="Text Box 24"/>
          <p:cNvSpPr txBox="1">
            <a:spLocks noChangeArrowheads="1"/>
          </p:cNvSpPr>
          <p:nvPr/>
        </p:nvSpPr>
        <p:spPr bwMode="auto">
          <a:xfrm>
            <a:off x="962025" y="3611563"/>
            <a:ext cx="990600"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cs typeface="Arial" charset="0"/>
              </a:rPr>
              <a:t>Cash crops</a:t>
            </a:r>
          </a:p>
        </p:txBody>
      </p:sp>
      <p:sp>
        <p:nvSpPr>
          <p:cNvPr id="310297" name="Text Box 25"/>
          <p:cNvSpPr txBox="1">
            <a:spLocks noChangeArrowheads="1"/>
          </p:cNvSpPr>
          <p:nvPr/>
        </p:nvSpPr>
        <p:spPr bwMode="auto">
          <a:xfrm>
            <a:off x="542925" y="3952875"/>
            <a:ext cx="1066800" cy="257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200" b="1">
                <a:solidFill>
                  <a:srgbClr val="000000"/>
                </a:solidFill>
                <a:cs typeface="Arial" charset="0"/>
              </a:rPr>
              <a:t>Settler farming</a:t>
            </a:r>
          </a:p>
        </p:txBody>
      </p:sp>
      <p:sp>
        <p:nvSpPr>
          <p:cNvPr id="310298" name="Text Box 26"/>
          <p:cNvSpPr txBox="1">
            <a:spLocks noChangeArrowheads="1"/>
          </p:cNvSpPr>
          <p:nvPr/>
        </p:nvSpPr>
        <p:spPr bwMode="auto">
          <a:xfrm>
            <a:off x="3276600" y="4806950"/>
            <a:ext cx="792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Fires</a:t>
            </a:r>
          </a:p>
        </p:txBody>
      </p:sp>
      <p:sp>
        <p:nvSpPr>
          <p:cNvPr id="310299" name="Text Box 27"/>
          <p:cNvSpPr txBox="1">
            <a:spLocks noChangeArrowheads="1"/>
          </p:cNvSpPr>
          <p:nvPr/>
        </p:nvSpPr>
        <p:spPr bwMode="auto">
          <a:xfrm>
            <a:off x="1714500" y="4953000"/>
            <a:ext cx="944563" cy="29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300" b="1">
                <a:solidFill>
                  <a:srgbClr val="000000"/>
                </a:solidFill>
                <a:cs typeface="Arial" charset="0"/>
              </a:rPr>
              <a:t>Roads</a:t>
            </a:r>
          </a:p>
        </p:txBody>
      </p:sp>
      <p:sp>
        <p:nvSpPr>
          <p:cNvPr id="31" name="Rectangle 2"/>
          <p:cNvSpPr txBox="1">
            <a:spLocks noChangeArrowheads="1"/>
          </p:cNvSpPr>
          <p:nvPr/>
        </p:nvSpPr>
        <p:spPr>
          <a:xfrm>
            <a:off x="457199" y="191266"/>
            <a:ext cx="8229600" cy="426175"/>
          </a:xfrm>
          <a:prstGeom prst="rect">
            <a:avLst/>
          </a:prstGeom>
          <a:solidFill>
            <a:schemeClr val="accent4">
              <a:lumMod val="20000"/>
              <a:lumOff val="80000"/>
            </a:schemeClr>
          </a:solidFill>
          <a:ln>
            <a:solidFill>
              <a:srgbClr val="000000"/>
            </a:solidFill>
          </a:ln>
        </p:spPr>
        <p:txBody>
          <a:bodyPr vert="horz" lIns="91440" tIns="45720" rIns="91440" bIns="45720" rtlCol="0" anchor="b">
            <a:normAutofit fontScale="70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200" b="1" dirty="0">
                <a:solidFill>
                  <a:srgbClr val="000000"/>
                </a:solidFill>
                <a:cs typeface="Arial" charset="0"/>
              </a:rPr>
              <a:t>Major Causes of the Destruction and Degradation of Tropical Forests</a:t>
            </a:r>
          </a:p>
        </p:txBody>
      </p:sp>
    </p:spTree>
    <p:extLst>
      <p:ext uri="{BB962C8B-B14F-4D97-AF65-F5344CB8AC3E}">
        <p14:creationId xmlns:p14="http://schemas.microsoft.com/office/powerpoint/2010/main" val="1949222273"/>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8" name="Picture 4" descr="101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569937" y="109899"/>
            <a:ext cx="6283050" cy="65957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2732039"/>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3"/>
          <p:cNvSpPr>
            <a:spLocks noGrp="1" noChangeArrowheads="1"/>
          </p:cNvSpPr>
          <p:nvPr>
            <p:ph type="body" idx="1"/>
          </p:nvPr>
        </p:nvSpPr>
        <p:spPr>
          <a:xfrm>
            <a:off x="0" y="85265"/>
            <a:ext cx="9144000" cy="6515468"/>
          </a:xfrm>
          <a:solidFill>
            <a:schemeClr val="accent5">
              <a:lumMod val="20000"/>
              <a:lumOff val="80000"/>
            </a:schemeClr>
          </a:solidFill>
          <a:ln>
            <a:solidFill>
              <a:srgbClr val="000000"/>
            </a:solidFill>
          </a:ln>
        </p:spPr>
        <p:txBody>
          <a:bodyPr>
            <a:noAutofit/>
          </a:bodyPr>
          <a:lstStyle/>
          <a:p>
            <a:pPr marL="0" indent="0">
              <a:buNone/>
            </a:pPr>
            <a:r>
              <a:rPr lang="en-US" sz="2200" b="1" dirty="0">
                <a:latin typeface="Calibri"/>
                <a:ea typeface="ＭＳ Ｐゴシック" charset="0"/>
                <a:cs typeface="Calibri"/>
              </a:rPr>
              <a:t>Certifying Sustainably Grown Timber</a:t>
            </a:r>
            <a:endParaRPr lang="en-US" sz="2200" dirty="0" smtClean="0">
              <a:latin typeface="Calibri"/>
              <a:ea typeface="ＭＳ Ｐゴシック" charset="0"/>
              <a:cs typeface="Calibri"/>
            </a:endParaRPr>
          </a:p>
          <a:p>
            <a:pPr marL="0" indent="0" eaLnBrk="1" hangingPunct="1">
              <a:buNone/>
            </a:pPr>
            <a:r>
              <a:rPr lang="en-US" sz="2200" dirty="0" smtClean="0">
                <a:latin typeface="Calibri"/>
                <a:ea typeface="ＭＳ Ｐゴシック" charset="0"/>
                <a:cs typeface="Calibri"/>
              </a:rPr>
              <a:t>Collins </a:t>
            </a:r>
            <a:r>
              <a:rPr lang="en-US" sz="2200" dirty="0">
                <a:latin typeface="Calibri"/>
                <a:ea typeface="ＭＳ Ｐゴシック" charset="0"/>
                <a:cs typeface="Calibri"/>
              </a:rPr>
              <a:t>Pine </a:t>
            </a:r>
          </a:p>
          <a:p>
            <a:pPr lvl="1" eaLnBrk="1" hangingPunct="1"/>
            <a:r>
              <a:rPr lang="en-US" sz="2200" dirty="0">
                <a:latin typeface="Calibri"/>
                <a:ea typeface="ＭＳ Ｐゴシック" charset="0"/>
                <a:cs typeface="Calibri"/>
              </a:rPr>
              <a:t>Owns and manages protective </a:t>
            </a:r>
            <a:r>
              <a:rPr lang="en-US" sz="2200" dirty="0" smtClean="0">
                <a:latin typeface="Calibri"/>
                <a:ea typeface="ＭＳ Ｐゴシック" charset="0"/>
                <a:cs typeface="Calibri"/>
              </a:rPr>
              <a:t>timberland</a:t>
            </a:r>
            <a:endParaRPr lang="en-US" sz="2200" dirty="0">
              <a:latin typeface="Calibri"/>
              <a:ea typeface="ＭＳ Ｐゴシック" charset="0"/>
              <a:cs typeface="Calibri"/>
            </a:endParaRPr>
          </a:p>
          <a:p>
            <a:pPr marL="0" indent="0" eaLnBrk="1" hangingPunct="1">
              <a:buNone/>
            </a:pPr>
            <a:r>
              <a:rPr lang="en-US" sz="2200" dirty="0">
                <a:latin typeface="Calibri"/>
                <a:ea typeface="ＭＳ Ｐゴシック" charset="0"/>
                <a:cs typeface="Calibri"/>
              </a:rPr>
              <a:t>Forest Stewardship Council</a:t>
            </a:r>
          </a:p>
          <a:p>
            <a:pPr lvl="1" eaLnBrk="1" hangingPunct="1"/>
            <a:r>
              <a:rPr lang="en-US" sz="2200" dirty="0">
                <a:latin typeface="Calibri"/>
                <a:ea typeface="ＭＳ Ｐゴシック" charset="0"/>
                <a:cs typeface="Calibri"/>
              </a:rPr>
              <a:t>Nonprofit </a:t>
            </a:r>
          </a:p>
          <a:p>
            <a:pPr lvl="1" eaLnBrk="1" hangingPunct="1"/>
            <a:r>
              <a:rPr lang="en-US" sz="2200" dirty="0">
                <a:latin typeface="Calibri"/>
                <a:ea typeface="ＭＳ Ｐゴシック" charset="0"/>
                <a:cs typeface="Calibri"/>
              </a:rPr>
              <a:t>Developed list of environmentally sound practices</a:t>
            </a:r>
          </a:p>
          <a:p>
            <a:pPr lvl="1" eaLnBrk="1" hangingPunct="1"/>
            <a:r>
              <a:rPr lang="en-US" sz="2200" dirty="0">
                <a:latin typeface="Calibri"/>
                <a:ea typeface="ＭＳ Ｐゴシック" charset="0"/>
                <a:cs typeface="Calibri"/>
              </a:rPr>
              <a:t>Certifies timber and products</a:t>
            </a:r>
          </a:p>
          <a:p>
            <a:pPr lvl="1" eaLnBrk="1" hangingPunct="1"/>
            <a:r>
              <a:rPr lang="en-US" sz="2200" dirty="0">
                <a:latin typeface="Calibri"/>
                <a:ea typeface="ＭＳ Ｐゴシック" charset="0"/>
                <a:cs typeface="Calibri"/>
              </a:rPr>
              <a:t>2009: 5% of </a:t>
            </a:r>
            <a:r>
              <a:rPr lang="en-US" sz="2200" dirty="0" smtClean="0">
                <a:latin typeface="Calibri"/>
                <a:ea typeface="ＭＳ Ｐゴシック" charset="0"/>
                <a:cs typeface="Calibri"/>
              </a:rPr>
              <a:t>world’</a:t>
            </a:r>
            <a:r>
              <a:rPr lang="en-US" altLang="ja-JP" sz="2200" dirty="0" smtClean="0">
                <a:latin typeface="Calibri"/>
                <a:ea typeface="ＭＳ Ｐゴシック" charset="0"/>
                <a:cs typeface="Calibri"/>
              </a:rPr>
              <a:t>s </a:t>
            </a:r>
            <a:r>
              <a:rPr lang="en-US" altLang="ja-JP" sz="2200" dirty="0">
                <a:latin typeface="Calibri"/>
                <a:ea typeface="ＭＳ Ｐゴシック" charset="0"/>
                <a:cs typeface="Calibri"/>
              </a:rPr>
              <a:t>forest have certified to FSC standards</a:t>
            </a:r>
          </a:p>
          <a:p>
            <a:pPr lvl="1" eaLnBrk="1" hangingPunct="1"/>
            <a:r>
              <a:rPr lang="en-US" sz="2200" dirty="0">
                <a:latin typeface="Calibri"/>
                <a:ea typeface="ＭＳ Ｐゴシック" charset="0"/>
                <a:cs typeface="Calibri"/>
              </a:rPr>
              <a:t>Also certifies manufacturers of wood </a:t>
            </a:r>
            <a:r>
              <a:rPr lang="en-US" sz="2200" dirty="0" smtClean="0">
                <a:latin typeface="Calibri"/>
                <a:ea typeface="ＭＳ Ｐゴシック" charset="0"/>
                <a:cs typeface="Calibri"/>
              </a:rPr>
              <a:t>products</a:t>
            </a:r>
          </a:p>
          <a:p>
            <a:pPr marL="57150" indent="0">
              <a:buNone/>
            </a:pPr>
            <a:r>
              <a:rPr lang="en-US" sz="2200" b="1" dirty="0">
                <a:latin typeface="Calibri"/>
                <a:ea typeface="ＭＳ Ｐゴシック" charset="0"/>
                <a:cs typeface="Calibri"/>
              </a:rPr>
              <a:t>Governments and Individuals Can Act </a:t>
            </a:r>
            <a:r>
              <a:rPr lang="en-US" sz="2200" b="1" dirty="0" smtClean="0">
                <a:latin typeface="Calibri"/>
                <a:ea typeface="ＭＳ Ｐゴシック" charset="0"/>
                <a:cs typeface="Calibri"/>
              </a:rPr>
              <a:t>to </a:t>
            </a:r>
            <a:r>
              <a:rPr lang="en-US" sz="2200" b="1" dirty="0">
                <a:latin typeface="Calibri"/>
                <a:ea typeface="ＭＳ Ｐゴシック" charset="0"/>
                <a:cs typeface="Calibri"/>
              </a:rPr>
              <a:t>Reduce Tropical </a:t>
            </a:r>
            <a:r>
              <a:rPr lang="en-US" sz="2200" b="1" dirty="0" smtClean="0">
                <a:latin typeface="Calibri"/>
                <a:ea typeface="ＭＳ Ｐゴシック" charset="0"/>
                <a:cs typeface="Calibri"/>
              </a:rPr>
              <a:t>Deforestation</a:t>
            </a:r>
          </a:p>
          <a:p>
            <a:r>
              <a:rPr lang="en-US" sz="2200" dirty="0">
                <a:latin typeface="Calibri"/>
                <a:ea typeface="ＭＳ Ｐゴシック" charset="0"/>
                <a:cs typeface="Calibri"/>
              </a:rPr>
              <a:t>Reduce </a:t>
            </a:r>
            <a:r>
              <a:rPr lang="en-US" sz="2200" dirty="0" err="1">
                <a:latin typeface="Calibri"/>
                <a:ea typeface="ＭＳ Ｐゴシック" charset="0"/>
                <a:cs typeface="Calibri"/>
              </a:rPr>
              <a:t>fuelwood</a:t>
            </a:r>
            <a:r>
              <a:rPr lang="en-US" sz="2200" dirty="0">
                <a:latin typeface="Calibri"/>
                <a:ea typeface="ＭＳ Ｐゴシック" charset="0"/>
                <a:cs typeface="Calibri"/>
              </a:rPr>
              <a:t> demand</a:t>
            </a:r>
          </a:p>
          <a:p>
            <a:r>
              <a:rPr lang="en-US" sz="2200" dirty="0">
                <a:latin typeface="Calibri"/>
                <a:ea typeface="ＭＳ Ｐゴシック" charset="0"/>
                <a:cs typeface="Calibri"/>
              </a:rPr>
              <a:t>Practice small-scale sustainable agriculture and forestry in tropical forest</a:t>
            </a:r>
          </a:p>
          <a:p>
            <a:r>
              <a:rPr lang="en-US" sz="2200" dirty="0">
                <a:latin typeface="Calibri"/>
                <a:ea typeface="ＭＳ Ｐゴシック" charset="0"/>
                <a:cs typeface="Calibri"/>
              </a:rPr>
              <a:t>Government protection </a:t>
            </a:r>
          </a:p>
          <a:p>
            <a:r>
              <a:rPr lang="en-US" sz="2200" dirty="0">
                <a:latin typeface="Calibri"/>
                <a:ea typeface="ＭＳ Ｐゴシック" charset="0"/>
                <a:cs typeface="Calibri"/>
              </a:rPr>
              <a:t>Debt-for-nature swaps/conservation concessions</a:t>
            </a:r>
          </a:p>
          <a:p>
            <a:r>
              <a:rPr lang="en-US" sz="2200" dirty="0">
                <a:latin typeface="Calibri"/>
                <a:ea typeface="ＭＳ Ｐゴシック" charset="0"/>
                <a:cs typeface="Calibri"/>
              </a:rPr>
              <a:t>Plant trees</a:t>
            </a:r>
          </a:p>
          <a:p>
            <a:r>
              <a:rPr lang="en-US" sz="2200" dirty="0">
                <a:latin typeface="Calibri"/>
                <a:ea typeface="ＭＳ Ｐゴシック" charset="0"/>
                <a:cs typeface="Calibri"/>
              </a:rPr>
              <a:t>Buy certified lumber and wood products</a:t>
            </a:r>
          </a:p>
          <a:p>
            <a:pPr marL="57150" indent="0">
              <a:buNone/>
            </a:pPr>
            <a:endParaRPr lang="en-US" sz="2200" dirty="0">
              <a:latin typeface="Calibri"/>
              <a:ea typeface="ＭＳ Ｐゴシック" charset="0"/>
              <a:cs typeface="Calibri"/>
            </a:endParaRPr>
          </a:p>
        </p:txBody>
      </p:sp>
    </p:spTree>
    <p:extLst>
      <p:ext uri="{BB962C8B-B14F-4D97-AF65-F5344CB8AC3E}">
        <p14:creationId xmlns:p14="http://schemas.microsoft.com/office/powerpoint/2010/main" val="312623801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a:xfrm>
            <a:off x="511552" y="17641"/>
            <a:ext cx="8114281" cy="1111393"/>
          </a:xfrm>
        </p:spPr>
        <p:txBody>
          <a:bodyPr anchor="b">
            <a:normAutofit/>
          </a:bodyPr>
          <a:lstStyle/>
          <a:p>
            <a:pPr eaLnBrk="1" hangingPunct="1"/>
            <a:r>
              <a:rPr lang="en-US" sz="3200" dirty="0">
                <a:ea typeface="ＭＳ Ｐゴシック" charset="0"/>
              </a:rPr>
              <a:t>Estimated Annual Global Economic Values of Ecological Services Provided by Forests</a:t>
            </a:r>
          </a:p>
        </p:txBody>
      </p:sp>
      <p:pic>
        <p:nvPicPr>
          <p:cNvPr id="5" name="Picture 4" descr="10-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55469" y="1252522"/>
            <a:ext cx="7696757" cy="54292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529408761"/>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hidden="1"/>
          <p:cNvSpPr>
            <a:spLocks noGrp="1" noChangeArrowheads="1"/>
          </p:cNvSpPr>
          <p:nvPr>
            <p:ph type="title"/>
          </p:nvPr>
        </p:nvSpPr>
        <p:spPr/>
        <p:txBody>
          <a:bodyPr/>
          <a:lstStyle/>
          <a:p>
            <a:endParaRPr lang="en-US">
              <a:ea typeface="ＭＳ Ｐゴシック" charset="0"/>
            </a:endParaRPr>
          </a:p>
        </p:txBody>
      </p:sp>
      <p:sp>
        <p:nvSpPr>
          <p:cNvPr id="312326" name="Text Box 6"/>
          <p:cNvSpPr txBox="1">
            <a:spLocks noChangeArrowheads="1"/>
          </p:cNvSpPr>
          <p:nvPr/>
        </p:nvSpPr>
        <p:spPr bwMode="auto">
          <a:xfrm>
            <a:off x="762000" y="919162"/>
            <a:ext cx="177812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defRPr/>
            </a:pPr>
            <a:r>
              <a:rPr lang="en-US" sz="2400" b="1" dirty="0">
                <a:solidFill>
                  <a:srgbClr val="003B6B"/>
                </a:solidFill>
                <a:cs typeface="Arial" charset="0"/>
              </a:rPr>
              <a:t>Prevention</a:t>
            </a:r>
          </a:p>
        </p:txBody>
      </p:sp>
      <p:sp>
        <p:nvSpPr>
          <p:cNvPr id="312327" name="Text Box 7"/>
          <p:cNvSpPr txBox="1">
            <a:spLocks noChangeArrowheads="1"/>
          </p:cNvSpPr>
          <p:nvPr/>
        </p:nvSpPr>
        <p:spPr bwMode="auto">
          <a:xfrm>
            <a:off x="6054725" y="919162"/>
            <a:ext cx="193516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defRPr/>
            </a:pPr>
            <a:r>
              <a:rPr lang="en-US" sz="2400" b="1" dirty="0">
                <a:solidFill>
                  <a:srgbClr val="003B6B"/>
                </a:solidFill>
                <a:cs typeface="Arial" charset="0"/>
              </a:rPr>
              <a:t>Restoration</a:t>
            </a:r>
          </a:p>
        </p:txBody>
      </p:sp>
      <p:sp>
        <p:nvSpPr>
          <p:cNvPr id="312328" name="Text Box 8"/>
          <p:cNvSpPr txBox="1">
            <a:spLocks noChangeArrowheads="1"/>
          </p:cNvSpPr>
          <p:nvPr/>
        </p:nvSpPr>
        <p:spPr bwMode="auto">
          <a:xfrm>
            <a:off x="762000" y="1450975"/>
            <a:ext cx="3048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Protect the most diverse and endangered areas</a:t>
            </a:r>
          </a:p>
        </p:txBody>
      </p:sp>
      <p:sp>
        <p:nvSpPr>
          <p:cNvPr id="312329" name="Text Box 9"/>
          <p:cNvSpPr txBox="1">
            <a:spLocks noChangeArrowheads="1"/>
          </p:cNvSpPr>
          <p:nvPr/>
        </p:nvSpPr>
        <p:spPr bwMode="auto">
          <a:xfrm>
            <a:off x="6054725" y="1450975"/>
            <a:ext cx="2468563"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Encourage regrowth through secondary succession</a:t>
            </a:r>
          </a:p>
        </p:txBody>
      </p:sp>
      <p:sp>
        <p:nvSpPr>
          <p:cNvPr id="312330" name="Text Box 10"/>
          <p:cNvSpPr txBox="1">
            <a:spLocks noChangeArrowheads="1"/>
          </p:cNvSpPr>
          <p:nvPr/>
        </p:nvSpPr>
        <p:spPr bwMode="auto">
          <a:xfrm>
            <a:off x="762000" y="2212975"/>
            <a:ext cx="30480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Educate settlers about sustainable agriculture and forestry</a:t>
            </a:r>
          </a:p>
        </p:txBody>
      </p:sp>
      <p:sp>
        <p:nvSpPr>
          <p:cNvPr id="312331" name="Text Box 11"/>
          <p:cNvSpPr txBox="1">
            <a:spLocks noChangeArrowheads="1"/>
          </p:cNvSpPr>
          <p:nvPr/>
        </p:nvSpPr>
        <p:spPr bwMode="auto">
          <a:xfrm>
            <a:off x="762000" y="3167062"/>
            <a:ext cx="3048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Subsidize only sustainable forest use</a:t>
            </a:r>
          </a:p>
        </p:txBody>
      </p:sp>
      <p:sp>
        <p:nvSpPr>
          <p:cNvPr id="312332" name="Text Box 12"/>
          <p:cNvSpPr txBox="1">
            <a:spLocks noChangeArrowheads="1"/>
          </p:cNvSpPr>
          <p:nvPr/>
        </p:nvSpPr>
        <p:spPr bwMode="auto">
          <a:xfrm>
            <a:off x="6054725" y="3640137"/>
            <a:ext cx="19351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Rehabilitate degraded areas</a:t>
            </a:r>
          </a:p>
        </p:txBody>
      </p:sp>
      <p:sp>
        <p:nvSpPr>
          <p:cNvPr id="312333" name="Text Box 13"/>
          <p:cNvSpPr txBox="1">
            <a:spLocks noChangeArrowheads="1"/>
          </p:cNvSpPr>
          <p:nvPr/>
        </p:nvSpPr>
        <p:spPr bwMode="auto">
          <a:xfrm>
            <a:off x="762000" y="3843337"/>
            <a:ext cx="3352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Protect forests through </a:t>
            </a:r>
          </a:p>
          <a:p>
            <a:pPr eaLnBrk="1" hangingPunct="1">
              <a:defRPr/>
            </a:pPr>
            <a:r>
              <a:rPr lang="en-US" sz="1800" b="1">
                <a:solidFill>
                  <a:srgbClr val="000000"/>
                </a:solidFill>
                <a:cs typeface="Arial" charset="0"/>
              </a:rPr>
              <a:t>debt-for-nature swaps and conservation concessions</a:t>
            </a:r>
          </a:p>
        </p:txBody>
      </p:sp>
      <p:sp>
        <p:nvSpPr>
          <p:cNvPr id="312334" name="Text Box 14"/>
          <p:cNvSpPr txBox="1">
            <a:spLocks noChangeArrowheads="1"/>
          </p:cNvSpPr>
          <p:nvPr/>
        </p:nvSpPr>
        <p:spPr bwMode="auto">
          <a:xfrm>
            <a:off x="762000" y="4926012"/>
            <a:ext cx="3124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Certify sustainably grown timber</a:t>
            </a:r>
          </a:p>
        </p:txBody>
      </p:sp>
      <p:sp>
        <p:nvSpPr>
          <p:cNvPr id="312335" name="Text Box 15"/>
          <p:cNvSpPr txBox="1">
            <a:spLocks noChangeArrowheads="1"/>
          </p:cNvSpPr>
          <p:nvPr/>
        </p:nvSpPr>
        <p:spPr bwMode="auto">
          <a:xfrm>
            <a:off x="6054725" y="5467350"/>
            <a:ext cx="2540000"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Concentrate farming and ranching in already-cleared areas</a:t>
            </a:r>
          </a:p>
        </p:txBody>
      </p:sp>
      <p:sp>
        <p:nvSpPr>
          <p:cNvPr id="312336" name="Text Box 16"/>
          <p:cNvSpPr txBox="1">
            <a:spLocks noChangeArrowheads="1"/>
          </p:cNvSpPr>
          <p:nvPr/>
        </p:nvSpPr>
        <p:spPr bwMode="auto">
          <a:xfrm>
            <a:off x="762000" y="5657850"/>
            <a:ext cx="19605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Reduce poverty</a:t>
            </a:r>
          </a:p>
        </p:txBody>
      </p:sp>
      <p:sp>
        <p:nvSpPr>
          <p:cNvPr id="312337" name="Text Box 17"/>
          <p:cNvSpPr txBox="1">
            <a:spLocks noChangeArrowheads="1"/>
          </p:cNvSpPr>
          <p:nvPr/>
        </p:nvSpPr>
        <p:spPr bwMode="auto">
          <a:xfrm>
            <a:off x="762000" y="6038850"/>
            <a:ext cx="29718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Slow population growth</a:t>
            </a:r>
          </a:p>
        </p:txBody>
      </p:sp>
      <p:pic>
        <p:nvPicPr>
          <p:cNvPr id="114705" name="Picture 18" descr="E_1019"/>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963988" y="1300162"/>
            <a:ext cx="1695450" cy="53292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Rectangle 3"/>
          <p:cNvSpPr txBox="1">
            <a:spLocks noChangeArrowheads="1"/>
          </p:cNvSpPr>
          <p:nvPr/>
        </p:nvSpPr>
        <p:spPr>
          <a:xfrm>
            <a:off x="457200" y="727562"/>
            <a:ext cx="8229599" cy="5901838"/>
          </a:xfrm>
          <a:prstGeom prst="rect">
            <a:avLst/>
          </a:prstGeom>
          <a:noFill/>
          <a:ln>
            <a:solidFill>
              <a:srgbClr val="000000"/>
            </a:solidFill>
          </a:ln>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2300" smtClean="0">
              <a:ea typeface="ＭＳ Ｐゴシック" charset="0"/>
            </a:endParaRPr>
          </a:p>
          <a:p>
            <a:pPr marL="0" indent="0">
              <a:buFont typeface="Arial"/>
              <a:buNone/>
            </a:pPr>
            <a:endParaRPr lang="en-US" sz="2300" dirty="0">
              <a:latin typeface="Calibri"/>
              <a:ea typeface="ＭＳ Ｐゴシック" charset="0"/>
              <a:cs typeface="Calibri"/>
            </a:endParaRPr>
          </a:p>
        </p:txBody>
      </p:sp>
      <p:sp>
        <p:nvSpPr>
          <p:cNvPr id="22" name="Rectangle 2"/>
          <p:cNvSpPr txBox="1">
            <a:spLocks noChangeArrowheads="1"/>
          </p:cNvSpPr>
          <p:nvPr/>
        </p:nvSpPr>
        <p:spPr>
          <a:xfrm>
            <a:off x="457200" y="97151"/>
            <a:ext cx="8229600" cy="500498"/>
          </a:xfrm>
          <a:prstGeom prst="rect">
            <a:avLst/>
          </a:prstGeom>
          <a:solidFill>
            <a:schemeClr val="accent4">
              <a:lumMod val="20000"/>
              <a:lumOff val="80000"/>
            </a:schemeClr>
          </a:solidFill>
          <a:ln>
            <a:solidFill>
              <a:srgbClr val="000000"/>
            </a:solidFill>
          </a:ln>
        </p:spPr>
        <p:txBody>
          <a:bodyPr vert="horz" lIns="91440" tIns="45720" rIns="91440" bIns="45720" rtlCol="0" anchor="b">
            <a:normAutofit fontScale="90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200" b="1" dirty="0">
                <a:solidFill>
                  <a:srgbClr val="000000"/>
                </a:solidFill>
                <a:cs typeface="Arial" charset="0"/>
              </a:rPr>
              <a:t>Sustaining Tropical Forests</a:t>
            </a:r>
          </a:p>
        </p:txBody>
      </p:sp>
    </p:spTree>
    <p:extLst>
      <p:ext uri="{BB962C8B-B14F-4D97-AF65-F5344CB8AC3E}">
        <p14:creationId xmlns:p14="http://schemas.microsoft.com/office/powerpoint/2010/main" val="192398094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7200" y="1016696"/>
            <a:ext cx="8468508" cy="5632312"/>
          </a:xfrm>
          <a:prstGeom prst="rect">
            <a:avLst/>
          </a:prstGeom>
          <a:solidFill>
            <a:schemeClr val="accent5">
              <a:lumMod val="20000"/>
              <a:lumOff val="80000"/>
            </a:schemeClr>
          </a:solidFill>
          <a:ln>
            <a:solidFill>
              <a:srgbClr val="000000"/>
            </a:solidFill>
          </a:ln>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13313" name="Rectangle 2"/>
          <p:cNvSpPr>
            <a:spLocks noGrp="1" noChangeArrowheads="1"/>
          </p:cNvSpPr>
          <p:nvPr>
            <p:ph type="title"/>
          </p:nvPr>
        </p:nvSpPr>
        <p:spPr>
          <a:xfrm>
            <a:off x="211678" y="185233"/>
            <a:ext cx="8714030" cy="582158"/>
          </a:xfrm>
          <a:solidFill>
            <a:schemeClr val="accent4">
              <a:lumMod val="20000"/>
              <a:lumOff val="80000"/>
            </a:schemeClr>
          </a:solidFill>
          <a:ln>
            <a:solidFill>
              <a:srgbClr val="000000"/>
            </a:solidFill>
          </a:ln>
        </p:spPr>
        <p:txBody>
          <a:bodyPr anchor="b">
            <a:noAutofit/>
          </a:bodyPr>
          <a:lstStyle/>
          <a:p>
            <a:r>
              <a:rPr lang="en-US" sz="3000" b="1" dirty="0" smtClean="0">
                <a:ea typeface="ＭＳ Ｐゴシック" charset="0"/>
              </a:rPr>
              <a:t>Forest Ecosystems: Fire</a:t>
            </a:r>
            <a:r>
              <a:rPr lang="en-US" sz="3000" b="1" dirty="0">
                <a:ea typeface="ＭＳ Ｐゴシック" charset="0"/>
              </a:rPr>
              <a:t>, Insects, </a:t>
            </a:r>
            <a:r>
              <a:rPr lang="en-US" sz="3000" b="1" dirty="0" smtClean="0">
                <a:ea typeface="ＭＳ Ｐゴシック" charset="0"/>
              </a:rPr>
              <a:t>&amp; Climate Change</a:t>
            </a:r>
            <a:endParaRPr lang="en-US" sz="3000" b="1" dirty="0">
              <a:ea typeface="ＭＳ Ｐゴシック" charset="0"/>
            </a:endParaRPr>
          </a:p>
        </p:txBody>
      </p:sp>
      <p:sp>
        <p:nvSpPr>
          <p:cNvPr id="13314" name="Rectangle 3"/>
          <p:cNvSpPr>
            <a:spLocks noGrp="1" noChangeArrowheads="1"/>
          </p:cNvSpPr>
          <p:nvPr>
            <p:ph type="body" idx="1"/>
          </p:nvPr>
        </p:nvSpPr>
        <p:spPr>
          <a:xfrm>
            <a:off x="211678" y="1016696"/>
            <a:ext cx="4656890" cy="5632312"/>
          </a:xfrm>
          <a:solidFill>
            <a:schemeClr val="bg1">
              <a:lumMod val="95000"/>
            </a:schemeClr>
          </a:solidFill>
          <a:ln>
            <a:solidFill>
              <a:srgbClr val="000000"/>
            </a:solidFill>
          </a:ln>
        </p:spPr>
        <p:txBody>
          <a:bodyPr>
            <a:noAutofit/>
          </a:bodyPr>
          <a:lstStyle/>
          <a:p>
            <a:pPr marL="0" indent="0">
              <a:buNone/>
            </a:pPr>
            <a:r>
              <a:rPr lang="en-US" sz="2300" b="1" dirty="0">
                <a:latin typeface="Calibri"/>
                <a:ea typeface="ＭＳ Ｐゴシック" charset="0"/>
                <a:cs typeface="Calibri"/>
              </a:rPr>
              <a:t>Surface </a:t>
            </a:r>
            <a:r>
              <a:rPr lang="en-US" sz="2300" b="1" dirty="0" smtClean="0">
                <a:latin typeface="Calibri"/>
                <a:ea typeface="ＭＳ Ｐゴシック" charset="0"/>
                <a:cs typeface="Calibri"/>
              </a:rPr>
              <a:t>fire</a:t>
            </a:r>
          </a:p>
          <a:p>
            <a:pPr marL="0" indent="0">
              <a:buNone/>
            </a:pPr>
            <a:r>
              <a:rPr lang="en-US" sz="2300" dirty="0" smtClean="0">
                <a:latin typeface="Calibri"/>
                <a:cs typeface="Calibri"/>
              </a:rPr>
              <a:t>Burns </a:t>
            </a:r>
            <a:r>
              <a:rPr lang="en-US" sz="2300" dirty="0">
                <a:latin typeface="Calibri"/>
                <a:cs typeface="Calibri"/>
              </a:rPr>
              <a:t>understory and leaf litter; most mature trees and animals </a:t>
            </a:r>
            <a:r>
              <a:rPr lang="en-US" sz="2300" dirty="0" smtClean="0">
                <a:latin typeface="Calibri"/>
                <a:cs typeface="Calibri"/>
              </a:rPr>
              <a:t>survive. </a:t>
            </a:r>
            <a:r>
              <a:rPr lang="en-US" sz="2300" dirty="0">
                <a:latin typeface="Calibri"/>
                <a:cs typeface="Calibri"/>
              </a:rPr>
              <a:t>Can have </a:t>
            </a:r>
            <a:r>
              <a:rPr lang="en-US" sz="2300" dirty="0" smtClean="0">
                <a:latin typeface="Calibri"/>
                <a:cs typeface="Calibri"/>
              </a:rPr>
              <a:t>ecological </a:t>
            </a:r>
            <a:r>
              <a:rPr lang="en-US" sz="2300" dirty="0">
                <a:latin typeface="Calibri"/>
                <a:cs typeface="Calibri"/>
              </a:rPr>
              <a:t>benefits-reduce fuel, release nutrients, control pests, </a:t>
            </a:r>
            <a:r>
              <a:rPr lang="en-US" sz="2300" dirty="0" smtClean="0">
                <a:latin typeface="Calibri"/>
                <a:cs typeface="Calibri"/>
              </a:rPr>
              <a:t>maintains </a:t>
            </a:r>
            <a:r>
              <a:rPr lang="en-US" sz="2300" dirty="0">
                <a:latin typeface="Calibri"/>
                <a:cs typeface="Calibri"/>
              </a:rPr>
              <a:t>habitat</a:t>
            </a:r>
            <a:r>
              <a:rPr lang="en-US" sz="2300" dirty="0" smtClean="0">
                <a:latin typeface="Calibri"/>
                <a:cs typeface="Calibri"/>
              </a:rPr>
              <a:t>.</a:t>
            </a:r>
            <a:endParaRPr lang="en-US" sz="2300" dirty="0">
              <a:latin typeface="Calibri"/>
              <a:ea typeface="ＭＳ Ｐゴシック" charset="0"/>
              <a:cs typeface="Calibri"/>
            </a:endParaRPr>
          </a:p>
          <a:p>
            <a:pPr marL="0" indent="0">
              <a:buNone/>
            </a:pPr>
            <a:r>
              <a:rPr lang="en-US" sz="2300" b="1" dirty="0">
                <a:latin typeface="Calibri"/>
                <a:ea typeface="ＭＳ Ｐゴシック" charset="0"/>
                <a:cs typeface="Calibri"/>
              </a:rPr>
              <a:t>Crown fires </a:t>
            </a:r>
            <a:endParaRPr lang="en-US" sz="2300" b="1" dirty="0" smtClean="0">
              <a:latin typeface="Calibri"/>
              <a:ea typeface="ＭＳ Ｐゴシック" charset="0"/>
              <a:cs typeface="Calibri"/>
            </a:endParaRPr>
          </a:p>
          <a:p>
            <a:pPr marL="0" indent="0">
              <a:buNone/>
            </a:pPr>
            <a:r>
              <a:rPr lang="en-US" sz="2300" dirty="0" smtClean="0">
                <a:latin typeface="Calibri"/>
                <a:cs typeface="Calibri"/>
              </a:rPr>
              <a:t>Hot </a:t>
            </a:r>
            <a:r>
              <a:rPr lang="en-US" sz="2300" dirty="0">
                <a:latin typeface="Calibri"/>
                <a:cs typeface="Calibri"/>
              </a:rPr>
              <a:t>fires start start on ground and eventually burn whole trees and leap from treetop to treetop. </a:t>
            </a:r>
            <a:r>
              <a:rPr lang="en-US" sz="2300" dirty="0" smtClean="0">
                <a:latin typeface="Calibri"/>
                <a:cs typeface="Calibri"/>
              </a:rPr>
              <a:t>Much </a:t>
            </a:r>
            <a:r>
              <a:rPr lang="en-US" sz="2300" dirty="0">
                <a:latin typeface="Calibri"/>
                <a:cs typeface="Calibri"/>
              </a:rPr>
              <a:t>litter </a:t>
            </a:r>
            <a:r>
              <a:rPr lang="en-US" sz="2300" dirty="0" smtClean="0">
                <a:latin typeface="Calibri"/>
                <a:cs typeface="Calibri"/>
              </a:rPr>
              <a:t>has accumulated (small trees &amp; dead branches; fuel ladders), </a:t>
            </a:r>
            <a:r>
              <a:rPr lang="en-US" sz="2300" dirty="0">
                <a:latin typeface="Calibri"/>
                <a:cs typeface="Calibri"/>
              </a:rPr>
              <a:t>destroy most everything in path (including </a:t>
            </a:r>
            <a:r>
              <a:rPr lang="en-US" sz="2300" dirty="0" smtClean="0">
                <a:latin typeface="Calibri"/>
                <a:cs typeface="Calibri"/>
              </a:rPr>
              <a:t>wildlife, insects </a:t>
            </a:r>
            <a:r>
              <a:rPr lang="en-US" sz="2300" dirty="0">
                <a:latin typeface="Calibri"/>
                <a:cs typeface="Calibri"/>
              </a:rPr>
              <a:t>and soil </a:t>
            </a:r>
            <a:r>
              <a:rPr lang="en-US" sz="2300" dirty="0" smtClean="0">
                <a:latin typeface="Calibri"/>
                <a:cs typeface="Calibri"/>
              </a:rPr>
              <a:t>microorganisms) </a:t>
            </a:r>
            <a:r>
              <a:rPr lang="en-US" sz="2300" dirty="0">
                <a:latin typeface="Calibri"/>
                <a:cs typeface="Calibri"/>
              </a:rPr>
              <a:t>and </a:t>
            </a:r>
            <a:r>
              <a:rPr lang="en-US" sz="2300" dirty="0" smtClean="0">
                <a:latin typeface="Calibri"/>
                <a:cs typeface="Calibri"/>
              </a:rPr>
              <a:t>increases </a:t>
            </a:r>
            <a:r>
              <a:rPr lang="en-US" sz="2300" dirty="0">
                <a:latin typeface="Calibri"/>
                <a:cs typeface="Calibri"/>
              </a:rPr>
              <a:t>erosion.</a:t>
            </a:r>
          </a:p>
          <a:p>
            <a:pPr marL="0" indent="0" eaLnBrk="1" hangingPunct="1">
              <a:buNone/>
            </a:pPr>
            <a:endParaRPr lang="en-US" sz="2300" dirty="0">
              <a:latin typeface="Calibri"/>
              <a:ea typeface="ＭＳ Ｐゴシック" charset="0"/>
              <a:cs typeface="Calibri"/>
            </a:endParaRPr>
          </a:p>
        </p:txBody>
      </p:sp>
      <p:pic>
        <p:nvPicPr>
          <p:cNvPr id="7" name="Picture 4" descr="1009a"/>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93324" y="1052096"/>
            <a:ext cx="3175152" cy="247536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 name="Picture 6" descr="1009b"/>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93324" y="3739153"/>
            <a:ext cx="3175152" cy="2578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55641445"/>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274282" y="1011551"/>
            <a:ext cx="3651426" cy="5632312"/>
          </a:xfrm>
          <a:prstGeom prst="rect">
            <a:avLst/>
          </a:prstGeom>
          <a:solidFill>
            <a:schemeClr val="bg1">
              <a:lumMod val="95000"/>
            </a:schemeClr>
          </a:solidFill>
          <a:ln>
            <a:solidFill>
              <a:srgbClr val="000000"/>
            </a:solidFill>
          </a:ln>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100354" name="Rectangle 3"/>
          <p:cNvSpPr>
            <a:spLocks noGrp="1" noChangeArrowheads="1"/>
          </p:cNvSpPr>
          <p:nvPr>
            <p:ph type="body" idx="1"/>
          </p:nvPr>
        </p:nvSpPr>
        <p:spPr>
          <a:xfrm>
            <a:off x="282236" y="1011550"/>
            <a:ext cx="5732916" cy="5632313"/>
          </a:xfrm>
          <a:solidFill>
            <a:srgbClr val="DBEEF4"/>
          </a:solidFill>
          <a:ln>
            <a:solidFill>
              <a:srgbClr val="000000"/>
            </a:solidFill>
          </a:ln>
        </p:spPr>
        <p:txBody>
          <a:bodyPr>
            <a:normAutofit/>
          </a:bodyPr>
          <a:lstStyle/>
          <a:p>
            <a:pPr marL="0" indent="0">
              <a:buNone/>
            </a:pPr>
            <a:r>
              <a:rPr lang="en-US" sz="2300" b="1" dirty="0">
                <a:ea typeface="ＭＳ Ｐゴシック" charset="0"/>
                <a:cs typeface="Calibri"/>
              </a:rPr>
              <a:t>Suppression</a:t>
            </a:r>
            <a:endParaRPr lang="en-US" sz="2300" dirty="0">
              <a:ea typeface="ＭＳ Ｐゴシック" charset="0"/>
              <a:cs typeface="Calibri"/>
            </a:endParaRPr>
          </a:p>
          <a:p>
            <a:pPr marL="0" indent="0">
              <a:buNone/>
            </a:pPr>
            <a:r>
              <a:rPr lang="en-US" sz="2300" dirty="0">
                <a:ea typeface="ＭＳ Ｐゴシック" charset="0"/>
                <a:cs typeface="Calibri"/>
              </a:rPr>
              <a:t>For most of the 20</a:t>
            </a:r>
            <a:r>
              <a:rPr lang="en-US" sz="2300" baseline="30000" dirty="0">
                <a:ea typeface="ＭＳ Ｐゴシック" charset="0"/>
                <a:cs typeface="Calibri"/>
              </a:rPr>
              <a:t>th</a:t>
            </a:r>
            <a:r>
              <a:rPr lang="en-US" sz="2300" dirty="0">
                <a:ea typeface="ＭＳ Ｐゴシック" charset="0"/>
                <a:cs typeface="Calibri"/>
              </a:rPr>
              <a:t> century complete fire suppression was practice; putting out fires immediately and as quickly as possible. </a:t>
            </a:r>
          </a:p>
          <a:p>
            <a:pPr marL="0" indent="0">
              <a:buNone/>
            </a:pPr>
            <a:r>
              <a:rPr lang="en-US" sz="2300" dirty="0">
                <a:ea typeface="ＭＳ Ｐゴシック" charset="0"/>
                <a:cs typeface="Calibri"/>
              </a:rPr>
              <a:t>This led to an accumulation of large quantities of biomass on the forest floor which built up until large fires became inevitable.  </a:t>
            </a:r>
            <a:endParaRPr lang="en-US" sz="2300" b="1" dirty="0" smtClean="0">
              <a:ea typeface="ＭＳ Ｐゴシック" charset="0"/>
            </a:endParaRPr>
          </a:p>
          <a:p>
            <a:pPr marL="0" indent="0" eaLnBrk="1" hangingPunct="1">
              <a:buNone/>
            </a:pPr>
            <a:r>
              <a:rPr lang="en-US" sz="2300" b="1" dirty="0" smtClean="0">
                <a:ea typeface="ＭＳ Ｐゴシック" charset="0"/>
              </a:rPr>
              <a:t>The </a:t>
            </a:r>
            <a:r>
              <a:rPr lang="en-US" sz="2300" b="1" dirty="0">
                <a:ea typeface="ＭＳ Ｐゴシック" charset="0"/>
              </a:rPr>
              <a:t>Smokey Bear </a:t>
            </a:r>
            <a:r>
              <a:rPr lang="en-US" sz="2300" b="1" dirty="0" smtClean="0">
                <a:ea typeface="ＭＳ Ｐゴシック" charset="0"/>
              </a:rPr>
              <a:t>Educational Campaign</a:t>
            </a:r>
          </a:p>
          <a:p>
            <a:pPr marL="0" indent="0" eaLnBrk="1" hangingPunct="1">
              <a:buNone/>
            </a:pPr>
            <a:r>
              <a:rPr lang="en-US" sz="2300" dirty="0" smtClean="0">
                <a:ea typeface="ＭＳ Ｐゴシック" charset="0"/>
              </a:rPr>
              <a:t>- Supported Total Suppression</a:t>
            </a:r>
          </a:p>
          <a:p>
            <a:pPr marL="0" indent="0" eaLnBrk="1" hangingPunct="1">
              <a:buNone/>
            </a:pPr>
            <a:r>
              <a:rPr lang="en-US" sz="2300" dirty="0" smtClean="0">
                <a:ea typeface="ＭＳ Ｐゴシック" charset="0"/>
              </a:rPr>
              <a:t>-Turned out to facilitate fire prone conditions</a:t>
            </a:r>
          </a:p>
          <a:p>
            <a:pPr eaLnBrk="1" hangingPunct="1"/>
            <a:endParaRPr lang="en-US" sz="2300" dirty="0">
              <a:ea typeface="ＭＳ Ｐゴシック" charset="0"/>
            </a:endParaRPr>
          </a:p>
          <a:p>
            <a:pPr eaLnBrk="1" hangingPunct="1"/>
            <a:endParaRPr lang="en-US" sz="2300" dirty="0">
              <a:ea typeface="ＭＳ Ｐゴシック" charset="0"/>
            </a:endParaRPr>
          </a:p>
          <a:p>
            <a:pPr eaLnBrk="1" hangingPunct="1"/>
            <a:endParaRPr lang="en-US" sz="2300" dirty="0">
              <a:ea typeface="ＭＳ Ｐゴシック" charset="0"/>
            </a:endParaRPr>
          </a:p>
          <a:p>
            <a:pPr eaLnBrk="1" hangingPunct="1"/>
            <a:endParaRPr lang="en-US" sz="2300" dirty="0">
              <a:ea typeface="ＭＳ Ｐゴシック" charset="0"/>
            </a:endParaRPr>
          </a:p>
          <a:p>
            <a:pPr eaLnBrk="1" hangingPunct="1">
              <a:buFont typeface="Times" charset="0"/>
              <a:buNone/>
            </a:pPr>
            <a:endParaRPr lang="en-US" sz="2300" dirty="0">
              <a:solidFill>
                <a:srgbClr val="CC3300"/>
              </a:solidFill>
              <a:ea typeface="ＭＳ Ｐゴシック" charset="0"/>
            </a:endParaRPr>
          </a:p>
        </p:txBody>
      </p:sp>
      <p:pic>
        <p:nvPicPr>
          <p:cNvPr id="2" name="Picture 1"/>
          <p:cNvPicPr>
            <a:picLocks noChangeAspect="1"/>
          </p:cNvPicPr>
          <p:nvPr/>
        </p:nvPicPr>
        <p:blipFill>
          <a:blip r:embed="rId3"/>
          <a:stretch>
            <a:fillRect/>
          </a:stretch>
        </p:blipFill>
        <p:spPr>
          <a:xfrm>
            <a:off x="6015152" y="2940548"/>
            <a:ext cx="2910556" cy="3703315"/>
          </a:xfrm>
          <a:prstGeom prst="rect">
            <a:avLst/>
          </a:prstGeom>
          <a:ln>
            <a:solidFill>
              <a:srgbClr val="000000"/>
            </a:solidFill>
          </a:ln>
        </p:spPr>
      </p:pic>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015152" y="1011551"/>
            <a:ext cx="2886279" cy="1928997"/>
          </a:xfrm>
          <a:prstGeom prst="rect">
            <a:avLst/>
          </a:prstGeom>
          <a:ln>
            <a:solidFill>
              <a:srgbClr val="000000"/>
            </a:solidFill>
          </a:ln>
        </p:spPr>
      </p:pic>
      <p:sp>
        <p:nvSpPr>
          <p:cNvPr id="9" name="Rectangle 2"/>
          <p:cNvSpPr>
            <a:spLocks noGrp="1" noChangeArrowheads="1"/>
          </p:cNvSpPr>
          <p:nvPr>
            <p:ph type="title"/>
          </p:nvPr>
        </p:nvSpPr>
        <p:spPr>
          <a:xfrm>
            <a:off x="282236" y="185233"/>
            <a:ext cx="8643472" cy="582158"/>
          </a:xfrm>
          <a:solidFill>
            <a:schemeClr val="accent4">
              <a:lumMod val="20000"/>
              <a:lumOff val="80000"/>
            </a:schemeClr>
          </a:solidFill>
          <a:ln>
            <a:solidFill>
              <a:srgbClr val="000000"/>
            </a:solidFill>
          </a:ln>
        </p:spPr>
        <p:txBody>
          <a:bodyPr anchor="b">
            <a:noAutofit/>
          </a:bodyPr>
          <a:lstStyle/>
          <a:p>
            <a:r>
              <a:rPr lang="en-US" sz="3000" b="1" dirty="0" smtClean="0">
                <a:ea typeface="ＭＳ Ｐゴシック" charset="0"/>
              </a:rPr>
              <a:t>Forest Ecosystems: Fire</a:t>
            </a:r>
            <a:r>
              <a:rPr lang="en-US" sz="3000" b="1" dirty="0">
                <a:ea typeface="ＭＳ Ｐゴシック" charset="0"/>
              </a:rPr>
              <a:t>, Insects, </a:t>
            </a:r>
            <a:r>
              <a:rPr lang="en-US" sz="3000" b="1" dirty="0" smtClean="0">
                <a:ea typeface="ＭＳ Ｐゴシック" charset="0"/>
              </a:rPr>
              <a:t>&amp; Climate Change</a:t>
            </a:r>
            <a:endParaRPr lang="en-US" sz="3000" b="1" dirty="0">
              <a:ea typeface="ＭＳ Ｐゴシック" charset="0"/>
            </a:endParaRPr>
          </a:p>
        </p:txBody>
      </p:sp>
      <p:pic>
        <p:nvPicPr>
          <p:cNvPr id="10"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23354" y="4957165"/>
            <a:ext cx="2682988" cy="168669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280991" y="4957165"/>
            <a:ext cx="2620114" cy="1686698"/>
          </a:xfrm>
          <a:prstGeom prst="rect">
            <a:avLst/>
          </a:prstGeom>
        </p:spPr>
      </p:pic>
    </p:spTree>
    <p:extLst>
      <p:ext uri="{BB962C8B-B14F-4D97-AF65-F5344CB8AC3E}">
        <p14:creationId xmlns:p14="http://schemas.microsoft.com/office/powerpoint/2010/main" val="326788662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
          <p:cNvSpPr>
            <a:spLocks noGrp="1" noChangeArrowheads="1"/>
          </p:cNvSpPr>
          <p:nvPr>
            <p:ph type="body" idx="1"/>
          </p:nvPr>
        </p:nvSpPr>
        <p:spPr>
          <a:xfrm>
            <a:off x="299875" y="3560"/>
            <a:ext cx="8625832" cy="6854440"/>
          </a:xfrm>
          <a:solidFill>
            <a:srgbClr val="DBEEF4"/>
          </a:solidFill>
          <a:ln>
            <a:solidFill>
              <a:srgbClr val="000000"/>
            </a:solidFill>
          </a:ln>
        </p:spPr>
        <p:txBody>
          <a:bodyPr>
            <a:normAutofit/>
          </a:bodyPr>
          <a:lstStyle/>
          <a:p>
            <a:pPr marL="0" indent="0">
              <a:buNone/>
            </a:pPr>
            <a:endParaRPr lang="en-US" sz="2300" b="1" dirty="0" smtClean="0">
              <a:ea typeface="ＭＳ Ｐゴシック" charset="0"/>
              <a:cs typeface="Calibri"/>
            </a:endParaRPr>
          </a:p>
          <a:p>
            <a:pPr marL="0" indent="0">
              <a:buNone/>
            </a:pPr>
            <a:r>
              <a:rPr lang="en-US" sz="2300" b="1" dirty="0" smtClean="0">
                <a:ea typeface="ＭＳ Ｐゴシック" charset="0"/>
                <a:cs typeface="Calibri"/>
              </a:rPr>
              <a:t>Prescribed </a:t>
            </a:r>
            <a:r>
              <a:rPr lang="en-US" sz="2300" b="1" dirty="0">
                <a:ea typeface="ＭＳ Ｐゴシック" charset="0"/>
                <a:cs typeface="Calibri"/>
              </a:rPr>
              <a:t>Burning</a:t>
            </a:r>
            <a:endParaRPr lang="en-US" sz="2300" dirty="0">
              <a:ea typeface="ＭＳ Ｐゴシック" charset="0"/>
              <a:cs typeface="Calibri"/>
            </a:endParaRPr>
          </a:p>
          <a:p>
            <a:r>
              <a:rPr lang="en-US" sz="2300" dirty="0">
                <a:ea typeface="ＭＳ Ｐゴシック" charset="0"/>
                <a:cs typeface="Calibri"/>
              </a:rPr>
              <a:t>A fire deliberately set under controlled conditions in order to reduce the accumulation of dead biomass on the forest floor.  </a:t>
            </a:r>
          </a:p>
          <a:p>
            <a:r>
              <a:rPr lang="en-US" sz="2300" dirty="0" smtClean="0">
                <a:ea typeface="ＭＳ Ｐゴシック" charset="0"/>
                <a:cs typeface="Calibri"/>
              </a:rPr>
              <a:t>Ecological </a:t>
            </a:r>
            <a:r>
              <a:rPr lang="en-US" sz="2300" dirty="0">
                <a:ea typeface="ＭＳ Ｐゴシック" charset="0"/>
                <a:cs typeface="Calibri"/>
              </a:rPr>
              <a:t>benefits: liberates nutrients tied up in dead biomass; provides </a:t>
            </a:r>
            <a:r>
              <a:rPr lang="en-US" sz="2300" dirty="0" smtClean="0">
                <a:ea typeface="ＭＳ Ｐゴシック" charset="0"/>
                <a:cs typeface="Calibri"/>
              </a:rPr>
              <a:t>opening </a:t>
            </a:r>
            <a:r>
              <a:rPr lang="en-US" sz="2300" dirty="0">
                <a:ea typeface="ＭＳ Ｐゴシック" charset="0"/>
                <a:cs typeface="Calibri"/>
              </a:rPr>
              <a:t>for early successional species + browsing and foraging vegetation for wildlife.  </a:t>
            </a:r>
            <a:endParaRPr lang="en-US" sz="2300" dirty="0">
              <a:ea typeface="ＭＳ Ｐゴシック" charset="0"/>
            </a:endParaRPr>
          </a:p>
          <a:p>
            <a:pPr marL="0" indent="0">
              <a:buNone/>
            </a:pPr>
            <a:r>
              <a:rPr lang="en-US" sz="2300" b="1" dirty="0">
                <a:ea typeface="ＭＳ Ｐゴシック" charset="0"/>
              </a:rPr>
              <a:t>Improve the Management of Forest Fires</a:t>
            </a:r>
            <a:endParaRPr lang="en-US" sz="2300" dirty="0" smtClean="0">
              <a:ea typeface="ＭＳ Ｐゴシック" charset="0"/>
            </a:endParaRPr>
          </a:p>
          <a:p>
            <a:pPr eaLnBrk="1" hangingPunct="1"/>
            <a:r>
              <a:rPr lang="en-US" sz="2300" dirty="0" smtClean="0">
                <a:ea typeface="ＭＳ Ｐゴシック" charset="0"/>
              </a:rPr>
              <a:t>Prescribed fires</a:t>
            </a:r>
            <a:endParaRPr lang="en-US" sz="2300" dirty="0">
              <a:ea typeface="ＭＳ Ｐゴシック" charset="0"/>
            </a:endParaRPr>
          </a:p>
          <a:p>
            <a:pPr eaLnBrk="1" hangingPunct="1"/>
            <a:r>
              <a:rPr lang="en-US" sz="2300" dirty="0">
                <a:ea typeface="ＭＳ Ｐゴシック" charset="0"/>
              </a:rPr>
              <a:t>Allow fires on public lands to </a:t>
            </a:r>
            <a:r>
              <a:rPr lang="en-US" sz="2300" dirty="0" smtClean="0">
                <a:ea typeface="ＭＳ Ｐゴシック" charset="0"/>
              </a:rPr>
              <a:t>burn</a:t>
            </a:r>
            <a:endParaRPr lang="en-US" sz="2300" dirty="0">
              <a:ea typeface="ＭＳ Ｐゴシック" charset="0"/>
            </a:endParaRPr>
          </a:p>
          <a:p>
            <a:pPr eaLnBrk="1" hangingPunct="1"/>
            <a:r>
              <a:rPr lang="en-US" sz="2300" dirty="0">
                <a:ea typeface="ＭＳ Ｐゴシック" charset="0"/>
              </a:rPr>
              <a:t>Protect structures in fire-prone </a:t>
            </a:r>
            <a:r>
              <a:rPr lang="en-US" sz="2300" dirty="0" smtClean="0">
                <a:ea typeface="ＭＳ Ｐゴシック" charset="0"/>
              </a:rPr>
              <a:t>areas</a:t>
            </a:r>
            <a:endParaRPr lang="en-US" sz="2300" dirty="0">
              <a:ea typeface="ＭＳ Ｐゴシック" charset="0"/>
            </a:endParaRPr>
          </a:p>
          <a:p>
            <a:pPr eaLnBrk="1" hangingPunct="1"/>
            <a:r>
              <a:rPr lang="en-US" sz="2300" dirty="0">
                <a:ea typeface="ＭＳ Ｐゴシック" charset="0"/>
              </a:rPr>
              <a:t>Thin forests in fire-prone areas</a:t>
            </a:r>
          </a:p>
          <a:p>
            <a:pPr eaLnBrk="1" hangingPunct="1"/>
            <a:endParaRPr lang="en-US" sz="2300" dirty="0">
              <a:ea typeface="ＭＳ Ｐゴシック" charset="0"/>
            </a:endParaRPr>
          </a:p>
          <a:p>
            <a:pPr eaLnBrk="1" hangingPunct="1"/>
            <a:endParaRPr lang="en-US" sz="2300" dirty="0">
              <a:ea typeface="ＭＳ Ｐゴシック" charset="0"/>
            </a:endParaRPr>
          </a:p>
          <a:p>
            <a:pPr eaLnBrk="1" hangingPunct="1"/>
            <a:endParaRPr lang="en-US" sz="2300" dirty="0">
              <a:ea typeface="ＭＳ Ｐゴシック" charset="0"/>
            </a:endParaRPr>
          </a:p>
          <a:p>
            <a:pPr eaLnBrk="1" hangingPunct="1"/>
            <a:endParaRPr lang="en-US" sz="2300" dirty="0">
              <a:ea typeface="ＭＳ Ｐゴシック" charset="0"/>
            </a:endParaRPr>
          </a:p>
          <a:p>
            <a:pPr eaLnBrk="1" hangingPunct="1">
              <a:buFont typeface="Times" charset="0"/>
              <a:buNone/>
            </a:pPr>
            <a:endParaRPr lang="en-US" sz="2300" dirty="0">
              <a:solidFill>
                <a:srgbClr val="CC3300"/>
              </a:solidFill>
              <a:ea typeface="ＭＳ Ｐゴシック" charset="0"/>
            </a:endParaRPr>
          </a:p>
        </p:txBody>
      </p:sp>
      <p:pic>
        <p:nvPicPr>
          <p:cNvPr id="7" name="Picture 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75765" y="2563973"/>
            <a:ext cx="2856032" cy="2142024"/>
          </a:xfrm>
          <a:prstGeom prst="rect">
            <a:avLst/>
          </a:prstGeom>
          <a:ln>
            <a:solidFill>
              <a:srgbClr val="000000"/>
            </a:solidFill>
          </a:ln>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17142" y="4890428"/>
            <a:ext cx="6731168" cy="1967572"/>
          </a:xfrm>
          <a:prstGeom prst="rect">
            <a:avLst/>
          </a:prstGeom>
          <a:ln>
            <a:solidFill>
              <a:schemeClr val="tx1"/>
            </a:solidFill>
          </a:ln>
        </p:spPr>
      </p:pic>
      <p:sp>
        <p:nvSpPr>
          <p:cNvPr id="11" name="Rectangle 2"/>
          <p:cNvSpPr>
            <a:spLocks noGrp="1" noChangeArrowheads="1"/>
          </p:cNvSpPr>
          <p:nvPr>
            <p:ph type="title"/>
          </p:nvPr>
        </p:nvSpPr>
        <p:spPr>
          <a:xfrm>
            <a:off x="299875" y="21202"/>
            <a:ext cx="8625832" cy="419827"/>
          </a:xfrm>
          <a:solidFill>
            <a:schemeClr val="accent4">
              <a:lumMod val="20000"/>
              <a:lumOff val="80000"/>
            </a:schemeClr>
          </a:solidFill>
          <a:ln>
            <a:solidFill>
              <a:srgbClr val="000000"/>
            </a:solidFill>
          </a:ln>
        </p:spPr>
        <p:txBody>
          <a:bodyPr anchor="b">
            <a:noAutofit/>
          </a:bodyPr>
          <a:lstStyle/>
          <a:p>
            <a:pPr marL="0" indent="0"/>
            <a:r>
              <a:rPr lang="en-US" sz="2600" b="1" dirty="0">
                <a:ea typeface="ＭＳ Ｐゴシック" charset="0"/>
              </a:rPr>
              <a:t>Improve the Management of Forest Fires</a:t>
            </a:r>
            <a:endParaRPr lang="en-US" sz="2600" b="1" dirty="0">
              <a:ea typeface="ＭＳ Ｐゴシック" charset="0"/>
              <a:cs typeface="Calibri"/>
            </a:endParaRPr>
          </a:p>
        </p:txBody>
      </p:sp>
    </p:spTree>
    <p:extLst>
      <p:ext uri="{BB962C8B-B14F-4D97-AF65-F5344CB8AC3E}">
        <p14:creationId xmlns:p14="http://schemas.microsoft.com/office/powerpoint/2010/main" val="93852795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
          <p:cNvSpPr>
            <a:spLocks noGrp="1" noChangeArrowheads="1"/>
          </p:cNvSpPr>
          <p:nvPr>
            <p:ph type="body" idx="1"/>
          </p:nvPr>
        </p:nvSpPr>
        <p:spPr>
          <a:xfrm>
            <a:off x="299875" y="656283"/>
            <a:ext cx="8625832" cy="6029716"/>
          </a:xfrm>
          <a:solidFill>
            <a:srgbClr val="DBEEF4"/>
          </a:solidFill>
          <a:ln>
            <a:solidFill>
              <a:srgbClr val="000000"/>
            </a:solidFill>
          </a:ln>
        </p:spPr>
        <p:txBody>
          <a:bodyPr>
            <a:normAutofit/>
          </a:bodyPr>
          <a:lstStyle/>
          <a:p>
            <a:pPr marL="0" indent="0">
              <a:buNone/>
            </a:pPr>
            <a:r>
              <a:rPr lang="en-US" sz="2300" b="1" dirty="0" smtClean="0">
                <a:ea typeface="ＭＳ Ｐゴシック" charset="0"/>
                <a:cs typeface="Calibri"/>
              </a:rPr>
              <a:t>Healthy </a:t>
            </a:r>
            <a:r>
              <a:rPr lang="en-US" sz="2300" b="1" dirty="0">
                <a:ea typeface="ＭＳ Ｐゴシック" charset="0"/>
                <a:cs typeface="Calibri"/>
              </a:rPr>
              <a:t>Forests Restoration Act of 2003 (P.L. 108-148)</a:t>
            </a:r>
            <a:r>
              <a:rPr lang="en-US" sz="2300" b="1" dirty="0" smtClean="0">
                <a:ea typeface="ＭＳ Ｐゴシック" charset="0"/>
                <a:cs typeface="Calibri"/>
              </a:rPr>
              <a:t>,</a:t>
            </a:r>
          </a:p>
          <a:p>
            <a:pPr marL="0" indent="0">
              <a:buNone/>
            </a:pPr>
            <a:r>
              <a:rPr lang="en-US" sz="2300" dirty="0" smtClean="0">
                <a:ea typeface="ＭＳ Ｐゴシック" charset="0"/>
              </a:rPr>
              <a:t>Goals of </a:t>
            </a:r>
            <a:r>
              <a:rPr lang="en-US" sz="2300" dirty="0">
                <a:ea typeface="ＭＳ Ｐゴシック" charset="0"/>
              </a:rPr>
              <a:t>the </a:t>
            </a:r>
            <a:r>
              <a:rPr lang="en-US" sz="2300" dirty="0" smtClean="0">
                <a:ea typeface="ＭＳ Ｐゴシック" charset="0"/>
              </a:rPr>
              <a:t>law: </a:t>
            </a:r>
          </a:p>
          <a:p>
            <a:r>
              <a:rPr lang="en-US" sz="2300" dirty="0">
                <a:ea typeface="ＭＳ Ｐゴシック" charset="0"/>
              </a:rPr>
              <a:t>T</a:t>
            </a:r>
            <a:r>
              <a:rPr lang="en-US" sz="2300" dirty="0" smtClean="0">
                <a:ea typeface="ＭＳ Ｐゴシック" charset="0"/>
              </a:rPr>
              <a:t>hin </a:t>
            </a:r>
            <a:r>
              <a:rPr lang="en-US" sz="2300" dirty="0">
                <a:ea typeface="ＭＳ Ｐゴシック" charset="0"/>
              </a:rPr>
              <a:t>overstocked </a:t>
            </a:r>
            <a:r>
              <a:rPr lang="en-US" sz="2300" dirty="0" smtClean="0">
                <a:ea typeface="ＭＳ Ｐゴシック" charset="0"/>
              </a:rPr>
              <a:t>stands;</a:t>
            </a:r>
          </a:p>
          <a:p>
            <a:r>
              <a:rPr lang="en-US" sz="2300" dirty="0">
                <a:ea typeface="ＭＳ Ｐゴシック" charset="0"/>
              </a:rPr>
              <a:t>C</a:t>
            </a:r>
            <a:r>
              <a:rPr lang="en-US" sz="2300" dirty="0" smtClean="0">
                <a:ea typeface="ＭＳ Ｐゴシック" charset="0"/>
              </a:rPr>
              <a:t>lear </a:t>
            </a:r>
            <a:r>
              <a:rPr lang="en-US" sz="2300" dirty="0">
                <a:ea typeface="ＭＳ Ｐゴシック" charset="0"/>
              </a:rPr>
              <a:t>away vegetation and trees to create shaded fuel </a:t>
            </a:r>
            <a:r>
              <a:rPr lang="en-US" sz="2300" dirty="0" smtClean="0">
                <a:ea typeface="ＭＳ Ｐゴシック" charset="0"/>
              </a:rPr>
              <a:t>breaks;</a:t>
            </a:r>
          </a:p>
          <a:p>
            <a:r>
              <a:rPr lang="en-US" sz="2300" dirty="0">
                <a:ea typeface="ＭＳ Ｐゴシック" charset="0"/>
              </a:rPr>
              <a:t>P</a:t>
            </a:r>
            <a:r>
              <a:rPr lang="en-US" sz="2300" dirty="0" smtClean="0">
                <a:ea typeface="ＭＳ Ｐゴシック" charset="0"/>
              </a:rPr>
              <a:t>rovide </a:t>
            </a:r>
            <a:r>
              <a:rPr lang="en-US" sz="2300" dirty="0">
                <a:ea typeface="ＭＳ Ｐゴシック" charset="0"/>
              </a:rPr>
              <a:t>funding and guidance to reduce or eliminate hazardous fuels in National </a:t>
            </a:r>
            <a:r>
              <a:rPr lang="en-US" sz="2300" dirty="0" smtClean="0">
                <a:ea typeface="ＭＳ Ｐゴシック" charset="0"/>
              </a:rPr>
              <a:t>Forests;</a:t>
            </a:r>
          </a:p>
          <a:p>
            <a:r>
              <a:rPr lang="en-US" sz="2300" dirty="0">
                <a:ea typeface="ＭＳ Ｐゴシック" charset="0"/>
              </a:rPr>
              <a:t>R</a:t>
            </a:r>
            <a:r>
              <a:rPr lang="en-US" sz="2300" dirty="0" smtClean="0">
                <a:ea typeface="ＭＳ Ｐゴシック" charset="0"/>
              </a:rPr>
              <a:t>esearch </a:t>
            </a:r>
            <a:r>
              <a:rPr lang="en-US" sz="2300" dirty="0">
                <a:ea typeface="ＭＳ Ｐゴシック" charset="0"/>
              </a:rPr>
              <a:t>new methods to halt destructive insects. </a:t>
            </a:r>
          </a:p>
          <a:p>
            <a:pPr marL="0" indent="0">
              <a:buNone/>
            </a:pPr>
            <a:r>
              <a:rPr lang="en-US" sz="2300" b="1" dirty="0" smtClean="0">
                <a:ea typeface="ＭＳ Ｐゴシック" charset="0"/>
              </a:rPr>
              <a:t>Controversy</a:t>
            </a:r>
          </a:p>
          <a:p>
            <a:r>
              <a:rPr lang="en-US" sz="2300" dirty="0">
                <a:ea typeface="ＭＳ Ｐゴシック" charset="0"/>
              </a:rPr>
              <a:t>Opponents claimed </a:t>
            </a:r>
            <a:r>
              <a:rPr lang="en-US" sz="2300" dirty="0" smtClean="0">
                <a:ea typeface="ＭＳ Ｐゴシック" charset="0"/>
              </a:rPr>
              <a:t>it allowed loggers to </a:t>
            </a:r>
            <a:r>
              <a:rPr lang="en-US" sz="2300" dirty="0">
                <a:ea typeface="ＭＳ Ｐゴシック" charset="0"/>
              </a:rPr>
              <a:t>unnecessarily cut </a:t>
            </a:r>
            <a:r>
              <a:rPr lang="en-US" sz="2300" dirty="0" smtClean="0">
                <a:ea typeface="ＭＳ Ｐゴシック" charset="0"/>
              </a:rPr>
              <a:t>medium to large </a:t>
            </a:r>
            <a:r>
              <a:rPr lang="en-US" sz="2300" dirty="0">
                <a:ea typeface="ＭＳ Ｐゴシック" charset="0"/>
              </a:rPr>
              <a:t>diameter trees </a:t>
            </a:r>
            <a:r>
              <a:rPr lang="en-US" sz="2300" i="1" dirty="0">
                <a:ea typeface="ＭＳ Ｐゴシック" charset="0"/>
              </a:rPr>
              <a:t>under </a:t>
            </a:r>
            <a:r>
              <a:rPr lang="en-US" sz="2300" i="1" dirty="0" smtClean="0">
                <a:ea typeface="ＭＳ Ｐゴシック" charset="0"/>
              </a:rPr>
              <a:t>the </a:t>
            </a:r>
            <a:r>
              <a:rPr lang="en-US" sz="2300" i="1" dirty="0">
                <a:ea typeface="ＭＳ Ｐゴシック" charset="0"/>
              </a:rPr>
              <a:t>false </a:t>
            </a:r>
            <a:r>
              <a:rPr lang="en-US" sz="2300" i="1" dirty="0" smtClean="0">
                <a:ea typeface="ＭＳ Ｐゴシック" charset="0"/>
              </a:rPr>
              <a:t>pretense of forest thinning</a:t>
            </a:r>
            <a:r>
              <a:rPr lang="en-US" sz="2300" dirty="0" smtClean="0">
                <a:ea typeface="ＭＳ Ｐゴシック" charset="0"/>
              </a:rPr>
              <a:t>, </a:t>
            </a:r>
            <a:r>
              <a:rPr lang="en-US" sz="2300" dirty="0">
                <a:ea typeface="ＭＳ Ｐゴシック" charset="0"/>
              </a:rPr>
              <a:t>while neglecting the greater issue of ladder fuels </a:t>
            </a:r>
            <a:r>
              <a:rPr lang="en-US" sz="2300" dirty="0" smtClean="0">
                <a:ea typeface="ＭＳ Ｐゴシック" charset="0"/>
              </a:rPr>
              <a:t>and </a:t>
            </a:r>
            <a:r>
              <a:rPr lang="en-US" sz="2300" dirty="0">
                <a:ea typeface="ＭＳ Ｐゴシック" charset="0"/>
              </a:rPr>
              <a:t>possibly leaving debris that would add to extremely volatile ground </a:t>
            </a:r>
            <a:r>
              <a:rPr lang="en-US" sz="2300" dirty="0" smtClean="0">
                <a:ea typeface="ＭＳ Ｐゴシック" charset="0"/>
              </a:rPr>
              <a:t>fuels</a:t>
            </a:r>
            <a:r>
              <a:rPr lang="en-US" sz="2300" dirty="0">
                <a:ea typeface="ＭＳ Ｐゴシック" charset="0"/>
              </a:rPr>
              <a:t> (such as brush and small trees; </a:t>
            </a:r>
            <a:r>
              <a:rPr lang="en-US" sz="2300" dirty="0" smtClean="0">
                <a:ea typeface="ＭＳ Ｐゴシック" charset="0"/>
              </a:rPr>
              <a:t>cut branches known </a:t>
            </a:r>
            <a:r>
              <a:rPr lang="en-US" sz="2300" dirty="0">
                <a:ea typeface="ＭＳ Ｐゴシック" charset="0"/>
              </a:rPr>
              <a:t>as </a:t>
            </a:r>
            <a:r>
              <a:rPr lang="en-US" sz="2300" dirty="0" smtClean="0">
                <a:ea typeface="ＭＳ Ｐゴシック" charset="0"/>
              </a:rPr>
              <a:t>slash).</a:t>
            </a:r>
            <a:endParaRPr lang="en-US" sz="2300" dirty="0">
              <a:ea typeface="ＭＳ Ｐゴシック" charset="0"/>
            </a:endParaRPr>
          </a:p>
          <a:p>
            <a:r>
              <a:rPr lang="en-US" sz="2300" dirty="0" smtClean="0">
                <a:ea typeface="ＭＳ Ｐゴシック" charset="0"/>
              </a:rPr>
              <a:t>Opponents claimed it used environmentally </a:t>
            </a:r>
            <a:r>
              <a:rPr lang="en-US" sz="2300" dirty="0">
                <a:ea typeface="ＭＳ Ｐゴシック" charset="0"/>
              </a:rPr>
              <a:t>friendly terminology as "cover" for a give-away to business </a:t>
            </a:r>
            <a:r>
              <a:rPr lang="en-US" sz="2300" dirty="0" smtClean="0">
                <a:ea typeface="ＭＳ Ｐゴシック" charset="0"/>
              </a:rPr>
              <a:t>interests.</a:t>
            </a:r>
          </a:p>
        </p:txBody>
      </p:sp>
      <p:sp>
        <p:nvSpPr>
          <p:cNvPr id="11" name="Rectangle 2"/>
          <p:cNvSpPr>
            <a:spLocks noGrp="1" noChangeArrowheads="1"/>
          </p:cNvSpPr>
          <p:nvPr>
            <p:ph type="title"/>
          </p:nvPr>
        </p:nvSpPr>
        <p:spPr>
          <a:xfrm>
            <a:off x="299875" y="231115"/>
            <a:ext cx="8625832" cy="419827"/>
          </a:xfrm>
          <a:solidFill>
            <a:schemeClr val="accent4">
              <a:lumMod val="20000"/>
              <a:lumOff val="80000"/>
            </a:schemeClr>
          </a:solidFill>
          <a:ln>
            <a:solidFill>
              <a:srgbClr val="000000"/>
            </a:solidFill>
          </a:ln>
        </p:spPr>
        <p:txBody>
          <a:bodyPr anchor="b">
            <a:noAutofit/>
          </a:bodyPr>
          <a:lstStyle/>
          <a:p>
            <a:pPr marL="0" indent="0"/>
            <a:r>
              <a:rPr lang="en-US" sz="2600" b="1" dirty="0">
                <a:ea typeface="ＭＳ Ｐゴシック" charset="0"/>
                <a:cs typeface="Calibri"/>
              </a:rPr>
              <a:t>Healthy Forests Initiative</a:t>
            </a:r>
          </a:p>
        </p:txBody>
      </p:sp>
    </p:spTree>
    <p:extLst>
      <p:ext uri="{BB962C8B-B14F-4D97-AF65-F5344CB8AC3E}">
        <p14:creationId xmlns:p14="http://schemas.microsoft.com/office/powerpoint/2010/main" val="121810175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11678" y="185233"/>
            <a:ext cx="8714030" cy="582158"/>
          </a:xfrm>
          <a:solidFill>
            <a:schemeClr val="accent4">
              <a:lumMod val="20000"/>
              <a:lumOff val="80000"/>
            </a:schemeClr>
          </a:solidFill>
          <a:ln>
            <a:solidFill>
              <a:srgbClr val="000000"/>
            </a:solidFill>
          </a:ln>
        </p:spPr>
        <p:txBody>
          <a:bodyPr anchor="b">
            <a:noAutofit/>
          </a:bodyPr>
          <a:lstStyle/>
          <a:p>
            <a:r>
              <a:rPr lang="en-US" sz="3000" b="1" dirty="0" smtClean="0">
                <a:ea typeface="ＭＳ Ｐゴシック" charset="0"/>
              </a:rPr>
              <a:t>Forest Ecosystems: Fire</a:t>
            </a:r>
            <a:r>
              <a:rPr lang="en-US" sz="3000" b="1" dirty="0">
                <a:ea typeface="ＭＳ Ｐゴシック" charset="0"/>
              </a:rPr>
              <a:t>, Insects, </a:t>
            </a:r>
            <a:r>
              <a:rPr lang="en-US" sz="3000" b="1" dirty="0" smtClean="0">
                <a:ea typeface="ＭＳ Ｐゴシック" charset="0"/>
              </a:rPr>
              <a:t>&amp; Climate Change</a:t>
            </a:r>
            <a:endParaRPr lang="en-US" sz="3000" b="1" dirty="0">
              <a:ea typeface="ＭＳ Ｐゴシック" charset="0"/>
            </a:endParaRPr>
          </a:p>
        </p:txBody>
      </p:sp>
      <p:sp>
        <p:nvSpPr>
          <p:cNvPr id="13314" name="Rectangle 3"/>
          <p:cNvSpPr>
            <a:spLocks noGrp="1" noChangeArrowheads="1"/>
          </p:cNvSpPr>
          <p:nvPr>
            <p:ph type="body" idx="1"/>
          </p:nvPr>
        </p:nvSpPr>
        <p:spPr>
          <a:xfrm>
            <a:off x="211678" y="1016696"/>
            <a:ext cx="8714030" cy="5704585"/>
          </a:xfrm>
          <a:solidFill>
            <a:schemeClr val="bg1">
              <a:lumMod val="95000"/>
            </a:schemeClr>
          </a:solidFill>
          <a:ln>
            <a:solidFill>
              <a:srgbClr val="000000"/>
            </a:solidFill>
          </a:ln>
        </p:spPr>
        <p:txBody>
          <a:bodyPr>
            <a:noAutofit/>
          </a:bodyPr>
          <a:lstStyle/>
          <a:p>
            <a:pPr marL="0" indent="0">
              <a:lnSpc>
                <a:spcPct val="90000"/>
              </a:lnSpc>
              <a:buNone/>
            </a:pPr>
            <a:r>
              <a:rPr lang="en-US" sz="2300" b="1" dirty="0" smtClean="0">
                <a:latin typeface="Calibri"/>
                <a:ea typeface="ＭＳ Ｐゴシック" charset="0"/>
                <a:cs typeface="Calibri"/>
              </a:rPr>
              <a:t>Introduction of Foreign Diseases and Insects Accidental &amp; Deliberate</a:t>
            </a:r>
            <a:endParaRPr lang="en-US" sz="2300" dirty="0" smtClean="0">
              <a:latin typeface="Calibri"/>
              <a:ea typeface="ＭＳ Ｐゴシック" charset="0"/>
              <a:cs typeface="Calibri"/>
            </a:endParaRPr>
          </a:p>
          <a:p>
            <a:pPr marL="0" indent="0">
              <a:buNone/>
            </a:pPr>
            <a:r>
              <a:rPr lang="en-US" sz="2300" dirty="0" smtClean="0">
                <a:latin typeface="Calibri"/>
                <a:cs typeface="Calibri"/>
              </a:rPr>
              <a:t>Pathogens and Insects cause ecological and economic damage</a:t>
            </a:r>
          </a:p>
          <a:p>
            <a:pPr marL="0" indent="0">
              <a:buNone/>
            </a:pPr>
            <a:r>
              <a:rPr lang="en-US" sz="2300" b="1" i="1" dirty="0" smtClean="0">
                <a:latin typeface="Calibri"/>
                <a:cs typeface="Calibri"/>
              </a:rPr>
              <a:t>Integrated Pest Management</a:t>
            </a:r>
            <a:r>
              <a:rPr lang="en-US" sz="2300" b="1" dirty="0" smtClean="0">
                <a:latin typeface="Calibri"/>
                <a:cs typeface="Calibri"/>
              </a:rPr>
              <a:t>:</a:t>
            </a:r>
            <a:r>
              <a:rPr lang="en-US" sz="2300" dirty="0" smtClean="0">
                <a:latin typeface="Calibri"/>
                <a:cs typeface="Calibri"/>
              </a:rPr>
              <a:t> </a:t>
            </a:r>
            <a:r>
              <a:rPr lang="en-US" sz="2300" i="1" dirty="0" smtClean="0">
                <a:latin typeface="Calibri"/>
                <a:cs typeface="Calibri"/>
              </a:rPr>
              <a:t>Combined pesticide use</a:t>
            </a:r>
            <a:r>
              <a:rPr lang="en-US" sz="2300" dirty="0" smtClean="0">
                <a:latin typeface="Calibri"/>
                <a:cs typeface="Calibri"/>
              </a:rPr>
              <a:t> with other strategies such as:</a:t>
            </a:r>
          </a:p>
          <a:p>
            <a:pPr lvl="1"/>
            <a:r>
              <a:rPr lang="en-US" sz="2300" dirty="0" smtClean="0">
                <a:latin typeface="Calibri"/>
                <a:cs typeface="Calibri"/>
              </a:rPr>
              <a:t>Ban wood transfer to                                                                         control spread </a:t>
            </a:r>
          </a:p>
          <a:p>
            <a:pPr lvl="1"/>
            <a:r>
              <a:rPr lang="en-US" sz="2300" dirty="0" smtClean="0">
                <a:latin typeface="Calibri"/>
                <a:cs typeface="Calibri"/>
              </a:rPr>
              <a:t>Prevention</a:t>
            </a:r>
          </a:p>
          <a:p>
            <a:pPr lvl="1"/>
            <a:r>
              <a:rPr lang="en-US" sz="2300" dirty="0" smtClean="0">
                <a:latin typeface="Calibri"/>
                <a:cs typeface="Calibri"/>
              </a:rPr>
              <a:t>Remove infected trees</a:t>
            </a:r>
          </a:p>
          <a:p>
            <a:pPr lvl="1"/>
            <a:r>
              <a:rPr lang="en-US" sz="2300" dirty="0" smtClean="0">
                <a:latin typeface="Calibri"/>
                <a:cs typeface="Calibri"/>
              </a:rPr>
              <a:t>Genetic engineering</a:t>
            </a:r>
          </a:p>
          <a:p>
            <a:pPr marL="57150" indent="0">
              <a:lnSpc>
                <a:spcPct val="90000"/>
              </a:lnSpc>
              <a:buNone/>
            </a:pPr>
            <a:endParaRPr lang="en-US" sz="2300" dirty="0">
              <a:latin typeface="Calibri"/>
              <a:ea typeface="ＭＳ Ｐゴシック" charset="0"/>
              <a:cs typeface="Calibri"/>
            </a:endParaRPr>
          </a:p>
        </p:txBody>
      </p:sp>
      <p:pic>
        <p:nvPicPr>
          <p:cNvPr id="7" name="Picture 5" descr="Supp8_f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4059565" y="2452121"/>
            <a:ext cx="4866143" cy="4269160"/>
          </a:xfrm>
          <a:prstGeom prst="rect">
            <a:avLst/>
          </a:prstGeom>
          <a:ln>
            <a:solidFill>
              <a:srgbClr val="000000"/>
            </a:solidFill>
          </a:ln>
        </p:spPr>
      </p:pic>
    </p:spTree>
    <p:extLst>
      <p:ext uri="{BB962C8B-B14F-4D97-AF65-F5344CB8AC3E}">
        <p14:creationId xmlns:p14="http://schemas.microsoft.com/office/powerpoint/2010/main" val="350635064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8297</TotalTime>
  <Words>2692</Words>
  <Application>Microsoft Macintosh PowerPoint</Application>
  <PresentationFormat>On-screen Show (4:3)</PresentationFormat>
  <Paragraphs>414</Paragraphs>
  <Slides>40</Slides>
  <Notes>35</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PowerPoint Presentation</vt:lpstr>
      <vt:lpstr>PowerPoint Presentation</vt:lpstr>
      <vt:lpstr>PowerPoint Presentation</vt:lpstr>
      <vt:lpstr>Estimated Annual Global Economic Values of Ecological Services Provided by Forests</vt:lpstr>
      <vt:lpstr>Forest Ecosystems: Fire, Insects, &amp; Climate Change</vt:lpstr>
      <vt:lpstr>Forest Ecosystems: Fire, Insects, &amp; Climate Change</vt:lpstr>
      <vt:lpstr>Improve the Management of Forest Fires</vt:lpstr>
      <vt:lpstr>Healthy Forests Initiative</vt:lpstr>
      <vt:lpstr>Forest Ecosystems: Fire, Insects, &amp; Climate Change</vt:lpstr>
      <vt:lpstr>Forest Ecosystems: Fire, Insects, &amp; Climate Change</vt:lpstr>
      <vt:lpstr>Forest Ecosystems: Fire, Insects, &amp; Climate Change</vt:lpstr>
      <vt:lpstr>Forest Ecosystems: Fire, Insects, &amp; Climate Change</vt:lpstr>
      <vt:lpstr>Forest Ecosystems: Fire, Insects, &amp; Climate Change</vt:lpstr>
      <vt:lpstr>Forest Ecosystems: Fire, Insects, &amp; Climate Change</vt:lpstr>
      <vt:lpstr>Forest Ecosystems: Fire, Insects, &amp; Climate Change</vt:lpstr>
      <vt:lpstr>Forest Ecosystems</vt:lpstr>
      <vt:lpstr>Forest Ecosystems</vt:lpstr>
      <vt:lpstr>PowerPoint Presentation</vt:lpstr>
      <vt:lpstr>Implications of Clearing Forests: Environmental Degradation</vt:lpstr>
      <vt:lpstr>Forestry: Logging &amp; Tree Harvesting Practices</vt:lpstr>
      <vt:lpstr>Forestry: Logging &amp; Tree Harvesting Practices</vt:lpstr>
      <vt:lpstr>Forestry: Logging &amp; Tree Harvesting Practices</vt:lpstr>
      <vt:lpstr>Forestry: Logging &amp; Tree Harvesting Practices</vt:lpstr>
      <vt:lpstr>PowerPoint Presentation</vt:lpstr>
      <vt:lpstr>Forestry: Logging &amp; Tree Harvesting Practices</vt:lpstr>
      <vt:lpstr>Forestry: Logging &amp; Tree Harvesting Practices</vt:lpstr>
      <vt:lpstr>Forestry: Logging &amp; Tree Harvesting Practices</vt:lpstr>
      <vt:lpstr>Deforestation</vt:lpstr>
      <vt:lpstr>Deforestation</vt:lpstr>
      <vt:lpstr>Deforestation</vt:lpstr>
      <vt:lpstr>PowerPoint Presentation</vt:lpstr>
      <vt:lpstr>PowerPoint Presentation</vt:lpstr>
      <vt:lpstr>PowerPoint Presentation</vt:lpstr>
      <vt:lpstr>PowerPoint Presentation</vt:lpstr>
      <vt:lpstr>PowerPoint Presentation</vt:lpstr>
      <vt:lpstr>Deforestation: The Global Fuelwood Crisis</vt:lpstr>
      <vt:lpstr>PowerPoint Presentation</vt:lpstr>
      <vt:lpstr>PowerPoint Presentation</vt:lpstr>
      <vt:lpstr>PowerPoint Presentation</vt:lpstr>
      <vt:lpstr>PowerPoint Presentation</vt:lpstr>
    </vt:vector>
  </TitlesOfParts>
  <Company>TJHS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Butera</dc:creator>
  <cp:lastModifiedBy>Brett Butera</cp:lastModifiedBy>
  <cp:revision>1284</cp:revision>
  <cp:lastPrinted>2016-09-19T16:15:06Z</cp:lastPrinted>
  <dcterms:created xsi:type="dcterms:W3CDTF">2016-08-25T00:09:50Z</dcterms:created>
  <dcterms:modified xsi:type="dcterms:W3CDTF">2016-10-25T17:40:31Z</dcterms:modified>
</cp:coreProperties>
</file>