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wdp" ContentType="image/vnd.ms-photo"/>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8"/>
  </p:notesMasterIdLst>
  <p:handoutMasterIdLst>
    <p:handoutMasterId r:id="rId49"/>
  </p:handoutMasterIdLst>
  <p:sldIdLst>
    <p:sldId id="257" r:id="rId2"/>
    <p:sldId id="327" r:id="rId3"/>
    <p:sldId id="328" r:id="rId4"/>
    <p:sldId id="330" r:id="rId5"/>
    <p:sldId id="331" r:id="rId6"/>
    <p:sldId id="332" r:id="rId7"/>
    <p:sldId id="333" r:id="rId8"/>
    <p:sldId id="334" r:id="rId9"/>
    <p:sldId id="335" r:id="rId10"/>
    <p:sldId id="366" r:id="rId11"/>
    <p:sldId id="339" r:id="rId12"/>
    <p:sldId id="337" r:id="rId13"/>
    <p:sldId id="338" r:id="rId14"/>
    <p:sldId id="342" r:id="rId15"/>
    <p:sldId id="343" r:id="rId16"/>
    <p:sldId id="326" r:id="rId17"/>
    <p:sldId id="361" r:id="rId18"/>
    <p:sldId id="344" r:id="rId19"/>
    <p:sldId id="325" r:id="rId20"/>
    <p:sldId id="363" r:id="rId21"/>
    <p:sldId id="364" r:id="rId22"/>
    <p:sldId id="336" r:id="rId23"/>
    <p:sldId id="365" r:id="rId24"/>
    <p:sldId id="345" r:id="rId25"/>
    <p:sldId id="346" r:id="rId26"/>
    <p:sldId id="347" r:id="rId27"/>
    <p:sldId id="348" r:id="rId28"/>
    <p:sldId id="374" r:id="rId29"/>
    <p:sldId id="351" r:id="rId30"/>
    <p:sldId id="370" r:id="rId31"/>
    <p:sldId id="352" r:id="rId32"/>
    <p:sldId id="353" r:id="rId33"/>
    <p:sldId id="354" r:id="rId34"/>
    <p:sldId id="355" r:id="rId35"/>
    <p:sldId id="359" r:id="rId36"/>
    <p:sldId id="360" r:id="rId37"/>
    <p:sldId id="356" r:id="rId38"/>
    <p:sldId id="357" r:id="rId39"/>
    <p:sldId id="367" r:id="rId40"/>
    <p:sldId id="368" r:id="rId41"/>
    <p:sldId id="373" r:id="rId42"/>
    <p:sldId id="376" r:id="rId43"/>
    <p:sldId id="358" r:id="rId44"/>
    <p:sldId id="375" r:id="rId45"/>
    <p:sldId id="371" r:id="rId46"/>
    <p:sldId id="372" r:id="rId4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3" clrMode="bw" frameSlides="1"/>
  <p:clrMru>
    <a:srgbClr val="F3FDBC"/>
    <a:srgbClr val="AAC6A4"/>
    <a:srgbClr val="74C681"/>
    <a:srgbClr val="00FFFF"/>
    <a:srgbClr val="00FF00"/>
    <a:srgbClr val="C3FF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3" d="100"/>
          <a:sy n="83" d="100"/>
        </p:scale>
        <p:origin x="-166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44"/>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interSettings" Target="printerSettings/printerSettings1.bin"/><Relationship Id="rId51" Type="http://schemas.openxmlformats.org/officeDocument/2006/relationships/presProps" Target="presProps.xml"/><Relationship Id="rId52" Type="http://schemas.openxmlformats.org/officeDocument/2006/relationships/viewProps" Target="viewProps.xml"/><Relationship Id="rId53" Type="http://schemas.openxmlformats.org/officeDocument/2006/relationships/theme" Target="theme/theme1.xml"/><Relationship Id="rId54"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notesMaster" Target="notesMasters/notesMaster1.xml"/><Relationship Id="rId49" Type="http://schemas.openxmlformats.org/officeDocument/2006/relationships/handoutMaster" Target="handoutMasters/handoutMaster1.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C9AB66-8A1E-284F-830E-C16BC175346D}" type="datetimeFigureOut">
              <a:rPr lang="en-US" smtClean="0"/>
              <a:t>11/29/16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D36F3F6-EB8D-3F46-92AB-45EE64B3022C}" type="slidenum">
              <a:rPr lang="en-US" smtClean="0"/>
              <a:t>‹#›</a:t>
            </a:fld>
            <a:endParaRPr lang="en-US"/>
          </a:p>
        </p:txBody>
      </p:sp>
    </p:spTree>
    <p:extLst>
      <p:ext uri="{BB962C8B-B14F-4D97-AF65-F5344CB8AC3E}">
        <p14:creationId xmlns:p14="http://schemas.microsoft.com/office/powerpoint/2010/main" val="83660446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AB6C50-9D11-1940-B5D6-29AB22890949}" type="datetimeFigureOut">
              <a:rPr lang="en-US" smtClean="0"/>
              <a:t>11/29/16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E36A17-4A03-0945-9A81-824724E88980}" type="slidenum">
              <a:rPr lang="en-US" smtClean="0"/>
              <a:t>‹#›</a:t>
            </a:fld>
            <a:endParaRPr lang="en-US"/>
          </a:p>
        </p:txBody>
      </p:sp>
    </p:spTree>
    <p:extLst>
      <p:ext uri="{BB962C8B-B14F-4D97-AF65-F5344CB8AC3E}">
        <p14:creationId xmlns:p14="http://schemas.microsoft.com/office/powerpoint/2010/main" val="2998511773"/>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F3EA0F1-EBB9-E042-8255-7B211DA13500}" type="slidenum">
              <a:rPr lang="en-US" smtClean="0"/>
              <a:t>1</a:t>
            </a:fld>
            <a:endParaRPr lang="en-US"/>
          </a:p>
        </p:txBody>
      </p:sp>
    </p:spTree>
    <p:extLst>
      <p:ext uri="{BB962C8B-B14F-4D97-AF65-F5344CB8AC3E}">
        <p14:creationId xmlns:p14="http://schemas.microsoft.com/office/powerpoint/2010/main" val="708775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10</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11</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12</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13</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14</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2706"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2707"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endParaRPr lang="el-GR">
              <a:solidFill>
                <a:srgbClr val="000000"/>
              </a:solidFill>
              <a:ea typeface="ＭＳ Ｐゴシック"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16</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17</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788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7885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00A64F"/>
                </a:solidFill>
                <a:ea typeface="ＭＳ Ｐゴシック" charset="0"/>
              </a:rPr>
              <a:t>Figure 8.12:</a:t>
            </a:r>
            <a:r>
              <a:rPr noProof="1">
                <a:solidFill>
                  <a:srgbClr val="00A64F"/>
                </a:solidFill>
                <a:ea typeface="ＭＳ Ｐゴシック" charset="0"/>
              </a:rPr>
              <a:t> </a:t>
            </a:r>
            <a:r>
              <a:rPr lang="en-US" b="1">
                <a:solidFill>
                  <a:srgbClr val="00A64F"/>
                </a:solidFill>
                <a:ea typeface="ＭＳ Ｐゴシック" charset="0"/>
              </a:rPr>
              <a:t>N</a:t>
            </a:r>
            <a:r>
              <a:rPr b="1" noProof="1">
                <a:solidFill>
                  <a:srgbClr val="00A64F"/>
                </a:solidFill>
                <a:ea typeface="ＭＳ Ｐゴシック" charset="0"/>
              </a:rPr>
              <a:t>atural capital. </a:t>
            </a:r>
          </a:p>
          <a:p>
            <a:r>
              <a:rPr noProof="1">
                <a:solidFill>
                  <a:srgbClr val="221E1F"/>
                </a:solidFill>
                <a:ea typeface="ＭＳ Ｐゴシック" charset="0"/>
              </a:rPr>
              <a:t>This diagram illustrates some of the components and interactions in a </a:t>
            </a:r>
            <a:r>
              <a:rPr i="1" noProof="1">
                <a:solidFill>
                  <a:srgbClr val="221E1F"/>
                </a:solidFill>
                <a:ea typeface="ＭＳ Ｐゴシック" charset="0"/>
              </a:rPr>
              <a:t>coral reef ecosystem</a:t>
            </a:r>
            <a:r>
              <a:rPr noProof="1">
                <a:solidFill>
                  <a:srgbClr val="221E1F"/>
                </a:solidFill>
                <a:ea typeface="ＭＳ Ｐゴシック" charset="0"/>
              </a:rPr>
              <a:t>. When these organisms die, decomposers break down their organic matter into minerals used by plants. Colored arrows indicate transfers of matter and energy between producers, primary consumers (herbivores), secondary or higher-level consumers (carnivores), and decomposers. Organisms are not drawn to scale.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19</a:t>
            </a:fld>
            <a:endParaRPr lang="en-US"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20</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21</a:t>
            </a:fld>
            <a:endParaRPr lang="en-US"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22</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23</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24</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46083"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8.6:</a:t>
            </a:r>
            <a:r>
              <a:rPr noProof="1">
                <a:solidFill>
                  <a:srgbClr val="221E1F"/>
                </a:solidFill>
                <a:ea typeface="ＭＳ Ｐゴシック" charset="0"/>
              </a:rPr>
              <a:t> This diagram illustrates the major life zones and vertical zones (not drawn to scale) in an ocean. Actual depths of zones may vary. Available light determines the euphotic, bathyal, and abyssal zones. Temperature zones also vary with depth, shown here by the red line. </a:t>
            </a:r>
            <a:r>
              <a:rPr b="1" noProof="1">
                <a:solidFill>
                  <a:srgbClr val="221E1F"/>
                </a:solidFill>
                <a:ea typeface="ＭＳ Ｐゴシック" charset="0"/>
              </a:rPr>
              <a:t>Question: </a:t>
            </a:r>
            <a:r>
              <a:rPr noProof="1">
                <a:solidFill>
                  <a:srgbClr val="221E1F"/>
                </a:solidFill>
                <a:ea typeface="ＭＳ Ｐゴシック" charset="0"/>
              </a:rPr>
              <a:t>How is an ocean like a rain forest? (Hint: see Figure 7-15, p. 162.)</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26</a:t>
            </a:fld>
            <a:endParaRPr lang="en-US" sz="120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1139"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8.13:</a:t>
            </a:r>
            <a:r>
              <a:rPr noProof="1">
                <a:solidFill>
                  <a:srgbClr val="221E1F"/>
                </a:solidFill>
                <a:ea typeface="ＭＳ Ｐゴシック" charset="0"/>
              </a:rPr>
              <a:t> This diagram shows the major threats to marine ecosystems (left) and particularly coral reefs (right) (</a:t>
            </a:r>
            <a:r>
              <a:rPr b="1" noProof="1">
                <a:solidFill>
                  <a:srgbClr val="00A64F"/>
                </a:solidFill>
                <a:ea typeface="ＭＳ Ｐゴシック" charset="0"/>
              </a:rPr>
              <a:t>Core Case study</a:t>
            </a:r>
            <a:r>
              <a:rPr noProof="1">
                <a:solidFill>
                  <a:srgbClr val="221E1F"/>
                </a:solidFill>
                <a:ea typeface="ＭＳ Ｐゴシック" charset="0"/>
              </a:rPr>
              <a:t>) resulting from human activities (</a:t>
            </a:r>
            <a:r>
              <a:rPr b="1" noProof="1">
                <a:solidFill>
                  <a:srgbClr val="960057"/>
                </a:solidFill>
                <a:ea typeface="ＭＳ Ｐゴシック" charset="0"/>
              </a:rPr>
              <a:t>Concept 8-3</a:t>
            </a:r>
            <a:r>
              <a:rPr noProof="1">
                <a:solidFill>
                  <a:srgbClr val="221E1F"/>
                </a:solidFill>
                <a:ea typeface="ＭＳ Ｐゴシック" charset="0"/>
              </a:rPr>
              <a:t>). </a:t>
            </a:r>
            <a:r>
              <a:rPr b="1" noProof="1">
                <a:solidFill>
                  <a:srgbClr val="221E1F"/>
                </a:solidFill>
                <a:ea typeface="ＭＳ Ｐゴシック" charset="0"/>
              </a:rPr>
              <a:t>Questions: </a:t>
            </a:r>
            <a:r>
              <a:rPr noProof="1">
                <a:solidFill>
                  <a:srgbClr val="221E1F"/>
                </a:solidFill>
                <a:ea typeface="ＭＳ Ｐゴシック" charset="0"/>
              </a:rPr>
              <a:t>Which two of the threats to marine ecosystems do you think are the most serious? Why? Which two of the threats to coral reefs do you think are the most serious? Why?</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28</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29</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30</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31</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32</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15714"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15715"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8.16:</a:t>
            </a:r>
            <a:r>
              <a:rPr noProof="1">
                <a:solidFill>
                  <a:srgbClr val="221E1F"/>
                </a:solidFill>
                <a:ea typeface="ＭＳ Ｐゴシック" charset="0"/>
              </a:rPr>
              <a:t> This diagram illustrates the distinct zones of life in a fairly deep temperate-zone lake. </a:t>
            </a:r>
            <a:r>
              <a:rPr i="1" noProof="1">
                <a:solidFill>
                  <a:srgbClr val="221E1F"/>
                </a:solidFill>
                <a:ea typeface="ＭＳ Ｐゴシック" charset="0"/>
              </a:rPr>
              <a:t>See an animation based on this figure at </a:t>
            </a:r>
            <a:r>
              <a:rPr noProof="1">
                <a:solidFill>
                  <a:srgbClr val="221E1F"/>
                </a:solidFill>
                <a:ea typeface="ＭＳ Ｐゴシック" charset="0"/>
              </a:rPr>
              <a:t>CengageNOW. </a:t>
            </a:r>
            <a:r>
              <a:rPr b="1" noProof="1">
                <a:solidFill>
                  <a:srgbClr val="221E1F"/>
                </a:solidFill>
                <a:ea typeface="ＭＳ Ｐゴシック" charset="0"/>
              </a:rPr>
              <a:t>Question: </a:t>
            </a:r>
            <a:r>
              <a:rPr noProof="1">
                <a:solidFill>
                  <a:srgbClr val="221E1F"/>
                </a:solidFill>
                <a:ea typeface="ＭＳ Ｐゴシック" charset="0"/>
              </a:rPr>
              <a:t>How are deep lakes like tropical rain forests? (Hint: See Figure 7-15, p. 162)</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34</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35</a:t>
            </a:fld>
            <a:endParaRPr lang="en-US" sz="120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36</a:t>
            </a:fld>
            <a:endParaRPr 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37</a:t>
            </a:fld>
            <a:endParaRPr 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0051"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endParaRPr lang="el-GR">
              <a:solidFill>
                <a:srgbClr val="000000"/>
              </a:solidFill>
              <a:ea typeface="ＭＳ Ｐゴシック"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0051"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endParaRPr lang="el-GR">
              <a:solidFill>
                <a:srgbClr val="000000"/>
              </a:solidFill>
              <a:ea typeface="ＭＳ Ｐゴシック"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130051" name="Rectangle 3"/>
          <p:cNvSpPr>
            <a:spLocks noGrp="1" noChangeArrowheads="1"/>
          </p:cNvSpPr>
          <p:nvPr>
            <p:ph type="body" idx="1"/>
          </p:nvPr>
        </p:nvSpPr>
        <p:spPr>
          <a:xfrm>
            <a:off x="912813" y="4343400"/>
            <a:ext cx="5032375" cy="4113213"/>
          </a:xfrm>
          <a:solidFill>
            <a:srgbClr val="FFFFFF"/>
          </a:solidFill>
          <a:ln>
            <a:solidFill>
              <a:srgbClr val="000000"/>
            </a:solidFill>
          </a:ln>
          <a:extLst>
            <a:ext uri="{FAA26D3D-D897-4be2-8F04-BA451C77F1D7}">
              <ma14:placeholderFlag xmlns:ma14="http://schemas.microsoft.com/office/mac/drawingml/2011/main" val="1"/>
            </a:ext>
          </a:extLst>
        </p:spPr>
        <p:txBody>
          <a:bodyPr lIns="91426" tIns="45714" rIns="91426" bIns="45714"/>
          <a:lstStyle/>
          <a:p>
            <a:endParaRPr lang="el-GR">
              <a:solidFill>
                <a:srgbClr val="000000"/>
              </a:solidFill>
              <a:ea typeface="ＭＳ Ｐゴシック"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933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8.14:</a:t>
            </a:r>
            <a:r>
              <a:rPr noProof="1">
                <a:solidFill>
                  <a:srgbClr val="221E1F"/>
                </a:solidFill>
                <a:ea typeface="ＭＳ Ｐゴシック" charset="0"/>
              </a:rPr>
              <a:t> The </a:t>
            </a:r>
            <a:r>
              <a:rPr i="1" noProof="1">
                <a:solidFill>
                  <a:srgbClr val="221E1F"/>
                </a:solidFill>
                <a:ea typeface="ＭＳ Ｐゴシック" charset="0"/>
              </a:rPr>
              <a:t>Chesapeake Bay </a:t>
            </a:r>
            <a:r>
              <a:rPr noProof="1">
                <a:solidFill>
                  <a:srgbClr val="221E1F"/>
                </a:solidFill>
                <a:ea typeface="ＭＳ Ｐゴシック" charset="0"/>
              </a:rPr>
              <a:t>is the largest estuary in the United States. However, the bay is severely degraded as a result of water pollution from point and nonpoint sources in six states and the District of Columbia, and from the atmospheric deposition of air pollutants.</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42</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43</a:t>
            </a:fld>
            <a:endParaRPr 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44</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45</a:t>
            </a:fld>
            <a:endParaRPr 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99330"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99331"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8.14:</a:t>
            </a:r>
            <a:r>
              <a:rPr noProof="1">
                <a:solidFill>
                  <a:srgbClr val="221E1F"/>
                </a:solidFill>
                <a:ea typeface="ＭＳ Ｐゴシック" charset="0"/>
              </a:rPr>
              <a:t> The </a:t>
            </a:r>
            <a:r>
              <a:rPr i="1" noProof="1">
                <a:solidFill>
                  <a:srgbClr val="221E1F"/>
                </a:solidFill>
                <a:ea typeface="ＭＳ Ｐゴシック" charset="0"/>
              </a:rPr>
              <a:t>Chesapeake Bay </a:t>
            </a:r>
            <a:r>
              <a:rPr noProof="1">
                <a:solidFill>
                  <a:srgbClr val="221E1F"/>
                </a:solidFill>
                <a:ea typeface="ＭＳ Ｐゴシック" charset="0"/>
              </a:rPr>
              <a:t>is the largest estuary in the United States. However, the bay is severely degraded as a result of water pollution from point and nonpoint sources in six states and the District of Columbia, and from the atmospheric deposition of air pollutants.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5</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6</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7</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gradFill rotWithShape="0">
          <a:gsLst>
            <a:gs pos="0">
              <a:srgbClr val="000000"/>
            </a:gs>
            <a:gs pos="20000">
              <a:srgbClr val="000040"/>
            </a:gs>
            <a:gs pos="50000">
              <a:srgbClr val="400040"/>
            </a:gs>
            <a:gs pos="75000">
              <a:srgbClr val="8F0040"/>
            </a:gs>
            <a:gs pos="89999">
              <a:srgbClr val="F27300"/>
            </a:gs>
            <a:gs pos="100000">
              <a:srgbClr val="FFBF00"/>
            </a:gs>
          </a:gsLst>
          <a:lin ang="5400000" scaled="1"/>
        </a:gradFill>
        <a:effectLst/>
      </p:bgPr>
    </p:bg>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xfrm>
            <a:off x="1143000" y="687388"/>
            <a:ext cx="4572000" cy="3429000"/>
          </a:xfrm>
          <a:solidFill>
            <a:srgbClr val="FFFFFF"/>
          </a:solidFill>
          <a:ln/>
        </p:spPr>
      </p:sp>
      <p:sp>
        <p:nvSpPr>
          <p:cNvPr id="46083" name="Rectangle 3"/>
          <p:cNvSpPr>
            <a:spLocks noGrp="1" noChangeArrowheads="1"/>
          </p:cNvSpPr>
          <p:nvPr>
            <p:ph type="body" idx="1"/>
          </p:nvPr>
        </p:nvSpPr>
        <p:spPr>
          <a:xfrm>
            <a:off x="912813" y="4343400"/>
            <a:ext cx="5032375" cy="4113213"/>
          </a:xfrm>
          <a:solidFill>
            <a:srgbClr val="FFFFFF"/>
          </a:solidFill>
          <a:ln>
            <a:solidFill>
              <a:srgbClr val="000000"/>
            </a:solidFill>
          </a:ln>
        </p:spPr>
        <p:txBody>
          <a:bodyPr lIns="91426" tIns="45714" rIns="91426" bIns="45714"/>
          <a:lstStyle/>
          <a:p>
            <a:r>
              <a:rPr b="1" noProof="1">
                <a:solidFill>
                  <a:srgbClr val="221E1F"/>
                </a:solidFill>
                <a:ea typeface="ＭＳ Ｐゴシック" charset="0"/>
              </a:rPr>
              <a:t>Figure 8.6:</a:t>
            </a:r>
            <a:r>
              <a:rPr noProof="1">
                <a:solidFill>
                  <a:srgbClr val="221E1F"/>
                </a:solidFill>
                <a:ea typeface="ＭＳ Ｐゴシック" charset="0"/>
              </a:rPr>
              <a:t> This diagram illustrates the major life zones and vertical zones (not drawn to scale) in an ocean. Actual depths of zones may vary. Available light determines the euphotic, bathyal, and abyssal zones. Temperature zones also vary with depth, shown here by the red line. </a:t>
            </a:r>
            <a:r>
              <a:rPr b="1" noProof="1">
                <a:solidFill>
                  <a:srgbClr val="221E1F"/>
                </a:solidFill>
                <a:ea typeface="ＭＳ Ｐゴシック" charset="0"/>
              </a:rPr>
              <a:t>Question: </a:t>
            </a:r>
            <a:r>
              <a:rPr noProof="1">
                <a:solidFill>
                  <a:srgbClr val="221E1F"/>
                </a:solidFill>
                <a:ea typeface="ＭＳ Ｐゴシック" charset="0"/>
              </a:rPr>
              <a:t>How is an ocean like a rain forest? (Hint: see Figure 7-15, p. 162.)</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Slide Image Placeholder 1"/>
          <p:cNvSpPr>
            <a:spLocks noGrp="1" noRot="1" noChangeAspect="1" noTextEdit="1"/>
          </p:cNvSpPr>
          <p:nvPr>
            <p:ph type="sldImg"/>
          </p:nvPr>
        </p:nvSpPr>
        <p:spPr>
          <a:ln/>
        </p:spPr>
      </p:sp>
      <p:sp>
        <p:nvSpPr>
          <p:cNvPr id="13314"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1" hangingPunct="1"/>
            <a:endParaRPr lang="en-US">
              <a:ea typeface="ＭＳ Ｐゴシック" charset="0"/>
            </a:endParaRPr>
          </a:p>
        </p:txBody>
      </p:sp>
      <p:sp>
        <p:nvSpPr>
          <p:cNvPr id="13315"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Calibri" charset="0"/>
                <a:ea typeface="ＭＳ Ｐゴシック" charset="0"/>
                <a:cs typeface="ＭＳ Ｐゴシック" charset="0"/>
              </a:defRPr>
            </a:lvl1pPr>
            <a:lvl2pPr marL="742950" indent="-285750">
              <a:defRPr sz="2400">
                <a:solidFill>
                  <a:schemeClr val="tx1"/>
                </a:solidFill>
                <a:latin typeface="Calibri" charset="0"/>
                <a:ea typeface="ＭＳ Ｐゴシック" charset="0"/>
              </a:defRPr>
            </a:lvl2pPr>
            <a:lvl3pPr marL="1143000" indent="-228600">
              <a:defRPr sz="2400">
                <a:solidFill>
                  <a:schemeClr val="tx1"/>
                </a:solidFill>
                <a:latin typeface="Calibri" charset="0"/>
                <a:ea typeface="ＭＳ Ｐゴシック" charset="0"/>
              </a:defRPr>
            </a:lvl3pPr>
            <a:lvl4pPr marL="1600200" indent="-228600">
              <a:defRPr sz="2400">
                <a:solidFill>
                  <a:schemeClr val="tx1"/>
                </a:solidFill>
                <a:latin typeface="Calibri" charset="0"/>
                <a:ea typeface="ＭＳ Ｐゴシック" charset="0"/>
              </a:defRPr>
            </a:lvl4pPr>
            <a:lvl5pPr marL="2057400" indent="-22860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fld id="{A6A93FAB-9052-154C-BB84-43FF89426476}" type="slidenum">
              <a:rPr lang="en-US" sz="1200"/>
              <a:pPr/>
              <a:t>9</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11/29/16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1838933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11/29/16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520862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11/29/16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9973962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74E3BB7-5CCF-CC48-B734-BE8ACF81CF8F}" type="datetimeFigureOut">
              <a:rPr lang="en-US" smtClean="0"/>
              <a:t>11/29/16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008783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74E3BB7-5CCF-CC48-B734-BE8ACF81CF8F}" type="datetimeFigureOut">
              <a:rPr lang="en-US" smtClean="0"/>
              <a:t>11/29/16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9509748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74E3BB7-5CCF-CC48-B734-BE8ACF81CF8F}" type="datetimeFigureOut">
              <a:rPr lang="en-US" smtClean="0"/>
              <a:t>11/29/16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3355041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74E3BB7-5CCF-CC48-B734-BE8ACF81CF8F}" type="datetimeFigureOut">
              <a:rPr lang="en-US" smtClean="0"/>
              <a:t>11/29/16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7350813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74E3BB7-5CCF-CC48-B734-BE8ACF81CF8F}" type="datetimeFigureOut">
              <a:rPr lang="en-US" smtClean="0"/>
              <a:t>11/29/16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2488211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4E3BB7-5CCF-CC48-B734-BE8ACF81CF8F}" type="datetimeFigureOut">
              <a:rPr lang="en-US" smtClean="0"/>
              <a:t>11/29/16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6592946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11/29/16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13086700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74E3BB7-5CCF-CC48-B734-BE8ACF81CF8F}" type="datetimeFigureOut">
              <a:rPr lang="en-US" smtClean="0"/>
              <a:t>11/29/16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64892D4-3B57-2945-BB1D-47BD917666A7}" type="slidenum">
              <a:rPr lang="en-US" smtClean="0"/>
              <a:t>‹#›</a:t>
            </a:fld>
            <a:endParaRPr lang="en-US"/>
          </a:p>
        </p:txBody>
      </p:sp>
    </p:spTree>
    <p:extLst>
      <p:ext uri="{BB962C8B-B14F-4D97-AF65-F5344CB8AC3E}">
        <p14:creationId xmlns:p14="http://schemas.microsoft.com/office/powerpoint/2010/main" val="3897004465"/>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74E3BB7-5CCF-CC48-B734-BE8ACF81CF8F}" type="datetimeFigureOut">
              <a:rPr lang="en-US" smtClean="0"/>
              <a:t>11/29/16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4892D4-3B57-2945-BB1D-47BD917666A7}" type="slidenum">
              <a:rPr lang="en-US" smtClean="0"/>
              <a:t>‹#›</a:t>
            </a:fld>
            <a:endParaRPr lang="en-US"/>
          </a:p>
        </p:txBody>
      </p:sp>
    </p:spTree>
    <p:extLst>
      <p:ext uri="{BB962C8B-B14F-4D97-AF65-F5344CB8AC3E}">
        <p14:creationId xmlns:p14="http://schemas.microsoft.com/office/powerpoint/2010/main" val="20501985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2.jpeg"/><Relationship Id="rId4" Type="http://schemas.openxmlformats.org/officeDocument/2006/relationships/image" Target="../media/image23.png"/><Relationship Id="rId5" Type="http://schemas.openxmlformats.org/officeDocument/2006/relationships/image" Target="../media/image2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25.jpeg"/><Relationship Id="rId4" Type="http://schemas.openxmlformats.org/officeDocument/2006/relationships/image" Target="../media/image26.jpe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27.jpeg"/><Relationship Id="rId4" Type="http://schemas.openxmlformats.org/officeDocument/2006/relationships/image" Target="../media/image28.jpe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30.jpeg"/><Relationship Id="rId4" Type="http://schemas.openxmlformats.org/officeDocument/2006/relationships/image" Target="../media/image31.jpe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32.jpeg"/><Relationship Id="rId4" Type="http://schemas.openxmlformats.org/officeDocument/2006/relationships/image" Target="../media/image33.jpe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5" Type="http://schemas.openxmlformats.org/officeDocument/2006/relationships/image" Target="../media/image36.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35.png"/><Relationship Id="rId4" Type="http://schemas.openxmlformats.org/officeDocument/2006/relationships/image" Target="../media/image36.png"/><Relationship Id="rId5" Type="http://schemas.openxmlformats.org/officeDocument/2006/relationships/image" Target="../media/image37.jpe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38.jpeg"/></Relationships>
</file>

<file path=ppt/slides/_rels/slide19.xml.rels><?xml version="1.0" encoding="UTF-8" standalone="yes"?>
<Relationships xmlns="http://schemas.openxmlformats.org/package/2006/relationships"><Relationship Id="rId3" Type="http://schemas.openxmlformats.org/officeDocument/2006/relationships/image" Target="../media/image39.jpeg"/><Relationship Id="rId4" Type="http://schemas.openxmlformats.org/officeDocument/2006/relationships/image" Target="../media/image40.jpe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6"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4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4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43.png"/></Relationships>
</file>

<file path=ppt/slides/_rels/slide23.xml.rels><?xml version="1.0" encoding="UTF-8" standalone="yes"?>
<Relationships xmlns="http://schemas.openxmlformats.org/package/2006/relationships"><Relationship Id="rId3" Type="http://schemas.openxmlformats.org/officeDocument/2006/relationships/image" Target="../media/image44.png"/><Relationship Id="rId4" Type="http://schemas.openxmlformats.org/officeDocument/2006/relationships/image" Target="../media/image45.png"/><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2.wdp"/><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5.xml"/><Relationship Id="rId3"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46.png"/><Relationship Id="rId4" Type="http://schemas.openxmlformats.org/officeDocument/2006/relationships/image" Target="../media/image47.png"/><Relationship Id="rId5" Type="http://schemas.openxmlformats.org/officeDocument/2006/relationships/image" Target="../media/image48.png"/><Relationship Id="rId6" Type="http://schemas.openxmlformats.org/officeDocument/2006/relationships/image" Target="../media/image49.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 Id="rId3" Type="http://schemas.openxmlformats.org/officeDocument/2006/relationships/image" Target="../media/image50.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5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52.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6" Type="http://schemas.openxmlformats.org/officeDocument/2006/relationships/image" Target="../media/image8.png"/><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53.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54.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55.jpeg"/></Relationships>
</file>

<file path=ppt/slides/_rels/slide34.xml.rels><?xml version="1.0" encoding="UTF-8" standalone="yes"?>
<Relationships xmlns="http://schemas.openxmlformats.org/package/2006/relationships"><Relationship Id="rId3" Type="http://schemas.openxmlformats.org/officeDocument/2006/relationships/image" Target="../media/image56.jpeg"/><Relationship Id="rId4" Type="http://schemas.openxmlformats.org/officeDocument/2006/relationships/image" Target="../media/image57.jpeg"/><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8.png"/></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4" Type="http://schemas.openxmlformats.org/officeDocument/2006/relationships/image" Target="../media/image60.png"/><Relationship Id="rId5" Type="http://schemas.openxmlformats.org/officeDocument/2006/relationships/image" Target="../media/image61.png"/><Relationship Id="rId6" Type="http://schemas.openxmlformats.org/officeDocument/2006/relationships/image" Target="../media/image62.png"/><Relationship Id="rId7" Type="http://schemas.openxmlformats.org/officeDocument/2006/relationships/image" Target="../media/image63.png"/><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64.jpeg"/></Relationships>
</file>

<file path=ppt/slides/_rels/slide38.xml.rels><?xml version="1.0" encoding="UTF-8" standalone="yes"?>
<Relationships xmlns="http://schemas.openxmlformats.org/package/2006/relationships"><Relationship Id="rId3" Type="http://schemas.openxmlformats.org/officeDocument/2006/relationships/image" Target="../media/image65.jpeg"/><Relationship Id="rId4" Type="http://schemas.openxmlformats.org/officeDocument/2006/relationships/image" Target="../media/image66.jpeg"/><Relationship Id="rId5" Type="http://schemas.openxmlformats.org/officeDocument/2006/relationships/image" Target="../media/image67.jpeg"/><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68.png"/></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5" Type="http://schemas.openxmlformats.org/officeDocument/2006/relationships/image" Target="../media/image11.jpeg"/><Relationship Id="rId6" Type="http://schemas.openxmlformats.org/officeDocument/2006/relationships/image" Target="../media/image12.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69.jpeg"/><Relationship Id="rId4" Type="http://schemas.openxmlformats.org/officeDocument/2006/relationships/image" Target="../media/image70.jpeg"/><Relationship Id="rId1" Type="http://schemas.openxmlformats.org/officeDocument/2006/relationships/slideLayout" Target="../slideLayouts/slideLayout6.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1.xml"/><Relationship Id="rId3" Type="http://schemas.openxmlformats.org/officeDocument/2006/relationships/image" Target="../media/image71.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72.png"/></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75.png"/><Relationship Id="rId6" Type="http://schemas.openxmlformats.org/officeDocument/2006/relationships/image" Target="../media/image76.pn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77.jpeg"/><Relationship Id="rId4" Type="http://schemas.openxmlformats.org/officeDocument/2006/relationships/image" Target="../media/image78.jpeg"/><Relationship Id="rId5" Type="http://schemas.openxmlformats.org/officeDocument/2006/relationships/image" Target="../media/image79.png"/><Relationship Id="rId6" Type="http://schemas.openxmlformats.org/officeDocument/2006/relationships/image" Target="../media/image80.png"/><Relationship Id="rId7" Type="http://schemas.openxmlformats.org/officeDocument/2006/relationships/image" Target="../media/image81.pn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82.jpe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image" Target="../media/image83.jpe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4"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4" Type="http://schemas.microsoft.com/office/2007/relationships/hdphoto" Target="../media/hdphoto1.wdp"/><Relationship Id="rId5" Type="http://schemas.openxmlformats.org/officeDocument/2006/relationships/image" Target="../media/image17.png"/><Relationship Id="rId6" Type="http://schemas.openxmlformats.org/officeDocument/2006/relationships/image" Target="../media/image18.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19.jpe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a:spLocks noGrp="1" noChangeArrowheads="1"/>
          </p:cNvSpPr>
          <p:nvPr>
            <p:ph type="subTitle" idx="1"/>
          </p:nvPr>
        </p:nvSpPr>
        <p:spPr>
          <a:xfrm>
            <a:off x="233573" y="1854044"/>
            <a:ext cx="8729773" cy="2362200"/>
          </a:xfrm>
          <a:noFill/>
        </p:spPr>
        <p:txBody>
          <a:bodyPr anchor="ctr">
            <a:normAutofit/>
          </a:bodyPr>
          <a:lstStyle/>
          <a:p>
            <a:pPr algn="l">
              <a:buClr>
                <a:srgbClr val="1F881A"/>
              </a:buClr>
            </a:pPr>
            <a:r>
              <a:rPr lang="en-US" sz="2400" b="1" dirty="0">
                <a:solidFill>
                  <a:schemeClr val="tx1"/>
                </a:solidFill>
                <a:latin typeface="Calibri"/>
                <a:ea typeface="ＭＳ Ｐゴシック" charset="0"/>
                <a:cs typeface="Calibri"/>
              </a:rPr>
              <a:t>CHAPTER </a:t>
            </a:r>
            <a:r>
              <a:rPr lang="en-US" sz="2400" b="1" dirty="0" smtClean="0">
                <a:solidFill>
                  <a:schemeClr val="tx1"/>
                </a:solidFill>
                <a:latin typeface="Calibri"/>
                <a:ea typeface="ＭＳ Ｐゴシック" charset="0"/>
                <a:cs typeface="Calibri"/>
              </a:rPr>
              <a:t>8 </a:t>
            </a:r>
          </a:p>
          <a:p>
            <a:pPr algn="l">
              <a:buClr>
                <a:srgbClr val="1F881A"/>
              </a:buClr>
            </a:pPr>
            <a:r>
              <a:rPr lang="en-US" sz="2400" b="1" dirty="0" smtClean="0">
                <a:solidFill>
                  <a:schemeClr val="tx1"/>
                </a:solidFill>
                <a:latin typeface="Calibri"/>
                <a:ea typeface="ＭＳ Ｐゴシック" charset="0"/>
                <a:cs typeface="Calibri"/>
              </a:rPr>
              <a:t>Aquatic Biodiversity</a:t>
            </a:r>
            <a:endParaRPr lang="en-US" sz="2400" b="1" dirty="0">
              <a:solidFill>
                <a:schemeClr val="tx1"/>
              </a:solidFill>
              <a:latin typeface="Calibri"/>
              <a:ea typeface="ＭＳ Ｐゴシック" charset="0"/>
              <a:cs typeface="Calibri"/>
            </a:endParaRPr>
          </a:p>
        </p:txBody>
      </p:sp>
    </p:spTree>
    <p:extLst>
      <p:ext uri="{BB962C8B-B14F-4D97-AF65-F5344CB8AC3E}">
        <p14:creationId xmlns:p14="http://schemas.microsoft.com/office/powerpoint/2010/main" val="162585069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11" name="Rectangle 3"/>
          <p:cNvSpPr txBox="1">
            <a:spLocks noChangeArrowheads="1"/>
          </p:cNvSpPr>
          <p:nvPr/>
        </p:nvSpPr>
        <p:spPr>
          <a:xfrm>
            <a:off x="291966" y="93365"/>
            <a:ext cx="8699634"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3" name="Rectangle 2"/>
          <p:cNvSpPr>
            <a:spLocks noGrp="1" noChangeArrowheads="1"/>
          </p:cNvSpPr>
          <p:nvPr>
            <p:ph type="title"/>
          </p:nvPr>
        </p:nvSpPr>
        <p:spPr>
          <a:xfrm>
            <a:off x="291966" y="93366"/>
            <a:ext cx="8699634"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Estuaries and Coastal Wetlands Are Highly Productive </a:t>
            </a:r>
          </a:p>
        </p:txBody>
      </p:sp>
      <p:pic>
        <p:nvPicPr>
          <p:cNvPr id="8" name="Picture 4" descr="0807"/>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59729" y="800574"/>
            <a:ext cx="3333882" cy="3123418"/>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 name="Picture 8"/>
          <p:cNvPicPr>
            <a:picLocks noChangeAspect="1"/>
          </p:cNvPicPr>
          <p:nvPr/>
        </p:nvPicPr>
        <p:blipFill>
          <a:blip r:embed="rId4"/>
          <a:stretch>
            <a:fillRect/>
          </a:stretch>
        </p:blipFill>
        <p:spPr>
          <a:xfrm>
            <a:off x="4029125" y="800575"/>
            <a:ext cx="4786385" cy="5757980"/>
          </a:xfrm>
          <a:prstGeom prst="rect">
            <a:avLst/>
          </a:prstGeom>
          <a:ln>
            <a:solidFill>
              <a:srgbClr val="000000"/>
            </a:solidFill>
          </a:ln>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59729" y="4058144"/>
            <a:ext cx="3333882" cy="2500411"/>
          </a:xfrm>
          <a:prstGeom prst="rect">
            <a:avLst/>
          </a:prstGeom>
          <a:ln>
            <a:solidFill>
              <a:srgbClr val="000000"/>
            </a:solidFill>
          </a:ln>
        </p:spPr>
      </p:pic>
      <p:sp>
        <p:nvSpPr>
          <p:cNvPr id="2" name="TextBox 1"/>
          <p:cNvSpPr txBox="1"/>
          <p:nvPr/>
        </p:nvSpPr>
        <p:spPr>
          <a:xfrm>
            <a:off x="459729" y="800575"/>
            <a:ext cx="3333881" cy="523220"/>
          </a:xfrm>
          <a:prstGeom prst="rect">
            <a:avLst/>
          </a:prstGeom>
          <a:noFill/>
        </p:spPr>
        <p:txBody>
          <a:bodyPr wrap="square" rtlCol="0">
            <a:spAutoFit/>
          </a:bodyPr>
          <a:lstStyle/>
          <a:p>
            <a:pPr algn="ctr"/>
            <a:r>
              <a:rPr lang="en-US" sz="1400" dirty="0" smtClean="0">
                <a:solidFill>
                  <a:srgbClr val="FFFF00"/>
                </a:solidFill>
              </a:rPr>
              <a:t>Madagascar; heavy sediment load from soil erosion due to deforestation. </a:t>
            </a:r>
            <a:endParaRPr lang="en-US" sz="1400" dirty="0">
              <a:solidFill>
                <a:srgbClr val="FFFF00"/>
              </a:solidFill>
            </a:endParaRPr>
          </a:p>
        </p:txBody>
      </p:sp>
    </p:spTree>
    <p:extLst>
      <p:ext uri="{BB962C8B-B14F-4D97-AF65-F5344CB8AC3E}">
        <p14:creationId xmlns:p14="http://schemas.microsoft.com/office/powerpoint/2010/main" val="290192680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4614000"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smtClean="0">
                <a:latin typeface="Calibri"/>
                <a:cs typeface="Calibri"/>
              </a:rPr>
              <a:t>Salt Marsh</a:t>
            </a:r>
          </a:p>
          <a:p>
            <a:pPr marL="0" indent="0">
              <a:lnSpc>
                <a:spcPct val="90000"/>
              </a:lnSpc>
              <a:buNone/>
            </a:pPr>
            <a:r>
              <a:rPr lang="en-US" sz="2300" dirty="0">
                <a:latin typeface="Calibri"/>
                <a:cs typeface="Calibri"/>
              </a:rPr>
              <a:t>C</a:t>
            </a:r>
            <a:r>
              <a:rPr lang="en-US" sz="2300" dirty="0" smtClean="0">
                <a:latin typeface="Calibri"/>
                <a:cs typeface="Calibri"/>
              </a:rPr>
              <a:t>oastal </a:t>
            </a:r>
            <a:r>
              <a:rPr lang="en-US" sz="2300" dirty="0">
                <a:latin typeface="Calibri"/>
                <a:cs typeface="Calibri"/>
              </a:rPr>
              <a:t>temperate climate; most productive ecosystems; often found in </a:t>
            </a:r>
            <a:r>
              <a:rPr lang="en-US" sz="2300" dirty="0" smtClean="0">
                <a:latin typeface="Calibri"/>
                <a:cs typeface="Calibri"/>
              </a:rPr>
              <a:t>estuaries.</a:t>
            </a:r>
            <a:endParaRPr lang="en-US" sz="2300" dirty="0">
              <a:latin typeface="Calibri"/>
              <a:cs typeface="Calibri"/>
            </a:endParaRPr>
          </a:p>
          <a:p>
            <a:pPr marL="0" indent="0">
              <a:lnSpc>
                <a:spcPct val="90000"/>
              </a:lnSpc>
              <a:buNone/>
            </a:pPr>
            <a:endParaRPr lang="en-US" sz="2300" b="1" dirty="0">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Estuaries and Coastal Wetlands Are Highly Productive </a:t>
            </a:r>
          </a:p>
        </p:txBody>
      </p:sp>
      <p:pic>
        <p:nvPicPr>
          <p:cNvPr id="10" name="Picture 6" descr="0808"/>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29590"/>
          <a:stretch/>
        </p:blipFill>
        <p:spPr>
          <a:xfrm>
            <a:off x="4899173" y="1337385"/>
            <a:ext cx="4011185" cy="4948647"/>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7" name="TextBox 6"/>
          <p:cNvSpPr txBox="1"/>
          <p:nvPr/>
        </p:nvSpPr>
        <p:spPr>
          <a:xfrm>
            <a:off x="5088936" y="860684"/>
            <a:ext cx="3660440" cy="430887"/>
          </a:xfrm>
          <a:prstGeom prst="rect">
            <a:avLst/>
          </a:prstGeom>
          <a:noFill/>
        </p:spPr>
        <p:txBody>
          <a:bodyPr wrap="none" rtlCol="0">
            <a:spAutoFit/>
          </a:bodyPr>
          <a:lstStyle/>
          <a:p>
            <a:r>
              <a:rPr lang="en-US" sz="2200" b="1" dirty="0">
                <a:solidFill>
                  <a:srgbClr val="000000"/>
                </a:solidFill>
              </a:rPr>
              <a:t>Coastal </a:t>
            </a:r>
            <a:r>
              <a:rPr lang="en-US" sz="2200" b="1" dirty="0" smtClean="0">
                <a:solidFill>
                  <a:srgbClr val="000000"/>
                </a:solidFill>
              </a:rPr>
              <a:t>Salt Marsh Ecosystem</a:t>
            </a:r>
            <a:endParaRPr lang="en-US" sz="2200" b="1" dirty="0">
              <a:solidFill>
                <a:srgbClr val="000000"/>
              </a:solidFill>
            </a:endParaRPr>
          </a:p>
        </p:txBody>
      </p:sp>
      <p:pic>
        <p:nvPicPr>
          <p:cNvPr id="9" name="Picture 2" descr="figure_04_31"/>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8789"/>
          <a:stretch/>
        </p:blipFill>
        <p:spPr bwMode="auto">
          <a:xfrm>
            <a:off x="412356" y="2734793"/>
            <a:ext cx="4074080" cy="2693473"/>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0243837"/>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4614000"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300" b="1" dirty="0" err="1" smtClean="0">
                <a:ea typeface="ＭＳ Ｐゴシック" charset="0"/>
              </a:rPr>
              <a:t>Seagrass</a:t>
            </a:r>
            <a:r>
              <a:rPr lang="en-US" sz="2300" b="1" dirty="0" smtClean="0">
                <a:ea typeface="ＭＳ Ｐゴシック" charset="0"/>
              </a:rPr>
              <a:t> </a:t>
            </a:r>
            <a:r>
              <a:rPr lang="en-US" sz="2300" b="1" dirty="0">
                <a:ea typeface="ＭＳ Ｐゴシック" charset="0"/>
              </a:rPr>
              <a:t>Beds</a:t>
            </a:r>
          </a:p>
          <a:p>
            <a:pPr>
              <a:lnSpc>
                <a:spcPct val="90000"/>
              </a:lnSpc>
            </a:pPr>
            <a:r>
              <a:rPr lang="en-US" sz="2300" dirty="0">
                <a:ea typeface="ＭＳ Ｐゴシック" charset="0"/>
              </a:rPr>
              <a:t>Grow underwater in shallow areas</a:t>
            </a:r>
          </a:p>
          <a:p>
            <a:pPr>
              <a:lnSpc>
                <a:spcPct val="90000"/>
              </a:lnSpc>
            </a:pPr>
            <a:r>
              <a:rPr lang="en-US" sz="2300" dirty="0">
                <a:ea typeface="ＭＳ Ｐゴシック" charset="0"/>
              </a:rPr>
              <a:t>Support a variety of marine species</a:t>
            </a:r>
          </a:p>
          <a:p>
            <a:pPr>
              <a:lnSpc>
                <a:spcPct val="90000"/>
              </a:lnSpc>
            </a:pPr>
            <a:r>
              <a:rPr lang="en-US" sz="2300" dirty="0">
                <a:ea typeface="ＭＳ Ｐゴシック" charset="0"/>
              </a:rPr>
              <a:t>Stabilize shorelines</a:t>
            </a:r>
          </a:p>
          <a:p>
            <a:pPr>
              <a:lnSpc>
                <a:spcPct val="90000"/>
              </a:lnSpc>
            </a:pPr>
            <a:r>
              <a:rPr lang="en-US" sz="2300" dirty="0">
                <a:ea typeface="ＭＳ Ｐゴシック" charset="0"/>
              </a:rPr>
              <a:t>Reduce </a:t>
            </a:r>
            <a:r>
              <a:rPr lang="en-US" sz="2300" dirty="0" smtClean="0">
                <a:ea typeface="ＭＳ Ｐゴシック" charset="0"/>
              </a:rPr>
              <a:t>wave </a:t>
            </a:r>
            <a:r>
              <a:rPr lang="en-US" sz="2300" dirty="0">
                <a:ea typeface="ＭＳ Ｐゴシック" charset="0"/>
              </a:rPr>
              <a:t>impact</a:t>
            </a:r>
          </a:p>
          <a:p>
            <a:pPr marL="457200" lvl="1" indent="0">
              <a:lnSpc>
                <a:spcPct val="90000"/>
              </a:lnSpc>
              <a:buNone/>
            </a:pPr>
            <a:endParaRPr lang="en-US" sz="2300" dirty="0" smtClean="0">
              <a:ea typeface="ＭＳ Ｐゴシック" charset="0"/>
            </a:endParaRPr>
          </a:p>
          <a:p>
            <a:pPr marL="457200" lvl="1" indent="0">
              <a:lnSpc>
                <a:spcPct val="90000"/>
              </a:lnSpc>
              <a:buNone/>
            </a:pPr>
            <a:endParaRPr lang="en-US" sz="2300" dirty="0" smtClean="0">
              <a:ea typeface="ＭＳ Ｐゴシック" charset="0"/>
            </a:endParaRPr>
          </a:p>
          <a:p>
            <a:pPr marL="0" indent="0">
              <a:lnSpc>
                <a:spcPct val="90000"/>
              </a:lnSpc>
              <a:buNone/>
            </a:pPr>
            <a:r>
              <a:rPr lang="en-US" sz="2300" b="1" dirty="0">
                <a:ea typeface="ＭＳ Ｐゴシック" charset="0"/>
              </a:rPr>
              <a:t>Mangrove forests</a:t>
            </a:r>
          </a:p>
          <a:p>
            <a:pPr>
              <a:lnSpc>
                <a:spcPct val="90000"/>
              </a:lnSpc>
            </a:pPr>
            <a:r>
              <a:rPr lang="en-US" sz="2300" dirty="0">
                <a:ea typeface="ＭＳ Ｐゴシック" charset="0"/>
              </a:rPr>
              <a:t>Along tropical and subtropical coastlines</a:t>
            </a:r>
          </a:p>
          <a:p>
            <a:pPr>
              <a:lnSpc>
                <a:spcPct val="90000"/>
              </a:lnSpc>
            </a:pPr>
            <a:r>
              <a:rPr lang="en-US" sz="2300" dirty="0">
                <a:ea typeface="ＭＳ Ｐゴシック" charset="0"/>
              </a:rPr>
              <a:t>69 different tree species that grow in saltwater i.e. </a:t>
            </a:r>
            <a:r>
              <a:rPr lang="en-US" sz="2300" i="1" dirty="0" smtClean="0">
                <a:ea typeface="ＭＳ Ｐゴシック" charset="0"/>
              </a:rPr>
              <a:t>salt </a:t>
            </a:r>
            <a:r>
              <a:rPr lang="en-US" sz="2300" i="1" dirty="0">
                <a:ea typeface="ＭＳ Ｐゴシック" charset="0"/>
              </a:rPr>
              <a:t>tolerant</a:t>
            </a:r>
          </a:p>
          <a:p>
            <a:pPr>
              <a:lnSpc>
                <a:spcPct val="90000"/>
              </a:lnSpc>
            </a:pPr>
            <a:r>
              <a:rPr lang="en-US" sz="2400" dirty="0">
                <a:cs typeface="Calibri"/>
              </a:rPr>
              <a:t>Protect coast from erosion</a:t>
            </a:r>
          </a:p>
          <a:p>
            <a:pPr>
              <a:lnSpc>
                <a:spcPct val="90000"/>
              </a:lnSpc>
            </a:pPr>
            <a:r>
              <a:rPr lang="en-US" sz="2400" dirty="0">
                <a:cs typeface="Calibri"/>
              </a:rPr>
              <a:t>Sheltered habitat for fish and shellfish</a:t>
            </a:r>
          </a:p>
          <a:p>
            <a:pPr marL="0" indent="0">
              <a:lnSpc>
                <a:spcPct val="90000"/>
              </a:lnSpc>
              <a:buNone/>
            </a:pPr>
            <a:endParaRPr lang="en-US" sz="23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Estuaries and Coastal Wetlands Are Highly Productive </a:t>
            </a:r>
          </a:p>
        </p:txBody>
      </p:sp>
      <p:pic>
        <p:nvPicPr>
          <p:cNvPr id="9" name="Picture 6" descr="0809"/>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4931781" y="874260"/>
            <a:ext cx="3932386" cy="2622783"/>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6" name="Picture 2" descr="figure_04_32"/>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9309"/>
          <a:stretch/>
        </p:blipFill>
        <p:spPr bwMode="auto">
          <a:xfrm>
            <a:off x="4931781" y="3725420"/>
            <a:ext cx="3932386" cy="258606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239338"/>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7"/>
            <a:ext cx="8822267" cy="5089368"/>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smtClean="0">
                <a:ea typeface="ＭＳ Ｐゴシック" charset="0"/>
              </a:rPr>
              <a:t>Mangrove Forest Ecosystem</a:t>
            </a:r>
            <a:endParaRPr lang="en-US" sz="3000" b="1" dirty="0">
              <a:ea typeface="ＭＳ Ｐゴシック" charset="0"/>
            </a:endParaRPr>
          </a:p>
        </p:txBody>
      </p:sp>
      <p:pic>
        <p:nvPicPr>
          <p:cNvPr id="8" name="Picture 7"/>
          <p:cNvPicPr>
            <a:picLocks noChangeAspect="1"/>
          </p:cNvPicPr>
          <p:nvPr/>
        </p:nvPicPr>
        <p:blipFill rotWithShape="1">
          <a:blip r:embed="rId3" cstate="email">
            <a:extLst>
              <a:ext uri="{28A0092B-C50C-407E-A947-70E740481C1C}">
                <a14:useLocalDpi xmlns:a14="http://schemas.microsoft.com/office/drawing/2010/main"/>
              </a:ext>
            </a:extLst>
          </a:blip>
          <a:srcRect b="15313"/>
          <a:stretch/>
        </p:blipFill>
        <p:spPr>
          <a:xfrm>
            <a:off x="350650" y="855910"/>
            <a:ext cx="8506762" cy="4064039"/>
          </a:xfrm>
          <a:prstGeom prst="rect">
            <a:avLst/>
          </a:prstGeom>
          <a:ln>
            <a:solidFill>
              <a:srgbClr val="000000"/>
            </a:solidFill>
          </a:ln>
        </p:spPr>
      </p:pic>
    </p:spTree>
    <p:extLst>
      <p:ext uri="{BB962C8B-B14F-4D97-AF65-F5344CB8AC3E}">
        <p14:creationId xmlns:p14="http://schemas.microsoft.com/office/powerpoint/2010/main" val="3827560585"/>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3195494" cy="6090349"/>
          </a:xfrm>
          <a:solidFill>
            <a:schemeClr val="accent3">
              <a:lumMod val="40000"/>
              <a:lumOff val="60000"/>
            </a:schemeClr>
          </a:solidFill>
          <a:ln>
            <a:solidFill>
              <a:srgbClr val="000000"/>
            </a:solidFill>
          </a:ln>
        </p:spPr>
        <p:txBody>
          <a:bodyPr>
            <a:noAutofit/>
          </a:bodyPr>
          <a:lstStyle/>
          <a:p>
            <a:pPr marL="0" indent="0">
              <a:buNone/>
            </a:pPr>
            <a:r>
              <a:rPr lang="en-US" sz="2200" b="1" dirty="0" smtClean="0">
                <a:solidFill>
                  <a:srgbClr val="000000"/>
                </a:solidFill>
                <a:ea typeface="ＭＳ Ｐゴシック" charset="0"/>
              </a:rPr>
              <a:t>Intertidal </a:t>
            </a:r>
            <a:r>
              <a:rPr lang="en-US" sz="2200" b="1" dirty="0">
                <a:solidFill>
                  <a:srgbClr val="000000"/>
                </a:solidFill>
                <a:ea typeface="ＭＳ Ｐゴシック" charset="0"/>
              </a:rPr>
              <a:t>zone</a:t>
            </a:r>
          </a:p>
          <a:p>
            <a:r>
              <a:rPr lang="en-US" sz="2200" dirty="0">
                <a:solidFill>
                  <a:srgbClr val="000000"/>
                </a:solidFill>
                <a:ea typeface="ＭＳ Ｐゴシック" charset="0"/>
              </a:rPr>
              <a:t>Rocky shores</a:t>
            </a:r>
          </a:p>
          <a:p>
            <a:r>
              <a:rPr lang="en-US" sz="2200" dirty="0">
                <a:solidFill>
                  <a:srgbClr val="000000"/>
                </a:solidFill>
                <a:ea typeface="ＭＳ Ｐゴシック" charset="0"/>
              </a:rPr>
              <a:t>Sandy shores: barrier </a:t>
            </a:r>
            <a:r>
              <a:rPr lang="en-US" sz="2200" dirty="0" smtClean="0">
                <a:solidFill>
                  <a:srgbClr val="000000"/>
                </a:solidFill>
                <a:ea typeface="ＭＳ Ｐゴシック" charset="0"/>
              </a:rPr>
              <a:t>beaches</a:t>
            </a:r>
            <a:endParaRPr lang="en-US" sz="2200" dirty="0">
              <a:solidFill>
                <a:srgbClr val="000000"/>
              </a:solidFill>
              <a:ea typeface="ＭＳ Ｐゴシック" charset="0"/>
            </a:endParaRPr>
          </a:p>
          <a:p>
            <a:pPr marL="0" indent="0">
              <a:buNone/>
            </a:pPr>
            <a:r>
              <a:rPr lang="en-US" sz="2200" b="1" dirty="0">
                <a:solidFill>
                  <a:srgbClr val="000000"/>
                </a:solidFill>
              </a:rPr>
              <a:t>Living between the </a:t>
            </a:r>
            <a:r>
              <a:rPr lang="en-US" sz="2200" b="1" dirty="0" smtClean="0">
                <a:solidFill>
                  <a:srgbClr val="000000"/>
                </a:solidFill>
              </a:rPr>
              <a:t>Tides</a:t>
            </a:r>
            <a:endParaRPr lang="en-US" sz="2200" dirty="0" smtClean="0">
              <a:solidFill>
                <a:srgbClr val="000000"/>
              </a:solidFill>
              <a:ea typeface="ＭＳ Ｐゴシック" charset="0"/>
            </a:endParaRPr>
          </a:p>
          <a:p>
            <a:pPr marL="0" indent="0">
              <a:buNone/>
            </a:pPr>
            <a:r>
              <a:rPr lang="en-US" sz="2200" dirty="0" smtClean="0">
                <a:solidFill>
                  <a:srgbClr val="000000"/>
                </a:solidFill>
                <a:ea typeface="ＭＳ Ｐゴシック" charset="0"/>
              </a:rPr>
              <a:t>Coastal ecosystems where organisms adaptations help them </a:t>
            </a:r>
            <a:r>
              <a:rPr lang="en-US" sz="2200" dirty="0">
                <a:solidFill>
                  <a:srgbClr val="000000"/>
                </a:solidFill>
                <a:ea typeface="ＭＳ Ｐゴシック" charset="0"/>
              </a:rPr>
              <a:t>deal with daily salinity and moisture </a:t>
            </a:r>
            <a:r>
              <a:rPr lang="en-US" sz="2200" dirty="0" smtClean="0">
                <a:solidFill>
                  <a:srgbClr val="000000"/>
                </a:solidFill>
                <a:ea typeface="ＭＳ Ｐゴシック" charset="0"/>
              </a:rPr>
              <a:t>changes due to high and low tide and subsequent temperature changes.</a:t>
            </a:r>
            <a:endParaRPr lang="en-US" sz="2200" dirty="0">
              <a:solidFill>
                <a:srgbClr val="000000"/>
              </a:solidFill>
              <a:ea typeface="ＭＳ Ｐゴシック" charset="0"/>
            </a:endParaRPr>
          </a:p>
          <a:p>
            <a:pPr marL="0" indent="0">
              <a:buNone/>
            </a:pPr>
            <a:endParaRPr lang="en-US" sz="2200" dirty="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smtClean="0">
                <a:ea typeface="ＭＳ Ｐゴシック" charset="0"/>
              </a:rPr>
              <a:t>Rocky Shore &amp; Sandy Shores Ecology </a:t>
            </a:r>
            <a:endParaRPr lang="en-US" sz="3000" b="1" dirty="0">
              <a:ea typeface="ＭＳ Ｐゴシック" charset="0"/>
            </a:endParaRPr>
          </a:p>
        </p:txBody>
      </p:sp>
      <p:pic>
        <p:nvPicPr>
          <p:cNvPr id="5" name="Picture 4" descr="0811"/>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339927" y="648868"/>
            <a:ext cx="5651674" cy="609035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2" descr="figure_04_33"/>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8392"/>
          <a:stretch/>
        </p:blipFill>
        <p:spPr bwMode="auto">
          <a:xfrm>
            <a:off x="610286" y="5113602"/>
            <a:ext cx="2276207" cy="151212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17466551"/>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1666" name="Group 2"/>
          <p:cNvGrpSpPr>
            <a:grpSpLocks/>
          </p:cNvGrpSpPr>
          <p:nvPr/>
        </p:nvGrpSpPr>
        <p:grpSpPr bwMode="auto">
          <a:xfrm>
            <a:off x="152400" y="2819400"/>
            <a:ext cx="7426325" cy="3800475"/>
            <a:chOff x="96" y="1776"/>
            <a:chExt cx="4678" cy="2394"/>
          </a:xfrm>
        </p:grpSpPr>
        <p:pic>
          <p:nvPicPr>
            <p:cNvPr id="71715" name="Picture 3" descr="0809_E copy"/>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084" y="1776"/>
              <a:ext cx="3592" cy="2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668" name="Text Box 4"/>
            <p:cNvSpPr txBox="1">
              <a:spLocks noChangeArrowheads="1"/>
            </p:cNvSpPr>
            <p:nvPr/>
          </p:nvSpPr>
          <p:spPr bwMode="auto">
            <a:xfrm>
              <a:off x="3795" y="1846"/>
              <a:ext cx="87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Beach flea</a:t>
              </a:r>
            </a:p>
          </p:txBody>
        </p:sp>
        <p:sp>
          <p:nvSpPr>
            <p:cNvPr id="241669" name="Text Box 5"/>
            <p:cNvSpPr txBox="1">
              <a:spLocks noChangeArrowheads="1"/>
            </p:cNvSpPr>
            <p:nvPr/>
          </p:nvSpPr>
          <p:spPr bwMode="auto">
            <a:xfrm>
              <a:off x="1824" y="2169"/>
              <a:ext cx="105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Peanut worm</a:t>
              </a:r>
            </a:p>
          </p:txBody>
        </p:sp>
        <p:sp>
          <p:nvSpPr>
            <p:cNvPr id="241670" name="Text Box 6"/>
            <p:cNvSpPr txBox="1">
              <a:spLocks noChangeArrowheads="1"/>
            </p:cNvSpPr>
            <p:nvPr/>
          </p:nvSpPr>
          <p:spPr bwMode="auto">
            <a:xfrm>
              <a:off x="4198" y="2160"/>
              <a:ext cx="576"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lnSpc>
                  <a:spcPct val="80000"/>
                </a:lnSpc>
                <a:defRPr/>
              </a:pPr>
              <a:r>
                <a:rPr lang="en-US" sz="1400" b="1">
                  <a:solidFill>
                    <a:srgbClr val="000000"/>
                  </a:solidFill>
                  <a:latin typeface="Arial" charset="0"/>
                </a:rPr>
                <a:t>Tiger beetle</a:t>
              </a:r>
            </a:p>
          </p:txBody>
        </p:sp>
        <p:sp>
          <p:nvSpPr>
            <p:cNvPr id="241671" name="Text Box 7"/>
            <p:cNvSpPr txBox="1">
              <a:spLocks noChangeArrowheads="1"/>
            </p:cNvSpPr>
            <p:nvPr/>
          </p:nvSpPr>
          <p:spPr bwMode="auto">
            <a:xfrm>
              <a:off x="96" y="2352"/>
              <a:ext cx="109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Barrier Beach</a:t>
              </a:r>
            </a:p>
          </p:txBody>
        </p:sp>
        <p:sp>
          <p:nvSpPr>
            <p:cNvPr id="241672" name="Text Box 8"/>
            <p:cNvSpPr txBox="1">
              <a:spLocks noChangeArrowheads="1"/>
            </p:cNvSpPr>
            <p:nvPr/>
          </p:nvSpPr>
          <p:spPr bwMode="auto">
            <a:xfrm>
              <a:off x="1812" y="2429"/>
              <a:ext cx="8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Blue crab</a:t>
              </a:r>
            </a:p>
          </p:txBody>
        </p:sp>
        <p:sp>
          <p:nvSpPr>
            <p:cNvPr id="241673" name="Text Box 9"/>
            <p:cNvSpPr txBox="1">
              <a:spLocks noChangeArrowheads="1"/>
            </p:cNvSpPr>
            <p:nvPr/>
          </p:nvSpPr>
          <p:spPr bwMode="auto">
            <a:xfrm>
              <a:off x="3443" y="2400"/>
              <a:ext cx="5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Clam</a:t>
              </a:r>
            </a:p>
          </p:txBody>
        </p:sp>
        <p:sp>
          <p:nvSpPr>
            <p:cNvPr id="241674" name="Text Box 10"/>
            <p:cNvSpPr txBox="1">
              <a:spLocks noChangeArrowheads="1"/>
            </p:cNvSpPr>
            <p:nvPr/>
          </p:nvSpPr>
          <p:spPr bwMode="auto">
            <a:xfrm>
              <a:off x="2445" y="2479"/>
              <a:ext cx="60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Dwarf olive</a:t>
              </a:r>
            </a:p>
          </p:txBody>
        </p:sp>
        <p:sp>
          <p:nvSpPr>
            <p:cNvPr id="241675" name="Text Box 11"/>
            <p:cNvSpPr txBox="1">
              <a:spLocks noChangeArrowheads="1"/>
            </p:cNvSpPr>
            <p:nvPr/>
          </p:nvSpPr>
          <p:spPr bwMode="auto">
            <a:xfrm>
              <a:off x="3501" y="2544"/>
              <a:ext cx="77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High tide</a:t>
              </a:r>
            </a:p>
          </p:txBody>
        </p:sp>
        <p:sp>
          <p:nvSpPr>
            <p:cNvPr id="241676" name="Text Box 12"/>
            <p:cNvSpPr txBox="1">
              <a:spLocks noChangeArrowheads="1"/>
            </p:cNvSpPr>
            <p:nvPr/>
          </p:nvSpPr>
          <p:spPr bwMode="auto">
            <a:xfrm>
              <a:off x="2920" y="3087"/>
              <a:ext cx="85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Sandpiper</a:t>
              </a:r>
            </a:p>
          </p:txBody>
        </p:sp>
        <p:sp>
          <p:nvSpPr>
            <p:cNvPr id="241677" name="Text Box 13"/>
            <p:cNvSpPr txBox="1">
              <a:spLocks noChangeArrowheads="1"/>
            </p:cNvSpPr>
            <p:nvPr/>
          </p:nvSpPr>
          <p:spPr bwMode="auto">
            <a:xfrm>
              <a:off x="3802" y="3178"/>
              <a:ext cx="6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lnSpc>
                  <a:spcPct val="80000"/>
                </a:lnSpc>
                <a:defRPr/>
              </a:pPr>
              <a:r>
                <a:rPr lang="en-US" sz="1400" b="1">
                  <a:solidFill>
                    <a:srgbClr val="000000"/>
                  </a:solidFill>
                  <a:latin typeface="Arial" charset="0"/>
                </a:rPr>
                <a:t>Ghost shrimp</a:t>
              </a:r>
            </a:p>
          </p:txBody>
        </p:sp>
        <p:sp>
          <p:nvSpPr>
            <p:cNvPr id="241678" name="Text Box 14"/>
            <p:cNvSpPr txBox="1">
              <a:spLocks noChangeArrowheads="1"/>
            </p:cNvSpPr>
            <p:nvPr/>
          </p:nvSpPr>
          <p:spPr bwMode="auto">
            <a:xfrm>
              <a:off x="1160" y="3198"/>
              <a:ext cx="9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Silversides</a:t>
              </a:r>
            </a:p>
          </p:txBody>
        </p:sp>
        <p:sp>
          <p:nvSpPr>
            <p:cNvPr id="241679" name="Text Box 15"/>
            <p:cNvSpPr txBox="1">
              <a:spLocks noChangeArrowheads="1"/>
            </p:cNvSpPr>
            <p:nvPr/>
          </p:nvSpPr>
          <p:spPr bwMode="auto">
            <a:xfrm>
              <a:off x="2229" y="3216"/>
              <a:ext cx="73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Low tide</a:t>
              </a:r>
            </a:p>
          </p:txBody>
        </p:sp>
        <p:sp>
          <p:nvSpPr>
            <p:cNvPr id="241680" name="Text Box 16"/>
            <p:cNvSpPr txBox="1">
              <a:spLocks noChangeArrowheads="1"/>
            </p:cNvSpPr>
            <p:nvPr/>
          </p:nvSpPr>
          <p:spPr bwMode="auto">
            <a:xfrm>
              <a:off x="3312" y="3279"/>
              <a:ext cx="68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lnSpc>
                  <a:spcPct val="80000"/>
                </a:lnSpc>
                <a:defRPr/>
              </a:pPr>
              <a:r>
                <a:rPr lang="en-US" sz="1400" b="1">
                  <a:solidFill>
                    <a:srgbClr val="000000"/>
                  </a:solidFill>
                  <a:latin typeface="Arial" charset="0"/>
                </a:rPr>
                <a:t>Mole shrimp</a:t>
              </a:r>
            </a:p>
          </p:txBody>
        </p:sp>
        <p:sp>
          <p:nvSpPr>
            <p:cNvPr id="241681" name="Text Box 17"/>
            <p:cNvSpPr txBox="1">
              <a:spLocks noChangeArrowheads="1"/>
            </p:cNvSpPr>
            <p:nvPr/>
          </p:nvSpPr>
          <p:spPr bwMode="auto">
            <a:xfrm>
              <a:off x="1708" y="3911"/>
              <a:ext cx="9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White sand macoma</a:t>
              </a:r>
            </a:p>
          </p:txBody>
        </p:sp>
        <p:sp>
          <p:nvSpPr>
            <p:cNvPr id="241682" name="Text Box 18"/>
            <p:cNvSpPr txBox="1">
              <a:spLocks noChangeArrowheads="1"/>
            </p:cNvSpPr>
            <p:nvPr/>
          </p:nvSpPr>
          <p:spPr bwMode="auto">
            <a:xfrm>
              <a:off x="2496" y="3936"/>
              <a:ext cx="672"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Sand dollar</a:t>
              </a:r>
            </a:p>
          </p:txBody>
        </p:sp>
        <p:sp>
          <p:nvSpPr>
            <p:cNvPr id="241683" name="Text Box 19"/>
            <p:cNvSpPr txBox="1">
              <a:spLocks noChangeArrowheads="1"/>
            </p:cNvSpPr>
            <p:nvPr/>
          </p:nvSpPr>
          <p:spPr bwMode="auto">
            <a:xfrm>
              <a:off x="3024" y="3939"/>
              <a:ext cx="52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Moon snail</a:t>
              </a:r>
            </a:p>
          </p:txBody>
        </p:sp>
        <p:sp>
          <p:nvSpPr>
            <p:cNvPr id="241684" name="Line 20"/>
            <p:cNvSpPr>
              <a:spLocks noChangeShapeType="1"/>
            </p:cNvSpPr>
            <p:nvPr/>
          </p:nvSpPr>
          <p:spPr bwMode="auto">
            <a:xfrm>
              <a:off x="2607" y="2274"/>
              <a:ext cx="288"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685" name="Line 21"/>
            <p:cNvSpPr>
              <a:spLocks noChangeShapeType="1"/>
            </p:cNvSpPr>
            <p:nvPr/>
          </p:nvSpPr>
          <p:spPr bwMode="auto">
            <a:xfrm flipH="1">
              <a:off x="2803" y="2577"/>
              <a:ext cx="122" cy="81"/>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686" name="Line 22"/>
            <p:cNvSpPr>
              <a:spLocks noChangeShapeType="1"/>
            </p:cNvSpPr>
            <p:nvPr/>
          </p:nvSpPr>
          <p:spPr bwMode="auto">
            <a:xfrm>
              <a:off x="3299" y="2496"/>
              <a:ext cx="192"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687" name="Line 23"/>
            <p:cNvSpPr>
              <a:spLocks noChangeShapeType="1"/>
            </p:cNvSpPr>
            <p:nvPr/>
          </p:nvSpPr>
          <p:spPr bwMode="auto">
            <a:xfrm>
              <a:off x="2976" y="3024"/>
              <a:ext cx="125" cy="97"/>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
        <p:nvSpPr>
          <p:cNvPr id="71683" name="Rectangle 24" hidden="1"/>
          <p:cNvSpPr>
            <a:spLocks noGrp="1" noChangeArrowheads="1"/>
          </p:cNvSpPr>
          <p:nvPr>
            <p:ph type="title"/>
          </p:nvPr>
        </p:nvSpPr>
        <p:spPr/>
        <p:txBody>
          <a:bodyPr/>
          <a:lstStyle/>
          <a:p>
            <a:endParaRPr lang="en-US" sz="1200">
              <a:ea typeface="ＭＳ Ｐゴシック" charset="0"/>
            </a:endParaRPr>
          </a:p>
        </p:txBody>
      </p:sp>
      <p:grpSp>
        <p:nvGrpSpPr>
          <p:cNvPr id="241689" name="Group 25"/>
          <p:cNvGrpSpPr>
            <a:grpSpLocks/>
          </p:cNvGrpSpPr>
          <p:nvPr/>
        </p:nvGrpSpPr>
        <p:grpSpPr bwMode="auto">
          <a:xfrm>
            <a:off x="122238" y="-25400"/>
            <a:ext cx="8531225" cy="3973513"/>
            <a:chOff x="77" y="-16"/>
            <a:chExt cx="5374" cy="2503"/>
          </a:xfrm>
        </p:grpSpPr>
        <p:pic>
          <p:nvPicPr>
            <p:cNvPr id="71687" name="Picture 26" descr="0809_E"/>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84" y="96"/>
              <a:ext cx="3592" cy="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1691" name="Text Box 27"/>
            <p:cNvSpPr txBox="1">
              <a:spLocks noChangeArrowheads="1"/>
            </p:cNvSpPr>
            <p:nvPr/>
          </p:nvSpPr>
          <p:spPr bwMode="auto">
            <a:xfrm>
              <a:off x="77" y="96"/>
              <a:ext cx="15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Rocky Shore Beach</a:t>
              </a:r>
            </a:p>
          </p:txBody>
        </p:sp>
        <p:sp>
          <p:nvSpPr>
            <p:cNvPr id="241692" name="Text Box 28"/>
            <p:cNvSpPr txBox="1">
              <a:spLocks noChangeArrowheads="1"/>
            </p:cNvSpPr>
            <p:nvPr/>
          </p:nvSpPr>
          <p:spPr bwMode="auto">
            <a:xfrm>
              <a:off x="2165" y="0"/>
              <a:ext cx="7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Sea star</a:t>
              </a:r>
            </a:p>
          </p:txBody>
        </p:sp>
        <p:sp>
          <p:nvSpPr>
            <p:cNvPr id="241693" name="Text Box 29"/>
            <p:cNvSpPr txBox="1">
              <a:spLocks noChangeArrowheads="1"/>
            </p:cNvSpPr>
            <p:nvPr/>
          </p:nvSpPr>
          <p:spPr bwMode="auto">
            <a:xfrm>
              <a:off x="3120" y="-16"/>
              <a:ext cx="630"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Hermit crab</a:t>
              </a:r>
            </a:p>
          </p:txBody>
        </p:sp>
        <p:sp>
          <p:nvSpPr>
            <p:cNvPr id="241694" name="Text Box 30"/>
            <p:cNvSpPr txBox="1">
              <a:spLocks noChangeArrowheads="1"/>
            </p:cNvSpPr>
            <p:nvPr/>
          </p:nvSpPr>
          <p:spPr bwMode="auto">
            <a:xfrm>
              <a:off x="3696" y="57"/>
              <a:ext cx="9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Shore crab</a:t>
              </a:r>
            </a:p>
          </p:txBody>
        </p:sp>
        <p:sp>
          <p:nvSpPr>
            <p:cNvPr id="241695" name="Text Box 31"/>
            <p:cNvSpPr txBox="1">
              <a:spLocks noChangeArrowheads="1"/>
            </p:cNvSpPr>
            <p:nvPr/>
          </p:nvSpPr>
          <p:spPr bwMode="auto">
            <a:xfrm>
              <a:off x="3936" y="288"/>
              <a:ext cx="77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High tide</a:t>
              </a:r>
            </a:p>
          </p:txBody>
        </p:sp>
        <p:sp>
          <p:nvSpPr>
            <p:cNvPr id="241696" name="Text Box 32"/>
            <p:cNvSpPr txBox="1">
              <a:spLocks noChangeArrowheads="1"/>
            </p:cNvSpPr>
            <p:nvPr/>
          </p:nvSpPr>
          <p:spPr bwMode="auto">
            <a:xfrm>
              <a:off x="3744" y="480"/>
              <a:ext cx="86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Periwinkle</a:t>
              </a:r>
            </a:p>
          </p:txBody>
        </p:sp>
        <p:sp>
          <p:nvSpPr>
            <p:cNvPr id="241697" name="Text Box 33"/>
            <p:cNvSpPr txBox="1">
              <a:spLocks noChangeArrowheads="1"/>
            </p:cNvSpPr>
            <p:nvPr/>
          </p:nvSpPr>
          <p:spPr bwMode="auto">
            <a:xfrm>
              <a:off x="1200" y="839"/>
              <a:ext cx="89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Sea urchin</a:t>
              </a:r>
            </a:p>
          </p:txBody>
        </p:sp>
        <p:sp>
          <p:nvSpPr>
            <p:cNvPr id="241698" name="Text Box 34"/>
            <p:cNvSpPr txBox="1">
              <a:spLocks noChangeArrowheads="1"/>
            </p:cNvSpPr>
            <p:nvPr/>
          </p:nvSpPr>
          <p:spPr bwMode="auto">
            <a:xfrm>
              <a:off x="1920" y="874"/>
              <a:ext cx="81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Anemone</a:t>
              </a:r>
            </a:p>
          </p:txBody>
        </p:sp>
        <p:sp>
          <p:nvSpPr>
            <p:cNvPr id="241699" name="Text Box 35"/>
            <p:cNvSpPr txBox="1">
              <a:spLocks noChangeArrowheads="1"/>
            </p:cNvSpPr>
            <p:nvPr/>
          </p:nvSpPr>
          <p:spPr bwMode="auto">
            <a:xfrm>
              <a:off x="3628" y="942"/>
              <a:ext cx="64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Mussel</a:t>
              </a:r>
            </a:p>
          </p:txBody>
        </p:sp>
        <p:sp>
          <p:nvSpPr>
            <p:cNvPr id="241700" name="Text Box 36"/>
            <p:cNvSpPr txBox="1">
              <a:spLocks noChangeArrowheads="1"/>
            </p:cNvSpPr>
            <p:nvPr/>
          </p:nvSpPr>
          <p:spPr bwMode="auto">
            <a:xfrm>
              <a:off x="2550" y="1185"/>
              <a:ext cx="73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Low tide</a:t>
              </a:r>
            </a:p>
          </p:txBody>
        </p:sp>
        <p:sp>
          <p:nvSpPr>
            <p:cNvPr id="241701" name="Text Box 37"/>
            <p:cNvSpPr txBox="1">
              <a:spLocks noChangeArrowheads="1"/>
            </p:cNvSpPr>
            <p:nvPr/>
          </p:nvSpPr>
          <p:spPr bwMode="auto">
            <a:xfrm>
              <a:off x="1874" y="1331"/>
              <a:ext cx="67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Sculpin</a:t>
              </a:r>
            </a:p>
          </p:txBody>
        </p:sp>
        <p:sp>
          <p:nvSpPr>
            <p:cNvPr id="241702" name="Text Box 38"/>
            <p:cNvSpPr txBox="1">
              <a:spLocks noChangeArrowheads="1"/>
            </p:cNvSpPr>
            <p:nvPr/>
          </p:nvSpPr>
          <p:spPr bwMode="auto">
            <a:xfrm>
              <a:off x="4608" y="1440"/>
              <a:ext cx="84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Barnacles</a:t>
              </a:r>
            </a:p>
          </p:txBody>
        </p:sp>
        <p:sp>
          <p:nvSpPr>
            <p:cNvPr id="241703" name="Text Box 39"/>
            <p:cNvSpPr txBox="1">
              <a:spLocks noChangeArrowheads="1"/>
            </p:cNvSpPr>
            <p:nvPr/>
          </p:nvSpPr>
          <p:spPr bwMode="auto">
            <a:xfrm>
              <a:off x="3439" y="1736"/>
              <a:ext cx="46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Kelp</a:t>
              </a:r>
            </a:p>
          </p:txBody>
        </p:sp>
        <p:sp>
          <p:nvSpPr>
            <p:cNvPr id="241704" name="Text Box 40"/>
            <p:cNvSpPr txBox="1">
              <a:spLocks noChangeArrowheads="1"/>
            </p:cNvSpPr>
            <p:nvPr/>
          </p:nvSpPr>
          <p:spPr bwMode="auto">
            <a:xfrm>
              <a:off x="4074" y="1668"/>
              <a:ext cx="91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Sea lettuce</a:t>
              </a:r>
            </a:p>
          </p:txBody>
        </p:sp>
        <p:sp>
          <p:nvSpPr>
            <p:cNvPr id="241705" name="Text Box 41"/>
            <p:cNvSpPr txBox="1">
              <a:spLocks noChangeArrowheads="1"/>
            </p:cNvSpPr>
            <p:nvPr/>
          </p:nvSpPr>
          <p:spPr bwMode="auto">
            <a:xfrm>
              <a:off x="2443" y="1899"/>
              <a:ext cx="14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Monterey flatworm</a:t>
              </a:r>
            </a:p>
          </p:txBody>
        </p:sp>
        <p:sp>
          <p:nvSpPr>
            <p:cNvPr id="241706" name="Text Box 42"/>
            <p:cNvSpPr txBox="1">
              <a:spLocks noChangeArrowheads="1"/>
            </p:cNvSpPr>
            <p:nvPr/>
          </p:nvSpPr>
          <p:spPr bwMode="auto">
            <a:xfrm>
              <a:off x="1056" y="2256"/>
              <a:ext cx="9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400" b="1">
                  <a:solidFill>
                    <a:srgbClr val="000000"/>
                  </a:solidFill>
                  <a:latin typeface="Arial" charset="0"/>
                </a:rPr>
                <a:t>Nudibranch</a:t>
              </a:r>
            </a:p>
          </p:txBody>
        </p:sp>
        <p:sp>
          <p:nvSpPr>
            <p:cNvPr id="241707" name="Line 43"/>
            <p:cNvSpPr>
              <a:spLocks noChangeShapeType="1"/>
            </p:cNvSpPr>
            <p:nvPr/>
          </p:nvSpPr>
          <p:spPr bwMode="auto">
            <a:xfrm>
              <a:off x="1485" y="961"/>
              <a:ext cx="0" cy="28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08" name="Line 44"/>
            <p:cNvSpPr>
              <a:spLocks noChangeShapeType="1"/>
            </p:cNvSpPr>
            <p:nvPr/>
          </p:nvSpPr>
          <p:spPr bwMode="auto">
            <a:xfrm flipH="1">
              <a:off x="1680" y="1440"/>
              <a:ext cx="240"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09" name="Line 45"/>
            <p:cNvSpPr>
              <a:spLocks noChangeShapeType="1"/>
            </p:cNvSpPr>
            <p:nvPr/>
          </p:nvSpPr>
          <p:spPr bwMode="auto">
            <a:xfrm>
              <a:off x="1680" y="1872"/>
              <a:ext cx="0" cy="38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0" name="Line 46"/>
            <p:cNvSpPr>
              <a:spLocks noChangeShapeType="1"/>
            </p:cNvSpPr>
            <p:nvPr/>
          </p:nvSpPr>
          <p:spPr bwMode="auto">
            <a:xfrm>
              <a:off x="2880" y="1680"/>
              <a:ext cx="0" cy="24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1" name="Line 47"/>
            <p:cNvSpPr>
              <a:spLocks noChangeShapeType="1"/>
            </p:cNvSpPr>
            <p:nvPr/>
          </p:nvSpPr>
          <p:spPr bwMode="auto">
            <a:xfrm>
              <a:off x="3631" y="1592"/>
              <a:ext cx="0" cy="19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2" name="Line 48"/>
            <p:cNvSpPr>
              <a:spLocks noChangeShapeType="1"/>
            </p:cNvSpPr>
            <p:nvPr/>
          </p:nvSpPr>
          <p:spPr bwMode="auto">
            <a:xfrm>
              <a:off x="3915" y="1615"/>
              <a:ext cx="190" cy="14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3" name="Line 49"/>
            <p:cNvSpPr>
              <a:spLocks noChangeShapeType="1"/>
            </p:cNvSpPr>
            <p:nvPr/>
          </p:nvSpPr>
          <p:spPr bwMode="auto">
            <a:xfrm>
              <a:off x="4464" y="1392"/>
              <a:ext cx="192" cy="9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4" name="Line 50"/>
            <p:cNvSpPr>
              <a:spLocks noChangeShapeType="1"/>
            </p:cNvSpPr>
            <p:nvPr/>
          </p:nvSpPr>
          <p:spPr bwMode="auto">
            <a:xfrm>
              <a:off x="4086" y="1038"/>
              <a:ext cx="144" cy="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5" name="Line 51"/>
            <p:cNvSpPr>
              <a:spLocks noChangeShapeType="1"/>
            </p:cNvSpPr>
            <p:nvPr/>
          </p:nvSpPr>
          <p:spPr bwMode="auto">
            <a:xfrm flipH="1">
              <a:off x="2953" y="96"/>
              <a:ext cx="215" cy="21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6" name="Line 52"/>
            <p:cNvSpPr>
              <a:spLocks noChangeShapeType="1"/>
            </p:cNvSpPr>
            <p:nvPr/>
          </p:nvSpPr>
          <p:spPr bwMode="auto">
            <a:xfrm flipH="1">
              <a:off x="3600" y="144"/>
              <a:ext cx="144" cy="192"/>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1717" name="Line 53"/>
            <p:cNvSpPr>
              <a:spLocks noChangeShapeType="1"/>
            </p:cNvSpPr>
            <p:nvPr/>
          </p:nvSpPr>
          <p:spPr bwMode="auto">
            <a:xfrm>
              <a:off x="4128" y="624"/>
              <a:ext cx="0" cy="1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Tree>
    <p:extLst>
      <p:ext uri="{BB962C8B-B14F-4D97-AF65-F5344CB8AC3E}">
        <p14:creationId xmlns:p14="http://schemas.microsoft.com/office/powerpoint/2010/main" val="29102916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1689"/>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16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4" y="648869"/>
            <a:ext cx="5825068" cy="6090349"/>
          </a:xfrm>
          <a:solidFill>
            <a:schemeClr val="accent5">
              <a:lumMod val="20000"/>
              <a:lumOff val="80000"/>
            </a:schemeClr>
          </a:solidFill>
          <a:ln>
            <a:solidFill>
              <a:srgbClr val="000000"/>
            </a:solidFill>
          </a:ln>
        </p:spPr>
        <p:txBody>
          <a:bodyPr>
            <a:noAutofit/>
          </a:bodyPr>
          <a:lstStyle/>
          <a:p>
            <a:pPr marL="0" indent="0" algn="ctr">
              <a:buNone/>
            </a:pPr>
            <a:r>
              <a:rPr lang="en-US" sz="2200" i="1" dirty="0">
                <a:latin typeface="Calibri"/>
                <a:cs typeface="Calibri"/>
              </a:rPr>
              <a:t>Coral </a:t>
            </a:r>
            <a:r>
              <a:rPr lang="en-US" sz="2200" i="1" dirty="0" smtClean="0">
                <a:latin typeface="Calibri"/>
                <a:cs typeface="Calibri"/>
              </a:rPr>
              <a:t>Reefs exist in the warm </a:t>
            </a:r>
            <a:r>
              <a:rPr lang="en-US" sz="2200" i="1" dirty="0">
                <a:latin typeface="Calibri"/>
                <a:cs typeface="Calibri"/>
              </a:rPr>
              <a:t>shallow waters </a:t>
            </a:r>
            <a:r>
              <a:rPr lang="en-US" sz="2200" i="1" dirty="0" smtClean="0">
                <a:latin typeface="Calibri"/>
                <a:cs typeface="Calibri"/>
              </a:rPr>
              <a:t>just beyond shoreline; most diverse marine biome.</a:t>
            </a:r>
            <a:endParaRPr lang="en-US" sz="2200" b="1" i="1" dirty="0">
              <a:latin typeface="Calibri"/>
              <a:ea typeface="ＭＳ Ｐゴシック" charset="0"/>
              <a:cs typeface="Calibri"/>
            </a:endParaRPr>
          </a:p>
          <a:p>
            <a:pPr marL="0" indent="0">
              <a:buNone/>
            </a:pPr>
            <a:r>
              <a:rPr lang="en-US" sz="2200" b="1" dirty="0" smtClean="0">
                <a:latin typeface="Calibri"/>
                <a:ea typeface="ＭＳ Ｐゴシック" charset="0"/>
                <a:cs typeface="Calibri"/>
              </a:rPr>
              <a:t>Formation</a:t>
            </a:r>
            <a:endParaRPr lang="en-US" sz="2200" b="1" dirty="0">
              <a:latin typeface="Calibri"/>
              <a:ea typeface="ＭＳ Ｐゴシック" charset="0"/>
              <a:cs typeface="Calibri"/>
            </a:endParaRPr>
          </a:p>
          <a:p>
            <a:r>
              <a:rPr lang="en-US" sz="2200" dirty="0">
                <a:latin typeface="Calibri"/>
                <a:cs typeface="Calibri"/>
              </a:rPr>
              <a:t>Result of mutualistic relationship between polyps and algae; algae provide polyp with food, color and oxygen through photosynthesis; algae get a home and some nutrients</a:t>
            </a:r>
          </a:p>
          <a:p>
            <a:r>
              <a:rPr lang="en-US" sz="2200" dirty="0">
                <a:latin typeface="Calibri"/>
                <a:cs typeface="Calibri"/>
              </a:rPr>
              <a:t>Formed by massive colonies of polyps that secrete limestone around their soft body. When polyps die their empty crusts remain as a platform for more reef growth</a:t>
            </a:r>
            <a:r>
              <a:rPr lang="en-US" sz="2200" dirty="0" smtClean="0">
                <a:latin typeface="Calibri"/>
                <a:cs typeface="Calibri"/>
              </a:rPr>
              <a:t>.</a:t>
            </a:r>
          </a:p>
          <a:p>
            <a:pPr marL="0" indent="0" algn="ctr">
              <a:buNone/>
            </a:pPr>
            <a:endParaRPr lang="en-US" sz="2200" i="1" dirty="0" smtClean="0">
              <a:latin typeface="Calibri"/>
              <a:cs typeface="Calibri"/>
            </a:endParaRPr>
          </a:p>
          <a:p>
            <a:pPr marL="0" indent="0" algn="ctr">
              <a:buNone/>
            </a:pPr>
            <a:r>
              <a:rPr lang="en-US" sz="2200" b="1" i="1" dirty="0" smtClean="0">
                <a:latin typeface="Calibri"/>
                <a:cs typeface="Calibri"/>
              </a:rPr>
              <a:t>Vulnerable </a:t>
            </a:r>
            <a:r>
              <a:rPr lang="en-US" sz="2200" b="1" i="1" dirty="0">
                <a:latin typeface="Calibri"/>
                <a:cs typeface="Calibri"/>
              </a:rPr>
              <a:t>because they grow slowly and are disrupted easily</a:t>
            </a:r>
          </a:p>
          <a:p>
            <a:pPr marL="57150" indent="0">
              <a:buNone/>
            </a:pPr>
            <a:endParaRPr lang="en-US" sz="2200" dirty="0" smtClean="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eaLnBrk="1" hangingPunct="1"/>
            <a:r>
              <a:rPr lang="en-US" sz="3200" b="1" dirty="0" smtClean="0">
                <a:ea typeface="ＭＳ Ｐゴシック" charset="0"/>
              </a:rPr>
              <a:t>Coral Reefs</a:t>
            </a:r>
            <a:endParaRPr lang="en-US" sz="3200" b="1" dirty="0">
              <a:ea typeface="ＭＳ Ｐゴシック" charset="0"/>
            </a:endParaRPr>
          </a:p>
        </p:txBody>
      </p:sp>
      <p:pic>
        <p:nvPicPr>
          <p:cNvPr id="7" name="Picture 6"/>
          <p:cNvPicPr>
            <a:picLocks noChangeAspect="1"/>
          </p:cNvPicPr>
          <p:nvPr/>
        </p:nvPicPr>
        <p:blipFill>
          <a:blip r:embed="rId3"/>
          <a:stretch>
            <a:fillRect/>
          </a:stretch>
        </p:blipFill>
        <p:spPr>
          <a:xfrm>
            <a:off x="5994401" y="781433"/>
            <a:ext cx="2997199" cy="1718393"/>
          </a:xfrm>
          <a:prstGeom prst="rect">
            <a:avLst/>
          </a:prstGeom>
          <a:ln>
            <a:solidFill>
              <a:srgbClr val="000000"/>
            </a:solidFill>
          </a:ln>
        </p:spPr>
      </p:pic>
      <p:pic>
        <p:nvPicPr>
          <p:cNvPr id="10" name="Picture 9"/>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94401" y="2692399"/>
            <a:ext cx="2997198" cy="1577331"/>
          </a:xfrm>
          <a:prstGeom prst="rect">
            <a:avLst/>
          </a:prstGeom>
          <a:ln>
            <a:solidFill>
              <a:srgbClr val="000000"/>
            </a:solidFill>
          </a:ln>
        </p:spPr>
      </p:pic>
      <p:pic>
        <p:nvPicPr>
          <p:cNvPr id="11" name="Picture 10"/>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994401" y="4603504"/>
            <a:ext cx="2997199" cy="1994718"/>
          </a:xfrm>
          <a:prstGeom prst="rect">
            <a:avLst/>
          </a:prstGeom>
          <a:ln>
            <a:solidFill>
              <a:srgbClr val="000000"/>
            </a:solidFill>
          </a:ln>
        </p:spPr>
      </p:pic>
    </p:spTree>
    <p:extLst>
      <p:ext uri="{BB962C8B-B14F-4D97-AF65-F5344CB8AC3E}">
        <p14:creationId xmlns:p14="http://schemas.microsoft.com/office/powerpoint/2010/main" val="3946573185"/>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4" y="648869"/>
            <a:ext cx="5825068" cy="6090349"/>
          </a:xfrm>
          <a:solidFill>
            <a:schemeClr val="accent5">
              <a:lumMod val="20000"/>
              <a:lumOff val="80000"/>
            </a:schemeClr>
          </a:solidFill>
          <a:ln>
            <a:solidFill>
              <a:srgbClr val="000000"/>
            </a:solidFill>
          </a:ln>
        </p:spPr>
        <p:txBody>
          <a:bodyPr>
            <a:noAutofit/>
          </a:bodyPr>
          <a:lstStyle/>
          <a:p>
            <a:pPr marL="0" indent="0">
              <a:buNone/>
            </a:pPr>
            <a:r>
              <a:rPr lang="en-US" sz="2200" b="1" dirty="0" smtClean="0">
                <a:latin typeface="Calibri"/>
                <a:ea typeface="ＭＳ Ｐゴシック" charset="0"/>
                <a:cs typeface="Calibri"/>
              </a:rPr>
              <a:t>Biodiversity</a:t>
            </a:r>
          </a:p>
          <a:p>
            <a:r>
              <a:rPr lang="en-US" sz="2200" dirty="0">
                <a:latin typeface="Calibri"/>
                <a:ea typeface="ＭＳ Ｐゴシック" charset="0"/>
                <a:cs typeface="Calibri"/>
              </a:rPr>
              <a:t>Marine equivalent of tropical rain </a:t>
            </a:r>
            <a:r>
              <a:rPr lang="en-US" sz="2200" dirty="0" smtClean="0">
                <a:latin typeface="Calibri"/>
                <a:ea typeface="ＭＳ Ｐゴシック" charset="0"/>
                <a:cs typeface="Calibri"/>
              </a:rPr>
              <a:t>forests</a:t>
            </a:r>
            <a:endParaRPr lang="en-US" sz="2200" dirty="0">
              <a:latin typeface="Calibri"/>
              <a:ea typeface="ＭＳ Ｐゴシック" charset="0"/>
              <a:cs typeface="Calibri"/>
            </a:endParaRPr>
          </a:p>
          <a:p>
            <a:r>
              <a:rPr lang="en-US" sz="2200" dirty="0">
                <a:latin typeface="Calibri"/>
                <a:ea typeface="ＭＳ Ｐゴシック" charset="0"/>
                <a:cs typeface="Calibri"/>
              </a:rPr>
              <a:t>Habitats for one-fourth of all marine </a:t>
            </a:r>
            <a:r>
              <a:rPr lang="en-US" sz="2200" dirty="0" smtClean="0">
                <a:latin typeface="Calibri"/>
                <a:ea typeface="ＭＳ Ｐゴシック" charset="0"/>
                <a:cs typeface="Calibri"/>
              </a:rPr>
              <a:t>species</a:t>
            </a:r>
            <a:endParaRPr lang="en-US" sz="2200" b="1" dirty="0">
              <a:latin typeface="Calibri"/>
              <a:ea typeface="ＭＳ Ｐゴシック" charset="0"/>
              <a:cs typeface="Calibri"/>
            </a:endParaRPr>
          </a:p>
          <a:p>
            <a:pPr marL="0" indent="0">
              <a:buNone/>
            </a:pPr>
            <a:endParaRPr lang="en-US" sz="2200" b="1" dirty="0" smtClean="0">
              <a:latin typeface="Calibri"/>
              <a:ea typeface="ＭＳ Ｐゴシック" charset="0"/>
              <a:cs typeface="Calibri"/>
            </a:endParaRPr>
          </a:p>
          <a:p>
            <a:pPr marL="0" indent="0">
              <a:buNone/>
            </a:pPr>
            <a:r>
              <a:rPr lang="en-US" sz="2200" b="1" dirty="0" smtClean="0">
                <a:latin typeface="Calibri"/>
                <a:ea typeface="ＭＳ Ｐゴシック" charset="0"/>
                <a:cs typeface="Calibri"/>
              </a:rPr>
              <a:t>Important </a:t>
            </a:r>
            <a:r>
              <a:rPr lang="en-US" sz="2200" b="1" dirty="0">
                <a:latin typeface="Calibri"/>
                <a:ea typeface="ＭＳ Ｐゴシック" charset="0"/>
                <a:cs typeface="Calibri"/>
              </a:rPr>
              <a:t>ecological and economic services</a:t>
            </a:r>
          </a:p>
          <a:p>
            <a:r>
              <a:rPr lang="en-US" sz="2200" dirty="0" smtClean="0">
                <a:latin typeface="Calibri"/>
                <a:cs typeface="Calibri"/>
              </a:rPr>
              <a:t>Sequester carbon dioxide i.e. carbon </a:t>
            </a:r>
            <a:r>
              <a:rPr lang="en-US" sz="2200" dirty="0">
                <a:latin typeface="Calibri"/>
                <a:cs typeface="Calibri"/>
              </a:rPr>
              <a:t>s</a:t>
            </a:r>
            <a:r>
              <a:rPr lang="en-US" sz="2200" dirty="0" smtClean="0">
                <a:latin typeface="Calibri"/>
                <a:cs typeface="Calibri"/>
              </a:rPr>
              <a:t>ink</a:t>
            </a:r>
            <a:endParaRPr lang="en-US" sz="2200" dirty="0" smtClean="0">
              <a:latin typeface="Calibri"/>
              <a:ea typeface="ＭＳ Ｐゴシック" charset="0"/>
              <a:cs typeface="Calibri"/>
            </a:endParaRPr>
          </a:p>
          <a:p>
            <a:r>
              <a:rPr lang="en-US" sz="2200" dirty="0" smtClean="0">
                <a:latin typeface="Calibri"/>
                <a:ea typeface="ＭＳ Ｐゴシック" charset="0"/>
                <a:cs typeface="Calibri"/>
              </a:rPr>
              <a:t>Moderate </a:t>
            </a:r>
            <a:r>
              <a:rPr lang="en-US" sz="2200" dirty="0">
                <a:latin typeface="Calibri"/>
                <a:ea typeface="ＭＳ Ｐゴシック" charset="0"/>
                <a:cs typeface="Calibri"/>
              </a:rPr>
              <a:t>atmospheric temperatures</a:t>
            </a:r>
          </a:p>
          <a:p>
            <a:r>
              <a:rPr lang="en-US" sz="2200" dirty="0">
                <a:latin typeface="Calibri"/>
                <a:ea typeface="ＭＳ Ｐゴシック" charset="0"/>
                <a:cs typeface="Calibri"/>
              </a:rPr>
              <a:t>Act as natural barriers protecting coasts from </a:t>
            </a:r>
            <a:r>
              <a:rPr lang="en-US" sz="2200" smtClean="0">
                <a:latin typeface="Calibri"/>
                <a:ea typeface="ＭＳ Ｐゴシック" charset="0"/>
                <a:cs typeface="Calibri"/>
              </a:rPr>
              <a:t>erosion (waves </a:t>
            </a:r>
            <a:r>
              <a:rPr lang="en-US" sz="2200" dirty="0" smtClean="0">
                <a:latin typeface="Calibri"/>
                <a:ea typeface="ＭＳ Ｐゴシック" charset="0"/>
                <a:cs typeface="Calibri"/>
              </a:rPr>
              <a:t>and storm surge)</a:t>
            </a:r>
            <a:endParaRPr lang="en-US" sz="2200" dirty="0">
              <a:latin typeface="Calibri"/>
              <a:ea typeface="ＭＳ Ｐゴシック" charset="0"/>
              <a:cs typeface="Calibri"/>
            </a:endParaRPr>
          </a:p>
          <a:p>
            <a:r>
              <a:rPr lang="en-US" sz="2200" dirty="0">
                <a:latin typeface="Calibri"/>
                <a:ea typeface="ＭＳ Ｐゴシック" charset="0"/>
                <a:cs typeface="Calibri"/>
              </a:rPr>
              <a:t>Provide </a:t>
            </a:r>
            <a:r>
              <a:rPr lang="en-US" sz="2200" dirty="0" smtClean="0">
                <a:latin typeface="Calibri"/>
                <a:ea typeface="ＭＳ Ｐゴシック" charset="0"/>
                <a:cs typeface="Calibri"/>
              </a:rPr>
              <a:t>habitats (plus, fish nurseries) </a:t>
            </a:r>
            <a:endParaRPr lang="en-US" sz="2200" dirty="0">
              <a:latin typeface="Calibri"/>
              <a:ea typeface="ＭＳ Ｐゴシック" charset="0"/>
              <a:cs typeface="Calibri"/>
            </a:endParaRPr>
          </a:p>
          <a:p>
            <a:r>
              <a:rPr lang="en-US" sz="2200" dirty="0">
                <a:latin typeface="Calibri"/>
                <a:ea typeface="ＭＳ Ｐゴシック" charset="0"/>
                <a:cs typeface="Calibri"/>
              </a:rPr>
              <a:t>Support fishing and tourism businesses</a:t>
            </a:r>
          </a:p>
          <a:p>
            <a:r>
              <a:rPr lang="en-US" sz="2200" dirty="0">
                <a:latin typeface="Calibri"/>
                <a:ea typeface="ＭＳ Ｐゴシック" charset="0"/>
                <a:cs typeface="Calibri"/>
              </a:rPr>
              <a:t>Provide jobs and building </a:t>
            </a:r>
            <a:r>
              <a:rPr lang="en-US" sz="2200" dirty="0" smtClean="0">
                <a:latin typeface="Calibri"/>
                <a:ea typeface="ＭＳ Ｐゴシック" charset="0"/>
                <a:cs typeface="Calibri"/>
              </a:rPr>
              <a:t>materials</a:t>
            </a:r>
            <a:endParaRPr lang="en-US" sz="2200" dirty="0">
              <a:latin typeface="Calibri"/>
              <a:ea typeface="ＭＳ Ｐゴシック" charset="0"/>
              <a:cs typeface="Calibri"/>
            </a:endParaRPr>
          </a:p>
          <a:p>
            <a:pPr marL="57150" indent="0">
              <a:buNone/>
            </a:pPr>
            <a:endParaRPr lang="en-US" sz="2200" dirty="0" smtClean="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eaLnBrk="1" hangingPunct="1"/>
            <a:r>
              <a:rPr lang="en-US" sz="3200" b="1" dirty="0" smtClean="0">
                <a:ea typeface="ＭＳ Ｐゴシック" charset="0"/>
              </a:rPr>
              <a:t>Coral Reefs</a:t>
            </a:r>
            <a:endParaRPr lang="en-US" sz="3200" b="1" dirty="0">
              <a:ea typeface="ＭＳ Ｐゴシック" charset="0"/>
            </a:endParaRPr>
          </a:p>
        </p:txBody>
      </p:sp>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994401" y="2824363"/>
            <a:ext cx="2997198" cy="1577331"/>
          </a:xfrm>
          <a:prstGeom prst="rect">
            <a:avLst/>
          </a:prstGeom>
          <a:ln>
            <a:solidFill>
              <a:srgbClr val="000000"/>
            </a:solidFill>
          </a:ln>
        </p:spPr>
      </p:pic>
      <p:pic>
        <p:nvPicPr>
          <p:cNvPr id="11" name="Picture 10"/>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994401" y="4603504"/>
            <a:ext cx="2997199" cy="1994718"/>
          </a:xfrm>
          <a:prstGeom prst="rect">
            <a:avLst/>
          </a:prstGeom>
          <a:ln>
            <a:solidFill>
              <a:srgbClr val="000000"/>
            </a:solidFill>
          </a:ln>
        </p:spPr>
      </p:pic>
      <p:pic>
        <p:nvPicPr>
          <p:cNvPr id="8" name="Picture 2" descr="figure_04_34"/>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b="8533"/>
          <a:stretch/>
        </p:blipFill>
        <p:spPr bwMode="auto">
          <a:xfrm>
            <a:off x="5994401" y="648870"/>
            <a:ext cx="2997197" cy="199377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66314803"/>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77825" name="Picture 2" descr="E_081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1776413" y="0"/>
            <a:ext cx="5608637" cy="682942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77826" name="Rectangle 3" hidden="1"/>
          <p:cNvSpPr>
            <a:spLocks noGrp="1" noChangeArrowheads="1"/>
          </p:cNvSpPr>
          <p:nvPr>
            <p:ph type="title"/>
          </p:nvPr>
        </p:nvSpPr>
        <p:spPr>
          <a:effectLst>
            <a:outerShdw dist="25399" dir="2700000" algn="ctr" rotWithShape="0">
              <a:schemeClr val="bg1"/>
            </a:outerShdw>
          </a:effectLst>
        </p:spPr>
        <p:txBody>
          <a:bodyPr/>
          <a:lstStyle/>
          <a:p>
            <a:endParaRPr lang="en-US" sz="3200">
              <a:ea typeface="ＭＳ Ｐゴシック" charset="0"/>
            </a:endParaRPr>
          </a:p>
        </p:txBody>
      </p:sp>
      <p:sp>
        <p:nvSpPr>
          <p:cNvPr id="231429" name="Text Box 5"/>
          <p:cNvSpPr txBox="1">
            <a:spLocks noChangeArrowheads="1"/>
          </p:cNvSpPr>
          <p:nvPr/>
        </p:nvSpPr>
        <p:spPr bwMode="auto">
          <a:xfrm>
            <a:off x="2286000" y="0"/>
            <a:ext cx="19224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Gray reef shark</a:t>
            </a:r>
          </a:p>
        </p:txBody>
      </p:sp>
      <p:sp>
        <p:nvSpPr>
          <p:cNvPr id="231430" name="Text Box 6"/>
          <p:cNvSpPr txBox="1">
            <a:spLocks noChangeArrowheads="1"/>
          </p:cNvSpPr>
          <p:nvPr/>
        </p:nvSpPr>
        <p:spPr bwMode="auto">
          <a:xfrm>
            <a:off x="5334000" y="533400"/>
            <a:ext cx="13255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Sea nettle</a:t>
            </a:r>
          </a:p>
        </p:txBody>
      </p:sp>
      <p:sp>
        <p:nvSpPr>
          <p:cNvPr id="231431" name="Text Box 7"/>
          <p:cNvSpPr txBox="1">
            <a:spLocks noChangeArrowheads="1"/>
          </p:cNvSpPr>
          <p:nvPr/>
        </p:nvSpPr>
        <p:spPr bwMode="auto">
          <a:xfrm>
            <a:off x="4876800" y="1143000"/>
            <a:ext cx="1258888" cy="517525"/>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1" hangingPunct="1">
              <a:defRPr/>
            </a:pPr>
            <a:r>
              <a:rPr lang="en-US" sz="1400" b="1">
                <a:solidFill>
                  <a:schemeClr val="bg1"/>
                </a:solidFill>
                <a:cs typeface="Arial" charset="0"/>
              </a:rPr>
              <a:t>Green sea turtle</a:t>
            </a:r>
          </a:p>
        </p:txBody>
      </p:sp>
      <p:sp>
        <p:nvSpPr>
          <p:cNvPr id="231432" name="Text Box 8"/>
          <p:cNvSpPr txBox="1">
            <a:spLocks noChangeArrowheads="1"/>
          </p:cNvSpPr>
          <p:nvPr/>
        </p:nvSpPr>
        <p:spPr bwMode="auto">
          <a:xfrm>
            <a:off x="5029200" y="1752600"/>
            <a:ext cx="885825"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Blue tang</a:t>
            </a:r>
          </a:p>
        </p:txBody>
      </p:sp>
      <p:sp>
        <p:nvSpPr>
          <p:cNvPr id="231433" name="Text Box 9"/>
          <p:cNvSpPr txBox="1">
            <a:spLocks noChangeArrowheads="1"/>
          </p:cNvSpPr>
          <p:nvPr/>
        </p:nvSpPr>
        <p:spPr bwMode="auto">
          <a:xfrm>
            <a:off x="5595938" y="1752600"/>
            <a:ext cx="1643062"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Fairy basslet</a:t>
            </a:r>
          </a:p>
        </p:txBody>
      </p:sp>
      <p:sp>
        <p:nvSpPr>
          <p:cNvPr id="231434" name="Text Box 10"/>
          <p:cNvSpPr txBox="1">
            <a:spLocks noChangeArrowheads="1"/>
          </p:cNvSpPr>
          <p:nvPr/>
        </p:nvSpPr>
        <p:spPr bwMode="auto">
          <a:xfrm>
            <a:off x="2667000" y="2301875"/>
            <a:ext cx="13890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Parrot fish</a:t>
            </a:r>
          </a:p>
        </p:txBody>
      </p:sp>
      <p:sp>
        <p:nvSpPr>
          <p:cNvPr id="231435" name="Text Box 11"/>
          <p:cNvSpPr txBox="1">
            <a:spLocks noChangeArrowheads="1"/>
          </p:cNvSpPr>
          <p:nvPr/>
        </p:nvSpPr>
        <p:spPr bwMode="auto">
          <a:xfrm>
            <a:off x="5105400" y="2505075"/>
            <a:ext cx="990600"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Brittle star</a:t>
            </a:r>
          </a:p>
        </p:txBody>
      </p:sp>
      <p:sp>
        <p:nvSpPr>
          <p:cNvPr id="231436" name="Text Box 12"/>
          <p:cNvSpPr txBox="1">
            <a:spLocks noChangeArrowheads="1"/>
          </p:cNvSpPr>
          <p:nvPr/>
        </p:nvSpPr>
        <p:spPr bwMode="auto">
          <a:xfrm>
            <a:off x="6354763" y="2581275"/>
            <a:ext cx="1198562" cy="517525"/>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Sergeant major</a:t>
            </a:r>
          </a:p>
        </p:txBody>
      </p:sp>
      <p:sp>
        <p:nvSpPr>
          <p:cNvPr id="231437" name="Text Box 13"/>
          <p:cNvSpPr txBox="1">
            <a:spLocks noChangeArrowheads="1"/>
          </p:cNvSpPr>
          <p:nvPr/>
        </p:nvSpPr>
        <p:spPr bwMode="auto">
          <a:xfrm>
            <a:off x="2895600" y="2827338"/>
            <a:ext cx="15033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Hard corals</a:t>
            </a:r>
          </a:p>
        </p:txBody>
      </p:sp>
      <p:sp>
        <p:nvSpPr>
          <p:cNvPr id="231438" name="Text Box 14"/>
          <p:cNvSpPr txBox="1">
            <a:spLocks noChangeArrowheads="1"/>
          </p:cNvSpPr>
          <p:nvPr/>
        </p:nvSpPr>
        <p:spPr bwMode="auto">
          <a:xfrm>
            <a:off x="4114800" y="2790825"/>
            <a:ext cx="868363" cy="304800"/>
          </a:xfrm>
          <a:prstGeom prst="rect">
            <a:avLst/>
          </a:prstGeom>
          <a:noFill/>
          <a:ln>
            <a:noFill/>
          </a:ln>
          <a:effectLst>
            <a:outerShdw blurRad="12700" dist="25399" dir="1679986"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rgbClr val="000000"/>
                </a:solidFill>
                <a:cs typeface="Arial" charset="0"/>
              </a:rPr>
              <a:t>Algae</a:t>
            </a:r>
          </a:p>
        </p:txBody>
      </p:sp>
      <p:sp>
        <p:nvSpPr>
          <p:cNvPr id="231439" name="Text Box 15"/>
          <p:cNvSpPr txBox="1">
            <a:spLocks noChangeArrowheads="1"/>
          </p:cNvSpPr>
          <p:nvPr/>
        </p:nvSpPr>
        <p:spPr bwMode="auto">
          <a:xfrm>
            <a:off x="6019800" y="3070225"/>
            <a:ext cx="1209675" cy="47625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r" eaLnBrk="1" hangingPunct="1">
              <a:lnSpc>
                <a:spcPct val="90000"/>
              </a:lnSpc>
              <a:defRPr/>
            </a:pPr>
            <a:r>
              <a:rPr lang="en-US" sz="1400" b="1">
                <a:solidFill>
                  <a:schemeClr val="bg1"/>
                </a:solidFill>
                <a:cs typeface="Arial" charset="0"/>
              </a:rPr>
              <a:t>Banded coral shrimp</a:t>
            </a:r>
          </a:p>
        </p:txBody>
      </p:sp>
      <p:sp>
        <p:nvSpPr>
          <p:cNvPr id="231440" name="Text Box 16"/>
          <p:cNvSpPr txBox="1">
            <a:spLocks noChangeArrowheads="1"/>
          </p:cNvSpPr>
          <p:nvPr/>
        </p:nvSpPr>
        <p:spPr bwMode="auto">
          <a:xfrm>
            <a:off x="3730625" y="3556000"/>
            <a:ext cx="1833563" cy="274638"/>
          </a:xfrm>
          <a:prstGeom prst="rect">
            <a:avLst/>
          </a:prstGeom>
          <a:noFill/>
          <a:ln>
            <a:noFill/>
          </a:ln>
          <a:effectLst>
            <a:outerShdw blurRad="12700" dist="25399" dir="1679986"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200" b="1">
                <a:solidFill>
                  <a:srgbClr val="000000"/>
                </a:solidFill>
                <a:cs typeface="Arial" charset="0"/>
              </a:rPr>
              <a:t>Phytoplankton</a:t>
            </a:r>
          </a:p>
        </p:txBody>
      </p:sp>
      <p:sp>
        <p:nvSpPr>
          <p:cNvPr id="231441" name="Text Box 17"/>
          <p:cNvSpPr txBox="1">
            <a:spLocks noChangeArrowheads="1"/>
          </p:cNvSpPr>
          <p:nvPr/>
        </p:nvSpPr>
        <p:spPr bwMode="auto">
          <a:xfrm>
            <a:off x="3048000" y="3810000"/>
            <a:ext cx="990600" cy="274638"/>
          </a:xfrm>
          <a:prstGeom prst="rect">
            <a:avLst/>
          </a:prstGeom>
          <a:noFill/>
          <a:ln>
            <a:noFill/>
          </a:ln>
          <a:effectLst>
            <a:outerShdw blurRad="12700" dist="25399" dir="1679986"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1" hangingPunct="1">
              <a:defRPr/>
            </a:pPr>
            <a:r>
              <a:rPr lang="en-US" sz="1200" b="1">
                <a:solidFill>
                  <a:srgbClr val="000000"/>
                </a:solidFill>
                <a:cs typeface="Arial" charset="0"/>
              </a:rPr>
              <a:t>Symbiotic algae</a:t>
            </a:r>
          </a:p>
        </p:txBody>
      </p:sp>
      <p:sp>
        <p:nvSpPr>
          <p:cNvPr id="231442" name="Text Box 18"/>
          <p:cNvSpPr txBox="1">
            <a:spLocks noChangeArrowheads="1"/>
          </p:cNvSpPr>
          <p:nvPr/>
        </p:nvSpPr>
        <p:spPr bwMode="auto">
          <a:xfrm>
            <a:off x="6416675" y="3697288"/>
            <a:ext cx="9445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Coney</a:t>
            </a:r>
          </a:p>
        </p:txBody>
      </p:sp>
      <p:sp>
        <p:nvSpPr>
          <p:cNvPr id="231443" name="Text Box 19"/>
          <p:cNvSpPr txBox="1">
            <a:spLocks noChangeArrowheads="1"/>
          </p:cNvSpPr>
          <p:nvPr/>
        </p:nvSpPr>
        <p:spPr bwMode="auto">
          <a:xfrm>
            <a:off x="4086225" y="4443413"/>
            <a:ext cx="1152525" cy="274637"/>
          </a:xfrm>
          <a:prstGeom prst="rect">
            <a:avLst/>
          </a:prstGeom>
          <a:noFill/>
          <a:ln>
            <a:noFill/>
          </a:ln>
          <a:effectLst>
            <a:outerShdw blurRad="12700" dist="25399" dir="1679986"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200" b="1">
                <a:solidFill>
                  <a:srgbClr val="000000"/>
                </a:solidFill>
                <a:cs typeface="Arial" charset="0"/>
              </a:rPr>
              <a:t>Zooplankton</a:t>
            </a:r>
          </a:p>
        </p:txBody>
      </p:sp>
      <p:sp>
        <p:nvSpPr>
          <p:cNvPr id="231444" name="Text Box 20"/>
          <p:cNvSpPr txBox="1">
            <a:spLocks noChangeArrowheads="1"/>
          </p:cNvSpPr>
          <p:nvPr/>
        </p:nvSpPr>
        <p:spPr bwMode="auto">
          <a:xfrm>
            <a:off x="5349875" y="4402138"/>
            <a:ext cx="1508125" cy="261937"/>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lnSpc>
                <a:spcPct val="80000"/>
              </a:lnSpc>
              <a:defRPr/>
            </a:pPr>
            <a:r>
              <a:rPr lang="en-US" sz="1400" b="1">
                <a:solidFill>
                  <a:schemeClr val="bg1"/>
                </a:solidFill>
                <a:cs typeface="Arial" charset="0"/>
              </a:rPr>
              <a:t>Blackcap basslet</a:t>
            </a:r>
          </a:p>
        </p:txBody>
      </p:sp>
      <p:sp>
        <p:nvSpPr>
          <p:cNvPr id="231445" name="Text Box 21"/>
          <p:cNvSpPr txBox="1">
            <a:spLocks noChangeArrowheads="1"/>
          </p:cNvSpPr>
          <p:nvPr/>
        </p:nvSpPr>
        <p:spPr bwMode="auto">
          <a:xfrm>
            <a:off x="2879725" y="4913313"/>
            <a:ext cx="12112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chemeClr val="bg1"/>
                </a:solidFill>
                <a:cs typeface="Arial" charset="0"/>
              </a:rPr>
              <a:t>Sponges</a:t>
            </a:r>
          </a:p>
        </p:txBody>
      </p:sp>
      <p:sp>
        <p:nvSpPr>
          <p:cNvPr id="231446" name="Text Box 22"/>
          <p:cNvSpPr txBox="1">
            <a:spLocks noChangeArrowheads="1"/>
          </p:cNvSpPr>
          <p:nvPr/>
        </p:nvSpPr>
        <p:spPr bwMode="auto">
          <a:xfrm>
            <a:off x="5334000" y="5197475"/>
            <a:ext cx="944563" cy="304800"/>
          </a:xfrm>
          <a:prstGeom prst="rect">
            <a:avLst/>
          </a:prstGeom>
          <a:noFill/>
          <a:ln>
            <a:noFill/>
          </a:ln>
          <a:effectLst>
            <a:outerShdw blurRad="12700" dist="25399" dir="1679986" algn="ctr" rotWithShape="0">
              <a:schemeClr val="tx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algn="ctr" eaLnBrk="1" hangingPunct="1">
              <a:defRPr/>
            </a:pPr>
            <a:r>
              <a:rPr lang="en-US" sz="1400" b="1">
                <a:solidFill>
                  <a:schemeClr val="bg1"/>
                </a:solidFill>
                <a:cs typeface="Arial" charset="0"/>
              </a:rPr>
              <a:t>Moray eel</a:t>
            </a:r>
          </a:p>
        </p:txBody>
      </p:sp>
      <p:sp>
        <p:nvSpPr>
          <p:cNvPr id="231447" name="Text Box 23"/>
          <p:cNvSpPr txBox="1">
            <a:spLocks noChangeArrowheads="1"/>
          </p:cNvSpPr>
          <p:nvPr/>
        </p:nvSpPr>
        <p:spPr bwMode="auto">
          <a:xfrm>
            <a:off x="4110038" y="5715000"/>
            <a:ext cx="1147762" cy="304800"/>
          </a:xfrm>
          <a:prstGeom prst="rect">
            <a:avLst/>
          </a:prstGeom>
          <a:noFill/>
          <a:ln>
            <a:noFill/>
          </a:ln>
          <a:effectLst>
            <a:outerShdw blurRad="12700" dist="25399" dir="1679986" algn="ctr" rotWithShape="0">
              <a:schemeClr val="bg1"/>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a:spAutoFit/>
          </a:bodyPr>
          <a:lstStyle/>
          <a:p>
            <a:pPr eaLnBrk="1" hangingPunct="1">
              <a:defRPr/>
            </a:pPr>
            <a:r>
              <a:rPr lang="en-US" sz="1400" b="1">
                <a:solidFill>
                  <a:srgbClr val="000000"/>
                </a:solidFill>
                <a:cs typeface="Arial" charset="0"/>
              </a:rPr>
              <a:t>Bacteria</a:t>
            </a:r>
          </a:p>
        </p:txBody>
      </p:sp>
      <p:sp>
        <p:nvSpPr>
          <p:cNvPr id="231448" name="Text Box 24"/>
          <p:cNvSpPr txBox="1">
            <a:spLocks noChangeArrowheads="1"/>
          </p:cNvSpPr>
          <p:nvPr/>
        </p:nvSpPr>
        <p:spPr bwMode="auto">
          <a:xfrm>
            <a:off x="2286000" y="6332538"/>
            <a:ext cx="1600200"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70000"/>
              </a:lnSpc>
              <a:defRPr/>
            </a:pPr>
            <a:r>
              <a:rPr lang="en-US" sz="1400" b="1" dirty="0">
                <a:solidFill>
                  <a:srgbClr val="000000"/>
                </a:solidFill>
                <a:cs typeface="Arial" charset="0"/>
              </a:rPr>
              <a:t>Producer </a:t>
            </a:r>
          </a:p>
          <a:p>
            <a:pPr eaLnBrk="1" hangingPunct="1">
              <a:lnSpc>
                <a:spcPct val="70000"/>
              </a:lnSpc>
              <a:defRPr/>
            </a:pPr>
            <a:r>
              <a:rPr lang="en-US" sz="1400" b="1" dirty="0">
                <a:solidFill>
                  <a:srgbClr val="000000"/>
                </a:solidFill>
                <a:cs typeface="Arial" charset="0"/>
              </a:rPr>
              <a:t>to primary consumer</a:t>
            </a:r>
          </a:p>
        </p:txBody>
      </p:sp>
      <p:sp>
        <p:nvSpPr>
          <p:cNvPr id="231449" name="Text Box 25"/>
          <p:cNvSpPr txBox="1">
            <a:spLocks noChangeArrowheads="1"/>
          </p:cNvSpPr>
          <p:nvPr/>
        </p:nvSpPr>
        <p:spPr bwMode="auto">
          <a:xfrm>
            <a:off x="3592514" y="6332538"/>
            <a:ext cx="926912" cy="48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lnSpc>
                <a:spcPct val="70000"/>
              </a:lnSpc>
              <a:defRPr/>
            </a:pPr>
            <a:r>
              <a:rPr lang="en-US" sz="1200" b="1" dirty="0">
                <a:solidFill>
                  <a:srgbClr val="000000"/>
                </a:solidFill>
                <a:cs typeface="Arial" charset="0"/>
              </a:rPr>
              <a:t>Primary to secondary consumer</a:t>
            </a:r>
          </a:p>
        </p:txBody>
      </p:sp>
      <p:sp>
        <p:nvSpPr>
          <p:cNvPr id="231450" name="Text Box 26"/>
          <p:cNvSpPr txBox="1">
            <a:spLocks noChangeArrowheads="1"/>
          </p:cNvSpPr>
          <p:nvPr/>
        </p:nvSpPr>
        <p:spPr bwMode="auto">
          <a:xfrm>
            <a:off x="4908550" y="6332538"/>
            <a:ext cx="1187450" cy="48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lnSpc>
                <a:spcPct val="70000"/>
              </a:lnSpc>
              <a:defRPr/>
            </a:pPr>
            <a:r>
              <a:rPr lang="en-US" sz="1200" b="1" dirty="0">
                <a:solidFill>
                  <a:srgbClr val="000000"/>
                </a:solidFill>
                <a:cs typeface="Arial" charset="0"/>
              </a:rPr>
              <a:t>Secondary to higher-level consumer</a:t>
            </a:r>
          </a:p>
        </p:txBody>
      </p:sp>
      <p:sp>
        <p:nvSpPr>
          <p:cNvPr id="231451" name="Text Box 27"/>
          <p:cNvSpPr txBox="1">
            <a:spLocks noChangeArrowheads="1"/>
          </p:cNvSpPr>
          <p:nvPr/>
        </p:nvSpPr>
        <p:spPr bwMode="auto">
          <a:xfrm>
            <a:off x="6192838" y="6332538"/>
            <a:ext cx="2189162" cy="489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70000"/>
              </a:lnSpc>
              <a:defRPr/>
            </a:pPr>
            <a:r>
              <a:rPr lang="en-US" sz="1200" b="1" dirty="0">
                <a:solidFill>
                  <a:srgbClr val="000000"/>
                </a:solidFill>
                <a:cs typeface="Arial" charset="0"/>
              </a:rPr>
              <a:t>All producers </a:t>
            </a:r>
          </a:p>
          <a:p>
            <a:pPr eaLnBrk="1" hangingPunct="1">
              <a:lnSpc>
                <a:spcPct val="70000"/>
              </a:lnSpc>
              <a:defRPr/>
            </a:pPr>
            <a:r>
              <a:rPr lang="en-US" sz="1200" b="1" dirty="0">
                <a:solidFill>
                  <a:srgbClr val="000000"/>
                </a:solidFill>
                <a:cs typeface="Arial" charset="0"/>
              </a:rPr>
              <a:t>and consumers </a:t>
            </a:r>
          </a:p>
          <a:p>
            <a:pPr eaLnBrk="1" hangingPunct="1">
              <a:lnSpc>
                <a:spcPct val="70000"/>
              </a:lnSpc>
              <a:defRPr/>
            </a:pPr>
            <a:r>
              <a:rPr lang="en-US" sz="1200" b="1" dirty="0">
                <a:solidFill>
                  <a:srgbClr val="000000"/>
                </a:solidFill>
                <a:cs typeface="Arial" charset="0"/>
              </a:rPr>
              <a:t>to decomposers</a:t>
            </a:r>
          </a:p>
        </p:txBody>
      </p:sp>
    </p:spTree>
    <p:extLst>
      <p:ext uri="{BB962C8B-B14F-4D97-AF65-F5344CB8AC3E}">
        <p14:creationId xmlns:p14="http://schemas.microsoft.com/office/powerpoint/2010/main" val="79309849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824060"/>
            <a:ext cx="8822267" cy="2635963"/>
          </a:xfrm>
          <a:solidFill>
            <a:schemeClr val="accent5">
              <a:lumMod val="20000"/>
              <a:lumOff val="80000"/>
            </a:schemeClr>
          </a:solidFill>
          <a:ln>
            <a:solidFill>
              <a:srgbClr val="000000"/>
            </a:solidFill>
          </a:ln>
        </p:spPr>
        <p:txBody>
          <a:bodyPr>
            <a:noAutofit/>
          </a:bodyPr>
          <a:lstStyle/>
          <a:p>
            <a:pPr>
              <a:lnSpc>
                <a:spcPct val="90000"/>
              </a:lnSpc>
            </a:pPr>
            <a:r>
              <a:rPr lang="en-US" sz="2300" b="1" dirty="0" smtClean="0">
                <a:latin typeface="Calibri"/>
                <a:ea typeface="ＭＳ Ｐゴシック" charset="0"/>
                <a:cs typeface="Calibri"/>
              </a:rPr>
              <a:t>Coastal development &amp; pollution</a:t>
            </a:r>
            <a:endParaRPr lang="en-US" sz="2300" b="1" dirty="0">
              <a:latin typeface="Calibri"/>
              <a:ea typeface="ＭＳ Ｐゴシック" charset="0"/>
              <a:cs typeface="Calibri"/>
            </a:endParaRPr>
          </a:p>
          <a:p>
            <a:pPr>
              <a:lnSpc>
                <a:spcPct val="90000"/>
              </a:lnSpc>
            </a:pPr>
            <a:r>
              <a:rPr lang="en-US" sz="2300" b="1" dirty="0" smtClean="0">
                <a:latin typeface="Calibri"/>
                <a:ea typeface="ＭＳ Ｐゴシック" charset="0"/>
                <a:cs typeface="Calibri"/>
              </a:rPr>
              <a:t>Overfishing &amp; destructive fishing practices </a:t>
            </a:r>
            <a:endParaRPr lang="en-US" sz="2300" b="1" dirty="0">
              <a:latin typeface="Calibri"/>
              <a:ea typeface="ＭＳ Ｐゴシック" charset="0"/>
              <a:cs typeface="Calibri"/>
            </a:endParaRPr>
          </a:p>
          <a:p>
            <a:pPr>
              <a:lnSpc>
                <a:spcPct val="90000"/>
              </a:lnSpc>
            </a:pPr>
            <a:r>
              <a:rPr lang="en-US" sz="2300" b="1" dirty="0" smtClean="0">
                <a:latin typeface="Calibri"/>
                <a:cs typeface="Calibri"/>
              </a:rPr>
              <a:t>Coral Bleaching</a:t>
            </a:r>
            <a:r>
              <a:rPr lang="en-US" sz="2300" dirty="0" smtClean="0">
                <a:latin typeface="Calibri"/>
                <a:cs typeface="Calibri"/>
              </a:rPr>
              <a:t>: warmer ocean temperatures stress algae; they exit polyps leaving behind a white </a:t>
            </a:r>
            <a:r>
              <a:rPr lang="en-US" sz="2300" dirty="0">
                <a:latin typeface="Calibri"/>
                <a:cs typeface="Calibri"/>
              </a:rPr>
              <a:t>skeleton of calcium </a:t>
            </a:r>
            <a:r>
              <a:rPr lang="en-US" sz="2300" dirty="0" smtClean="0">
                <a:latin typeface="Calibri"/>
                <a:cs typeface="Calibri"/>
              </a:rPr>
              <a:t>carbonate </a:t>
            </a:r>
          </a:p>
          <a:p>
            <a:pPr>
              <a:lnSpc>
                <a:spcPct val="90000"/>
              </a:lnSpc>
            </a:pPr>
            <a:r>
              <a:rPr lang="en-US" sz="2300" b="1" dirty="0" smtClean="0">
                <a:latin typeface="Calibri"/>
                <a:ea typeface="ＭＳ Ｐゴシック" charset="0"/>
                <a:cs typeface="Calibri"/>
              </a:rPr>
              <a:t>Ocean acidification</a:t>
            </a:r>
            <a:r>
              <a:rPr lang="en-US" sz="2300" dirty="0" smtClean="0">
                <a:latin typeface="Calibri"/>
                <a:ea typeface="ＭＳ Ｐゴシック" charset="0"/>
                <a:cs typeface="Calibri"/>
              </a:rPr>
              <a:t>: ocean absorbs atmospheric carbon dioxide; reacting with water to produce carbonic acid and excessive hydrogen ions that dissolve shells and inhibit formation of calcium carbonate.</a:t>
            </a:r>
            <a:endParaRPr lang="en-US" sz="2300" dirty="0" smtClean="0">
              <a:solidFill>
                <a:srgbClr val="000000"/>
              </a:solidFill>
              <a:latin typeface="Calibri"/>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smtClean="0">
                <a:ea typeface="ＭＳ Ｐゴシック" charset="0"/>
              </a:rPr>
              <a:t>Coral Reefs: </a:t>
            </a:r>
            <a:r>
              <a:rPr lang="en-US" sz="3200" b="1" dirty="0">
                <a:ea typeface="ＭＳ Ｐゴシック" charset="0"/>
                <a:cs typeface="Calibri"/>
              </a:rPr>
              <a:t>Degradation </a:t>
            </a:r>
            <a:r>
              <a:rPr lang="en-US" sz="3200" b="1" dirty="0" smtClean="0">
                <a:ea typeface="ＭＳ Ｐゴシック" charset="0"/>
                <a:cs typeface="Calibri"/>
              </a:rPr>
              <a:t>&amp; Decline</a:t>
            </a:r>
            <a:endParaRPr lang="en-US" sz="3200" b="1" dirty="0">
              <a:ea typeface="ＭＳ Ｐゴシック" charset="0"/>
            </a:endParaRPr>
          </a:p>
        </p:txBody>
      </p:sp>
      <p:pic>
        <p:nvPicPr>
          <p:cNvPr id="8" name="Picture 4" descr="0801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02613" y="3692977"/>
            <a:ext cx="4186437" cy="2792489"/>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 name="Picture 6" descr="0801b"/>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656853" y="3692977"/>
            <a:ext cx="4163226" cy="277700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429335814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338667" y="781434"/>
            <a:ext cx="4893733" cy="2053960"/>
          </a:xfrm>
          <a:solidFill>
            <a:schemeClr val="accent5">
              <a:lumMod val="20000"/>
              <a:lumOff val="80000"/>
            </a:schemeClr>
          </a:solidFill>
          <a:ln>
            <a:solidFill>
              <a:srgbClr val="000000"/>
            </a:solidFill>
          </a:ln>
        </p:spPr>
        <p:txBody>
          <a:bodyPr>
            <a:noAutofit/>
          </a:bodyPr>
          <a:lstStyle/>
          <a:p>
            <a:pPr marL="0" indent="0">
              <a:lnSpc>
                <a:spcPct val="90000"/>
              </a:lnSpc>
              <a:buNone/>
            </a:pPr>
            <a:r>
              <a:rPr lang="en-US" sz="2300" b="1" dirty="0" smtClean="0">
                <a:solidFill>
                  <a:srgbClr val="000000"/>
                </a:solidFill>
                <a:ea typeface="ＭＳ Ｐゴシック" charset="0"/>
              </a:rPr>
              <a:t>Saltwater </a:t>
            </a:r>
            <a:r>
              <a:rPr lang="en-US" sz="2300" b="1" dirty="0">
                <a:solidFill>
                  <a:srgbClr val="000000"/>
                </a:solidFill>
                <a:ea typeface="ＭＳ Ｐゴシック" charset="0"/>
              </a:rPr>
              <a:t>life zones</a:t>
            </a:r>
            <a:r>
              <a:rPr lang="en-US" sz="2300" dirty="0">
                <a:solidFill>
                  <a:srgbClr val="000000"/>
                </a:solidFill>
                <a:ea typeface="ＭＳ Ｐゴシック" charset="0"/>
              </a:rPr>
              <a:t> (</a:t>
            </a:r>
            <a:r>
              <a:rPr lang="en-US" sz="2300" b="1" dirty="0">
                <a:solidFill>
                  <a:srgbClr val="000000"/>
                </a:solidFill>
                <a:ea typeface="ＭＳ Ｐゴシック" charset="0"/>
              </a:rPr>
              <a:t>marine life zones</a:t>
            </a:r>
            <a:r>
              <a:rPr lang="en-US" sz="2300" dirty="0">
                <a:solidFill>
                  <a:srgbClr val="000000"/>
                </a:solidFill>
                <a:ea typeface="ＭＳ Ｐゴシック" charset="0"/>
              </a:rPr>
              <a:t>)</a:t>
            </a:r>
          </a:p>
          <a:p>
            <a:pPr>
              <a:lnSpc>
                <a:spcPct val="90000"/>
              </a:lnSpc>
            </a:pPr>
            <a:r>
              <a:rPr lang="en-US" sz="2300" dirty="0">
                <a:solidFill>
                  <a:srgbClr val="000000"/>
                </a:solidFill>
                <a:ea typeface="ＭＳ Ｐゴシック" charset="0"/>
              </a:rPr>
              <a:t>Oceans and estuaries</a:t>
            </a:r>
          </a:p>
          <a:p>
            <a:pPr>
              <a:lnSpc>
                <a:spcPct val="90000"/>
              </a:lnSpc>
            </a:pPr>
            <a:r>
              <a:rPr lang="en-US" sz="2300" dirty="0">
                <a:solidFill>
                  <a:srgbClr val="000000"/>
                </a:solidFill>
                <a:ea typeface="ＭＳ Ｐゴシック" charset="0"/>
              </a:rPr>
              <a:t>Coastlands and shorelines</a:t>
            </a:r>
          </a:p>
          <a:p>
            <a:pPr>
              <a:lnSpc>
                <a:spcPct val="90000"/>
              </a:lnSpc>
            </a:pPr>
            <a:r>
              <a:rPr lang="en-US" sz="2300" dirty="0">
                <a:solidFill>
                  <a:srgbClr val="000000"/>
                </a:solidFill>
                <a:ea typeface="ＭＳ Ｐゴシック" charset="0"/>
              </a:rPr>
              <a:t>Coral reefs</a:t>
            </a:r>
          </a:p>
          <a:p>
            <a:pPr>
              <a:lnSpc>
                <a:spcPct val="90000"/>
              </a:lnSpc>
            </a:pPr>
            <a:r>
              <a:rPr lang="en-US" sz="2300" dirty="0">
                <a:solidFill>
                  <a:srgbClr val="000000"/>
                </a:solidFill>
                <a:ea typeface="ＭＳ Ｐゴシック" charset="0"/>
              </a:rPr>
              <a:t>Mangrove </a:t>
            </a:r>
            <a:r>
              <a:rPr lang="en-US" sz="2300" dirty="0" smtClean="0">
                <a:solidFill>
                  <a:srgbClr val="000000"/>
                </a:solidFill>
                <a:ea typeface="ＭＳ Ｐゴシック" charset="0"/>
              </a:rPr>
              <a:t>forests</a:t>
            </a:r>
            <a:endParaRPr lang="en-US" sz="23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marL="0" indent="0">
              <a:lnSpc>
                <a:spcPct val="90000"/>
              </a:lnSpc>
            </a:pPr>
            <a:r>
              <a:rPr lang="en-US" sz="3200" b="1" dirty="0">
                <a:ea typeface="ＭＳ Ｐゴシック" charset="0"/>
              </a:rPr>
              <a:t>Aquatic life zones</a:t>
            </a: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8667" y="2999303"/>
            <a:ext cx="4893733" cy="1916712"/>
          </a:xfrm>
          <a:prstGeom prst="rect">
            <a:avLst/>
          </a:prstGeom>
          <a:ln>
            <a:solidFill>
              <a:srgbClr val="000000"/>
            </a:solidFill>
          </a:ln>
        </p:spPr>
      </p:pic>
      <p:pic>
        <p:nvPicPr>
          <p:cNvPr id="5" name="Picture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427686" y="781435"/>
            <a:ext cx="3370981" cy="2528236"/>
          </a:xfrm>
          <a:prstGeom prst="rect">
            <a:avLst/>
          </a:prstGeom>
          <a:ln>
            <a:solidFill>
              <a:srgbClr val="000000"/>
            </a:solidFill>
          </a:ln>
        </p:spPr>
      </p:pic>
      <p:pic>
        <p:nvPicPr>
          <p:cNvPr id="6" name="Picture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38667" y="5057659"/>
            <a:ext cx="4919686" cy="1537402"/>
          </a:xfrm>
          <a:prstGeom prst="rect">
            <a:avLst/>
          </a:prstGeom>
          <a:ln>
            <a:solidFill>
              <a:srgbClr val="000000"/>
            </a:solidFill>
          </a:ln>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27685" y="3566360"/>
            <a:ext cx="3370981" cy="2119546"/>
          </a:xfrm>
          <a:prstGeom prst="rect">
            <a:avLst/>
          </a:prstGeom>
          <a:ln>
            <a:solidFill>
              <a:srgbClr val="000000"/>
            </a:solidFill>
          </a:ln>
        </p:spPr>
      </p:pic>
    </p:spTree>
    <p:extLst>
      <p:ext uri="{BB962C8B-B14F-4D97-AF65-F5344CB8AC3E}">
        <p14:creationId xmlns:p14="http://schemas.microsoft.com/office/powerpoint/2010/main" val="539031105"/>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300086" y="217151"/>
            <a:ext cx="8517466" cy="6498506"/>
          </a:xfrm>
          <a:solidFill>
            <a:schemeClr val="accent3">
              <a:lumMod val="40000"/>
              <a:lumOff val="60000"/>
            </a:schemeClr>
          </a:solidFill>
          <a:ln>
            <a:solidFill>
              <a:srgbClr val="000000"/>
            </a:solidFill>
          </a:ln>
        </p:spPr>
        <p:txBody>
          <a:bodyPr>
            <a:noAutofit/>
          </a:bodyPr>
          <a:lstStyle/>
          <a:p>
            <a:pPr marL="0" indent="0">
              <a:buNone/>
            </a:pPr>
            <a:r>
              <a:rPr lang="en-US" sz="2000" b="1" dirty="0">
                <a:latin typeface="Calibri"/>
                <a:cs typeface="Calibri"/>
              </a:rPr>
              <a:t>Ocean acidification</a:t>
            </a:r>
            <a:r>
              <a:rPr lang="en-US" sz="2000" dirty="0">
                <a:latin typeface="Calibri"/>
                <a:cs typeface="Calibri"/>
              </a:rPr>
              <a:t>: </a:t>
            </a:r>
            <a:r>
              <a:rPr lang="en-US" sz="2000" dirty="0" smtClean="0">
                <a:latin typeface="Calibri"/>
                <a:cs typeface="Calibri"/>
              </a:rPr>
              <a:t>decrease </a:t>
            </a:r>
            <a:r>
              <a:rPr lang="en-US" sz="2000" dirty="0">
                <a:latin typeface="Calibri"/>
                <a:cs typeface="Calibri"/>
              </a:rPr>
              <a:t>in the pH and increase in acidity of </a:t>
            </a:r>
            <a:r>
              <a:rPr lang="en-US" sz="2000" dirty="0" smtClean="0">
                <a:latin typeface="Calibri"/>
                <a:cs typeface="Calibri"/>
              </a:rPr>
              <a:t>the oceans</a:t>
            </a:r>
            <a:r>
              <a:rPr lang="en-US" sz="2000" dirty="0">
                <a:latin typeface="Calibri"/>
                <a:cs typeface="Calibri"/>
              </a:rPr>
              <a:t>, caused by the uptake of anthropogenic carbon </a:t>
            </a:r>
            <a:r>
              <a:rPr lang="en-US" sz="2000" dirty="0" smtClean="0">
                <a:latin typeface="Calibri"/>
                <a:cs typeface="Calibri"/>
              </a:rPr>
              <a:t>dioxide </a:t>
            </a:r>
            <a:r>
              <a:rPr lang="en-US" sz="2000" dirty="0">
                <a:latin typeface="Calibri"/>
                <a:cs typeface="Calibri"/>
              </a:rPr>
              <a:t>from the atmosphere. </a:t>
            </a:r>
            <a:endParaRPr lang="en-US" sz="2000" dirty="0" smtClean="0">
              <a:latin typeface="Calibri"/>
              <a:cs typeface="Calibri"/>
            </a:endParaRPr>
          </a:p>
          <a:p>
            <a:pPr marL="0" indent="0">
              <a:buNone/>
            </a:pPr>
            <a:r>
              <a:rPr lang="en-US" sz="2000" dirty="0" smtClean="0">
                <a:latin typeface="Calibri"/>
                <a:cs typeface="Calibri"/>
              </a:rPr>
              <a:t>Atmospheric carbon dioxide dissolves in ocean water reacting with water to form carbonic acid; carbonic acid dissociates to yield bicarbonate ions and hydrogen ions; hydrogen ions then react with calcium carbonate of shells and coral skeletons to produce calcium ions and bicarbonate ions.  Essentially, free hydrogen ions rip apart calcium carbonate; effectively dissolving and inhibiting the formation of shells and coral. </a:t>
            </a:r>
          </a:p>
          <a:p>
            <a:pPr marL="57150" indent="0">
              <a:buNone/>
            </a:pPr>
            <a:endParaRPr lang="en-US" sz="2000" dirty="0" smtClean="0">
              <a:solidFill>
                <a:srgbClr val="000000"/>
              </a:solidFill>
              <a:latin typeface="Calibri"/>
              <a:ea typeface="ＭＳ Ｐゴシック" charset="0"/>
              <a:cs typeface="Calibri"/>
            </a:endParaRPr>
          </a:p>
        </p:txBody>
      </p:sp>
      <p:pic>
        <p:nvPicPr>
          <p:cNvPr id="5" name="Picture 4"/>
          <p:cNvPicPr>
            <a:picLocks noChangeAspect="1"/>
          </p:cNvPicPr>
          <p:nvPr/>
        </p:nvPicPr>
        <p:blipFill>
          <a:blip r:embed="rId3"/>
          <a:stretch>
            <a:fillRect/>
          </a:stretch>
        </p:blipFill>
        <p:spPr>
          <a:xfrm>
            <a:off x="1446886" y="2934451"/>
            <a:ext cx="6304803" cy="3644176"/>
          </a:xfrm>
          <a:prstGeom prst="rect">
            <a:avLst/>
          </a:prstGeom>
          <a:ln>
            <a:solidFill>
              <a:srgbClr val="000000"/>
            </a:solidFill>
          </a:ln>
        </p:spPr>
      </p:pic>
    </p:spTree>
    <p:extLst>
      <p:ext uri="{BB962C8B-B14F-4D97-AF65-F5344CB8AC3E}">
        <p14:creationId xmlns:p14="http://schemas.microsoft.com/office/powerpoint/2010/main" val="770355753"/>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5">
            <a:lumMod val="75000"/>
          </a:schemeClr>
        </a:solid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179202"/>
            <a:ext cx="9144000" cy="6530340"/>
          </a:xfrm>
          <a:prstGeom prst="rect">
            <a:avLst/>
          </a:prstGeom>
          <a:ln>
            <a:solidFill>
              <a:srgbClr val="000000"/>
            </a:solidFill>
          </a:ln>
        </p:spPr>
      </p:pic>
    </p:spTree>
    <p:extLst>
      <p:ext uri="{BB962C8B-B14F-4D97-AF65-F5344CB8AC3E}">
        <p14:creationId xmlns:p14="http://schemas.microsoft.com/office/powerpoint/2010/main" val="4162544760"/>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5">
            <a:lumMod val="20000"/>
            <a:lumOff val="80000"/>
          </a:schemeClr>
        </a:solidFill>
        <a:effectLst/>
      </p:bgPr>
    </p:bg>
    <p:spTree>
      <p:nvGrpSpPr>
        <p:cNvPr id="1" name=""/>
        <p:cNvGrpSpPr/>
        <p:nvPr/>
      </p:nvGrpSpPr>
      <p:grpSpPr>
        <a:xfrm>
          <a:off x="0" y="0"/>
          <a:ext cx="0" cy="0"/>
          <a:chOff x="0" y="0"/>
          <a:chExt cx="0" cy="0"/>
        </a:xfrm>
      </p:grpSpPr>
      <p:sp>
        <p:nvSpPr>
          <p:cNvPr id="5" name="Rectangle 3"/>
          <p:cNvSpPr txBox="1">
            <a:spLocks noChangeArrowheads="1"/>
          </p:cNvSpPr>
          <p:nvPr/>
        </p:nvSpPr>
        <p:spPr>
          <a:xfrm>
            <a:off x="330199" y="41618"/>
            <a:ext cx="8541657" cy="5725088"/>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3" name="Rectangle 2"/>
          <p:cNvSpPr>
            <a:spLocks noGrp="1" noChangeArrowheads="1"/>
          </p:cNvSpPr>
          <p:nvPr>
            <p:ph type="title"/>
          </p:nvPr>
        </p:nvSpPr>
        <p:spPr>
          <a:xfrm>
            <a:off x="330199" y="45732"/>
            <a:ext cx="8541657" cy="722012"/>
          </a:xfrm>
          <a:solidFill>
            <a:schemeClr val="accent4">
              <a:lumMod val="40000"/>
              <a:lumOff val="60000"/>
            </a:schemeClr>
          </a:solidFill>
          <a:ln>
            <a:solidFill>
              <a:srgbClr val="000000"/>
            </a:solidFill>
          </a:ln>
        </p:spPr>
        <p:txBody>
          <a:bodyPr>
            <a:normAutofit/>
          </a:bodyPr>
          <a:lstStyle/>
          <a:p>
            <a:r>
              <a:rPr lang="en-US" sz="2800" b="1" dirty="0" smtClean="0">
                <a:latin typeface="Calibri"/>
                <a:ea typeface="ＭＳ Ｐゴシック" charset="0"/>
                <a:cs typeface="Calibri"/>
              </a:rPr>
              <a:t>Interconnected Shoreline Ecosystems</a:t>
            </a:r>
            <a:endParaRPr lang="en-US" sz="2800" b="1" dirty="0">
              <a:latin typeface="Calibri"/>
              <a:ea typeface="ＭＳ Ｐゴシック" charset="0"/>
              <a:cs typeface="Calibri"/>
            </a:endParaRPr>
          </a:p>
        </p:txBody>
      </p:sp>
      <p:pic>
        <p:nvPicPr>
          <p:cNvPr id="4" name="Picture 3"/>
          <p:cNvPicPr>
            <a:picLocks noChangeAspect="1"/>
          </p:cNvPicPr>
          <p:nvPr/>
        </p:nvPicPr>
        <p:blipFill rotWithShape="1">
          <a:blip r:embed="rId3"/>
          <a:srcRect b="33373"/>
          <a:stretch/>
        </p:blipFill>
        <p:spPr>
          <a:xfrm>
            <a:off x="527816" y="961669"/>
            <a:ext cx="8131665" cy="4579777"/>
          </a:xfrm>
          <a:prstGeom prst="rect">
            <a:avLst/>
          </a:prstGeom>
          <a:ln>
            <a:solidFill>
              <a:srgbClr val="000000"/>
            </a:solidFill>
          </a:ln>
        </p:spPr>
      </p:pic>
    </p:spTree>
    <p:extLst>
      <p:ext uri="{BB962C8B-B14F-4D97-AF65-F5344CB8AC3E}">
        <p14:creationId xmlns:p14="http://schemas.microsoft.com/office/powerpoint/2010/main" val="1625884847"/>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a:xfrm>
            <a:off x="330199" y="41618"/>
            <a:ext cx="8541657" cy="6697602"/>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3" name="Rectangle 2"/>
          <p:cNvSpPr>
            <a:spLocks noGrp="1" noChangeArrowheads="1"/>
          </p:cNvSpPr>
          <p:nvPr>
            <p:ph type="title"/>
          </p:nvPr>
        </p:nvSpPr>
        <p:spPr>
          <a:xfrm>
            <a:off x="330199" y="45732"/>
            <a:ext cx="8541657" cy="722012"/>
          </a:xfrm>
          <a:solidFill>
            <a:schemeClr val="accent4">
              <a:lumMod val="40000"/>
              <a:lumOff val="60000"/>
            </a:schemeClr>
          </a:solidFill>
          <a:ln>
            <a:solidFill>
              <a:srgbClr val="000000"/>
            </a:solidFill>
          </a:ln>
        </p:spPr>
        <p:txBody>
          <a:bodyPr>
            <a:normAutofit/>
          </a:bodyPr>
          <a:lstStyle/>
          <a:p>
            <a:r>
              <a:rPr lang="en-US" sz="2800" b="1" dirty="0" smtClean="0">
                <a:latin typeface="Calibri"/>
                <a:ea typeface="ＭＳ Ｐゴシック" charset="0"/>
                <a:cs typeface="Calibri"/>
              </a:rPr>
              <a:t>Ridge-to-Reef Ecosystem Based Management</a:t>
            </a:r>
            <a:endParaRPr lang="en-US" sz="2800" b="1" dirty="0">
              <a:latin typeface="Calibri"/>
              <a:ea typeface="ＭＳ Ｐゴシック" charset="0"/>
              <a:cs typeface="Calibri"/>
            </a:endParaRPr>
          </a:p>
        </p:txBody>
      </p:sp>
      <p:pic>
        <p:nvPicPr>
          <p:cNvPr id="2" name="Picture 1"/>
          <p:cNvPicPr>
            <a:picLocks noChangeAspect="1"/>
          </p:cNvPicPr>
          <p:nvPr/>
        </p:nvPicPr>
        <p:blipFill>
          <a:blip r:embed="rId3"/>
          <a:stretch>
            <a:fillRect/>
          </a:stretch>
        </p:blipFill>
        <p:spPr>
          <a:xfrm>
            <a:off x="452547" y="963551"/>
            <a:ext cx="4253090" cy="3649814"/>
          </a:xfrm>
          <a:prstGeom prst="rect">
            <a:avLst/>
          </a:prstGeom>
          <a:ln>
            <a:solidFill>
              <a:schemeClr val="tx1"/>
            </a:solidFill>
          </a:ln>
        </p:spPr>
      </p:pic>
      <p:sp>
        <p:nvSpPr>
          <p:cNvPr id="6" name="TextBox 5"/>
          <p:cNvSpPr txBox="1"/>
          <p:nvPr/>
        </p:nvSpPr>
        <p:spPr>
          <a:xfrm>
            <a:off x="330199" y="4651025"/>
            <a:ext cx="8237292" cy="2031325"/>
          </a:xfrm>
          <a:prstGeom prst="rect">
            <a:avLst/>
          </a:prstGeom>
          <a:noFill/>
        </p:spPr>
        <p:txBody>
          <a:bodyPr wrap="square" rtlCol="0">
            <a:spAutoFit/>
          </a:bodyPr>
          <a:lstStyle/>
          <a:p>
            <a:pPr algn="ctr"/>
            <a:r>
              <a:rPr lang="en-US" dirty="0" smtClean="0"/>
              <a:t>In Fiji,  researchers found that declining forest cover is associated with reduced numbers of freshwater fish species in rivers and streams.  </a:t>
            </a:r>
            <a:endParaRPr lang="en-US" dirty="0"/>
          </a:p>
          <a:p>
            <a:pPr algn="ctr"/>
            <a:endParaRPr lang="en-US" dirty="0" smtClean="0"/>
          </a:p>
          <a:p>
            <a:pPr algn="ctr"/>
            <a:r>
              <a:rPr lang="en-US" dirty="0" smtClean="0"/>
              <a:t>The clearing of forest ecosystems results in heavy soil erosion, and increased sediment loads,  in rivers and streams.  This coupled with agricultural activity that leads to excessive nutrient loads, from fertilizer, in coastal zones results in turbidity and lack of productivity in rivers, streams, sea-grass beds and coral reefs ecosystems.</a:t>
            </a:r>
            <a:endParaRPr lang="en-US" dirty="0"/>
          </a:p>
        </p:txBody>
      </p:sp>
      <p:pic>
        <p:nvPicPr>
          <p:cNvPr id="7" name="Picture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4705637" y="963551"/>
            <a:ext cx="3984202" cy="3649814"/>
          </a:xfrm>
          <a:prstGeom prst="rect">
            <a:avLst/>
          </a:prstGeom>
          <a:ln>
            <a:solidFill>
              <a:srgbClr val="000000"/>
            </a:solidFill>
          </a:ln>
        </p:spPr>
      </p:pic>
    </p:spTree>
    <p:extLst>
      <p:ext uri="{BB962C8B-B14F-4D97-AF65-F5344CB8AC3E}">
        <p14:creationId xmlns:p14="http://schemas.microsoft.com/office/powerpoint/2010/main" val="119912649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4704191" y="3975412"/>
            <a:ext cx="4287409" cy="2763807"/>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sz="2200" dirty="0">
              <a:ea typeface="ＭＳ Ｐゴシック" charset="0"/>
            </a:endParaRPr>
          </a:p>
          <a:p>
            <a:pPr marL="0" indent="0">
              <a:buNone/>
            </a:pPr>
            <a:r>
              <a:rPr lang="en-US" sz="2200" dirty="0" smtClean="0">
                <a:ea typeface="ＭＳ Ｐゴシック" charset="0"/>
              </a:rPr>
              <a:t>Abyssal zone (cont.)</a:t>
            </a:r>
          </a:p>
          <a:p>
            <a:r>
              <a:rPr lang="en-US" sz="2200" dirty="0" smtClean="0">
                <a:ea typeface="ＭＳ Ｐゴシック" charset="0"/>
              </a:rPr>
              <a:t>Upwelling </a:t>
            </a:r>
            <a:r>
              <a:rPr lang="en-US" sz="2200" dirty="0">
                <a:ea typeface="ＭＳ Ｐゴシック" charset="0"/>
              </a:rPr>
              <a:t>brings nutrients to euphotic </a:t>
            </a:r>
            <a:r>
              <a:rPr lang="en-US" sz="2200" dirty="0" smtClean="0">
                <a:ea typeface="ＭＳ Ｐゴシック" charset="0"/>
              </a:rPr>
              <a:t>zone</a:t>
            </a:r>
            <a:endParaRPr lang="en-US" sz="2200" dirty="0">
              <a:ea typeface="ＭＳ Ｐゴシック" charset="0"/>
            </a:endParaRPr>
          </a:p>
          <a:p>
            <a:r>
              <a:rPr lang="en-US" sz="2200" dirty="0">
                <a:ea typeface="ＭＳ Ｐゴシック" charset="0"/>
              </a:rPr>
              <a:t>Primary productivity and NPP</a:t>
            </a:r>
          </a:p>
        </p:txBody>
      </p:sp>
      <p:sp>
        <p:nvSpPr>
          <p:cNvPr id="12290" name="Rectangle 3"/>
          <p:cNvSpPr>
            <a:spLocks noGrp="1" noChangeArrowheads="1"/>
          </p:cNvSpPr>
          <p:nvPr>
            <p:ph type="body" idx="1"/>
          </p:nvPr>
        </p:nvSpPr>
        <p:spPr>
          <a:xfrm>
            <a:off x="169333" y="648869"/>
            <a:ext cx="4534858" cy="6090349"/>
          </a:xfrm>
          <a:solidFill>
            <a:schemeClr val="accent5">
              <a:lumMod val="20000"/>
              <a:lumOff val="80000"/>
            </a:schemeClr>
          </a:solidFill>
          <a:ln>
            <a:solidFill>
              <a:srgbClr val="000000"/>
            </a:solidFill>
          </a:ln>
        </p:spPr>
        <p:txBody>
          <a:bodyPr>
            <a:noAutofit/>
          </a:bodyPr>
          <a:lstStyle/>
          <a:p>
            <a:pPr marL="571500" indent="-514350">
              <a:buFont typeface="Calibri" charset="0"/>
              <a:buAutoNum type="arabicPeriod"/>
            </a:pPr>
            <a:r>
              <a:rPr lang="en-US" sz="2200" b="1" dirty="0">
                <a:ea typeface="ＭＳ Ｐゴシック" charset="0"/>
              </a:rPr>
              <a:t>Euphotic zone</a:t>
            </a:r>
          </a:p>
          <a:p>
            <a:pPr marL="971550" lvl="1" indent="-457200"/>
            <a:r>
              <a:rPr lang="en-US" sz="2200" dirty="0">
                <a:ea typeface="ＭＳ Ｐゴシック" charset="0"/>
              </a:rPr>
              <a:t>Phytoplankton</a:t>
            </a:r>
          </a:p>
          <a:p>
            <a:pPr marL="971550" lvl="1" indent="-457200"/>
            <a:r>
              <a:rPr lang="en-US" sz="2200" dirty="0">
                <a:ea typeface="ＭＳ Ｐゴシック" charset="0"/>
              </a:rPr>
              <a:t>Nutrient levels low</a:t>
            </a:r>
          </a:p>
          <a:p>
            <a:pPr marL="971550" lvl="1" indent="-457200"/>
            <a:r>
              <a:rPr lang="en-US" sz="2200" dirty="0">
                <a:ea typeface="ＭＳ Ｐゴシック" charset="0"/>
              </a:rPr>
              <a:t>Dissolved oxygen levels high</a:t>
            </a:r>
          </a:p>
          <a:p>
            <a:pPr marL="571500" indent="-514350">
              <a:buFont typeface="Calibri" charset="0"/>
              <a:buAutoNum type="arabicPeriod"/>
            </a:pPr>
            <a:r>
              <a:rPr lang="en-US" sz="2200" b="1" dirty="0" err="1">
                <a:ea typeface="ＭＳ Ｐゴシック" charset="0"/>
              </a:rPr>
              <a:t>Bathyal</a:t>
            </a:r>
            <a:r>
              <a:rPr lang="en-US" sz="2200" b="1" dirty="0">
                <a:ea typeface="ＭＳ Ｐゴシック" charset="0"/>
              </a:rPr>
              <a:t> zone</a:t>
            </a:r>
          </a:p>
          <a:p>
            <a:pPr marL="971550" lvl="1" indent="-457200"/>
            <a:r>
              <a:rPr lang="en-US" sz="2200" dirty="0">
                <a:ea typeface="ＭＳ Ｐゴシック" charset="0"/>
              </a:rPr>
              <a:t>Dimly lit</a:t>
            </a:r>
          </a:p>
          <a:p>
            <a:pPr marL="971550" lvl="1" indent="-457200"/>
            <a:r>
              <a:rPr lang="en-US" sz="2200" dirty="0">
                <a:ea typeface="ＭＳ Ｐゴシック" charset="0"/>
              </a:rPr>
              <a:t>Zooplankton and smaller </a:t>
            </a:r>
            <a:r>
              <a:rPr lang="en-US" sz="2200" dirty="0" smtClean="0">
                <a:ea typeface="ＭＳ Ｐゴシック" charset="0"/>
              </a:rPr>
              <a:t>fishes</a:t>
            </a:r>
          </a:p>
          <a:p>
            <a:pPr marL="571500" indent="-514350">
              <a:buFont typeface="Calibri" charset="0"/>
              <a:buAutoNum type="arabicPeriod"/>
            </a:pPr>
            <a:r>
              <a:rPr lang="en-US" sz="2200" b="1" dirty="0">
                <a:ea typeface="ＭＳ Ｐゴシック" charset="0"/>
              </a:rPr>
              <a:t>Abyssal zone</a:t>
            </a:r>
          </a:p>
          <a:p>
            <a:pPr marL="971550" lvl="1" indent="-514350"/>
            <a:r>
              <a:rPr lang="en-US" sz="2200" dirty="0">
                <a:ea typeface="ＭＳ Ｐゴシック" charset="0"/>
              </a:rPr>
              <a:t>Dark and cold</a:t>
            </a:r>
          </a:p>
          <a:p>
            <a:pPr marL="971550" lvl="1" indent="-514350"/>
            <a:r>
              <a:rPr lang="en-US" sz="2200" dirty="0">
                <a:ea typeface="ＭＳ Ｐゴシック" charset="0"/>
              </a:rPr>
              <a:t>High levels of nutrients</a:t>
            </a:r>
          </a:p>
          <a:p>
            <a:pPr marL="971550" lvl="1" indent="-514350"/>
            <a:r>
              <a:rPr lang="en-US" sz="2200" dirty="0">
                <a:ea typeface="ＭＳ Ｐゴシック" charset="0"/>
              </a:rPr>
              <a:t>Little dissolved oxygen</a:t>
            </a:r>
          </a:p>
          <a:p>
            <a:pPr marL="971550" lvl="1" indent="-514350"/>
            <a:r>
              <a:rPr lang="en-US" sz="2200" dirty="0">
                <a:ea typeface="ＭＳ Ｐゴシック" charset="0"/>
              </a:rPr>
              <a:t>Deposit feeders</a:t>
            </a:r>
          </a:p>
          <a:p>
            <a:pPr marL="971550" lvl="1" indent="-514350"/>
            <a:r>
              <a:rPr lang="en-US" sz="2200" dirty="0">
                <a:ea typeface="ＭＳ Ｐゴシック" charset="0"/>
              </a:rPr>
              <a:t>Filter </a:t>
            </a:r>
            <a:r>
              <a:rPr lang="en-US" sz="2200" dirty="0" smtClean="0">
                <a:ea typeface="ＭＳ Ｐゴシック" charset="0"/>
              </a:rPr>
              <a:t>feeders</a:t>
            </a:r>
          </a:p>
          <a:p>
            <a:pPr marL="57150" indent="0">
              <a:buNone/>
            </a:pPr>
            <a:endParaRPr lang="en-US" sz="2200" dirty="0">
              <a:ea typeface="ＭＳ Ｐゴシック" charset="0"/>
            </a:endParaRPr>
          </a:p>
          <a:p>
            <a:pPr marL="57150" indent="0">
              <a:buNone/>
            </a:pPr>
            <a:endParaRPr lang="en-US" sz="2200" b="1"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eaLnBrk="1" hangingPunct="1"/>
            <a:r>
              <a:rPr lang="en-US" sz="3200" b="1" dirty="0" smtClean="0">
                <a:ea typeface="ＭＳ Ｐゴシック" charset="0"/>
              </a:rPr>
              <a:t>Three Vertical </a:t>
            </a:r>
            <a:r>
              <a:rPr lang="en-US" sz="3200" b="1" dirty="0" err="1" smtClean="0">
                <a:ea typeface="ＭＳ Ｐゴシック" charset="0"/>
              </a:rPr>
              <a:t>Lifezones</a:t>
            </a:r>
            <a:r>
              <a:rPr lang="en-US" sz="3200" b="1" dirty="0" smtClean="0">
                <a:ea typeface="ＭＳ Ｐゴシック" charset="0"/>
              </a:rPr>
              <a:t> of the Open Sea</a:t>
            </a:r>
            <a:endParaRPr lang="en-US" sz="3200" b="1" dirty="0">
              <a:ea typeface="ＭＳ Ｐゴシック" charset="0"/>
            </a:endParaRPr>
          </a:p>
        </p:txBody>
      </p:sp>
      <p:pic>
        <p:nvPicPr>
          <p:cNvPr id="9" name="Picture1" descr="0605"/>
          <p:cNvPicPr preferRelativeResize="0">
            <a:picLocks noChangeAspect="1" noChangeArrowheads="1"/>
          </p:cNvPicPr>
          <p:nvPr/>
        </p:nvPicPr>
        <p:blipFill rotWithShape="1">
          <a:blip r:embed="rId3" cstate="emai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rcRect b="3020"/>
          <a:stretch/>
        </p:blipFill>
        <p:spPr>
          <a:xfrm>
            <a:off x="4704190" y="648869"/>
            <a:ext cx="4287410" cy="3326543"/>
          </a:xfrm>
          <a:prstGeom prst="rect">
            <a:avLst/>
          </a:prstGeom>
          <a:noFill/>
          <a:ln>
            <a:solidFill>
              <a:schemeClr val="tx1"/>
            </a:solidFill>
          </a:ln>
        </p:spPr>
      </p:pic>
    </p:spTree>
    <p:extLst>
      <p:ext uri="{BB962C8B-B14F-4D97-AF65-F5344CB8AC3E}">
        <p14:creationId xmlns:p14="http://schemas.microsoft.com/office/powerpoint/2010/main" val="1640907999"/>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45057" name="Picture 2" descr="E_0806"/>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0"/>
            <a:ext cx="8007350" cy="636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058" name="Rectangle 3" hidden="1"/>
          <p:cNvSpPr>
            <a:spLocks noGrp="1" noChangeArrowheads="1"/>
          </p:cNvSpPr>
          <p:nvPr>
            <p:ph type="title"/>
          </p:nvPr>
        </p:nvSpPr>
        <p:spPr/>
        <p:txBody>
          <a:bodyPr/>
          <a:lstStyle/>
          <a:p>
            <a:endParaRPr lang="en-US" sz="1200" b="1">
              <a:solidFill>
                <a:srgbClr val="000000"/>
              </a:solidFill>
              <a:ea typeface="ＭＳ Ｐゴシック" charset="0"/>
            </a:endParaRPr>
          </a:p>
        </p:txBody>
      </p:sp>
      <p:sp>
        <p:nvSpPr>
          <p:cNvPr id="223237" name="Text Box 5"/>
          <p:cNvSpPr txBox="1">
            <a:spLocks noChangeArrowheads="1"/>
          </p:cNvSpPr>
          <p:nvPr/>
        </p:nvSpPr>
        <p:spPr bwMode="auto">
          <a:xfrm>
            <a:off x="304800" y="0"/>
            <a:ext cx="1223963"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High tide</a:t>
            </a:r>
          </a:p>
        </p:txBody>
      </p:sp>
      <p:sp>
        <p:nvSpPr>
          <p:cNvPr id="223238" name="Text Box 6"/>
          <p:cNvSpPr txBox="1">
            <a:spLocks noChangeArrowheads="1"/>
          </p:cNvSpPr>
          <p:nvPr/>
        </p:nvSpPr>
        <p:spPr bwMode="auto">
          <a:xfrm>
            <a:off x="990600" y="146050"/>
            <a:ext cx="1173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Low tide</a:t>
            </a:r>
          </a:p>
        </p:txBody>
      </p:sp>
      <p:sp>
        <p:nvSpPr>
          <p:cNvPr id="223239" name="Text Box 7"/>
          <p:cNvSpPr txBox="1">
            <a:spLocks noChangeArrowheads="1"/>
          </p:cNvSpPr>
          <p:nvPr/>
        </p:nvSpPr>
        <p:spPr bwMode="auto">
          <a:xfrm>
            <a:off x="1828800" y="22225"/>
            <a:ext cx="114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Coastal Zone</a:t>
            </a:r>
          </a:p>
        </p:txBody>
      </p:sp>
      <p:sp>
        <p:nvSpPr>
          <p:cNvPr id="223240" name="Text Box 8"/>
          <p:cNvSpPr txBox="1">
            <a:spLocks noChangeArrowheads="1"/>
          </p:cNvSpPr>
          <p:nvPr/>
        </p:nvSpPr>
        <p:spPr bwMode="auto">
          <a:xfrm>
            <a:off x="2895600" y="28575"/>
            <a:ext cx="914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Open Sea</a:t>
            </a:r>
          </a:p>
        </p:txBody>
      </p:sp>
      <p:sp>
        <p:nvSpPr>
          <p:cNvPr id="223241" name="Text Box 9"/>
          <p:cNvSpPr txBox="1">
            <a:spLocks noChangeArrowheads="1"/>
          </p:cNvSpPr>
          <p:nvPr/>
        </p:nvSpPr>
        <p:spPr bwMode="auto">
          <a:xfrm>
            <a:off x="7723188" y="168275"/>
            <a:ext cx="126841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Depth in meters</a:t>
            </a:r>
          </a:p>
        </p:txBody>
      </p:sp>
      <p:sp>
        <p:nvSpPr>
          <p:cNvPr id="223242" name="Text Box 10"/>
          <p:cNvSpPr txBox="1">
            <a:spLocks noChangeArrowheads="1"/>
          </p:cNvSpPr>
          <p:nvPr/>
        </p:nvSpPr>
        <p:spPr bwMode="auto">
          <a:xfrm>
            <a:off x="2662238" y="457200"/>
            <a:ext cx="12239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Sea level</a:t>
            </a:r>
          </a:p>
        </p:txBody>
      </p:sp>
      <p:sp>
        <p:nvSpPr>
          <p:cNvPr id="223243" name="Text Box 11"/>
          <p:cNvSpPr txBox="1">
            <a:spLocks noChangeArrowheads="1"/>
          </p:cNvSpPr>
          <p:nvPr/>
        </p:nvSpPr>
        <p:spPr bwMode="auto">
          <a:xfrm>
            <a:off x="7731125" y="1042988"/>
            <a:ext cx="500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50</a:t>
            </a:r>
          </a:p>
        </p:txBody>
      </p:sp>
      <p:sp>
        <p:nvSpPr>
          <p:cNvPr id="223244" name="Text Box 12"/>
          <p:cNvSpPr txBox="1">
            <a:spLocks noChangeArrowheads="1"/>
          </p:cNvSpPr>
          <p:nvPr/>
        </p:nvSpPr>
        <p:spPr bwMode="auto">
          <a:xfrm>
            <a:off x="304800" y="1276350"/>
            <a:ext cx="1143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Estuarine Zone</a:t>
            </a:r>
          </a:p>
        </p:txBody>
      </p:sp>
      <p:sp>
        <p:nvSpPr>
          <p:cNvPr id="223245" name="Text Box 13"/>
          <p:cNvSpPr txBox="1">
            <a:spLocks noChangeArrowheads="1"/>
          </p:cNvSpPr>
          <p:nvPr/>
        </p:nvSpPr>
        <p:spPr bwMode="auto">
          <a:xfrm>
            <a:off x="5257800" y="1166813"/>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Euphotic Zone</a:t>
            </a:r>
          </a:p>
        </p:txBody>
      </p:sp>
      <p:sp>
        <p:nvSpPr>
          <p:cNvPr id="223246" name="Text Box 14"/>
          <p:cNvSpPr txBox="1">
            <a:spLocks noChangeArrowheads="1"/>
          </p:cNvSpPr>
          <p:nvPr/>
        </p:nvSpPr>
        <p:spPr bwMode="auto">
          <a:xfrm>
            <a:off x="7731125" y="1500188"/>
            <a:ext cx="627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100</a:t>
            </a:r>
          </a:p>
        </p:txBody>
      </p:sp>
      <p:sp>
        <p:nvSpPr>
          <p:cNvPr id="223247" name="Text Box 15"/>
          <p:cNvSpPr txBox="1">
            <a:spLocks noChangeArrowheads="1"/>
          </p:cNvSpPr>
          <p:nvPr/>
        </p:nvSpPr>
        <p:spPr bwMode="auto">
          <a:xfrm rot="-5400000">
            <a:off x="7650956" y="1027907"/>
            <a:ext cx="1947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Photosynthesis</a:t>
            </a:r>
          </a:p>
        </p:txBody>
      </p:sp>
      <p:sp>
        <p:nvSpPr>
          <p:cNvPr id="223248" name="Text Box 16"/>
          <p:cNvSpPr txBox="1">
            <a:spLocks noChangeArrowheads="1"/>
          </p:cNvSpPr>
          <p:nvPr/>
        </p:nvSpPr>
        <p:spPr bwMode="auto">
          <a:xfrm>
            <a:off x="990600" y="1857375"/>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400" b="1">
                <a:solidFill>
                  <a:srgbClr val="000000"/>
                </a:solidFill>
                <a:cs typeface="Arial" charset="0"/>
              </a:rPr>
              <a:t>Continental shelf</a:t>
            </a:r>
          </a:p>
        </p:txBody>
      </p:sp>
      <p:sp>
        <p:nvSpPr>
          <p:cNvPr id="223249" name="Text Box 17"/>
          <p:cNvSpPr txBox="1">
            <a:spLocks noChangeArrowheads="1"/>
          </p:cNvSpPr>
          <p:nvPr/>
        </p:nvSpPr>
        <p:spPr bwMode="auto">
          <a:xfrm>
            <a:off x="7731125" y="1968500"/>
            <a:ext cx="627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200</a:t>
            </a:r>
          </a:p>
        </p:txBody>
      </p:sp>
      <p:sp>
        <p:nvSpPr>
          <p:cNvPr id="223250" name="Text Box 18"/>
          <p:cNvSpPr txBox="1">
            <a:spLocks noChangeArrowheads="1"/>
          </p:cNvSpPr>
          <p:nvPr/>
        </p:nvSpPr>
        <p:spPr bwMode="auto">
          <a:xfrm>
            <a:off x="7731125" y="2390775"/>
            <a:ext cx="627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500</a:t>
            </a:r>
          </a:p>
        </p:txBody>
      </p:sp>
      <p:sp>
        <p:nvSpPr>
          <p:cNvPr id="223251" name="Text Box 19"/>
          <p:cNvSpPr txBox="1">
            <a:spLocks noChangeArrowheads="1"/>
          </p:cNvSpPr>
          <p:nvPr/>
        </p:nvSpPr>
        <p:spPr bwMode="auto">
          <a:xfrm>
            <a:off x="4191000" y="2505075"/>
            <a:ext cx="1681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FFFFFF"/>
                </a:solidFill>
                <a:cs typeface="Arial" charset="0"/>
              </a:rPr>
              <a:t>Bathyal Zone</a:t>
            </a:r>
          </a:p>
        </p:txBody>
      </p:sp>
      <p:sp>
        <p:nvSpPr>
          <p:cNvPr id="223252" name="Text Box 20"/>
          <p:cNvSpPr txBox="1">
            <a:spLocks noChangeArrowheads="1"/>
          </p:cNvSpPr>
          <p:nvPr/>
        </p:nvSpPr>
        <p:spPr bwMode="auto">
          <a:xfrm>
            <a:off x="7731125" y="286543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1,000</a:t>
            </a:r>
          </a:p>
        </p:txBody>
      </p:sp>
      <p:sp>
        <p:nvSpPr>
          <p:cNvPr id="223253" name="Text Box 21"/>
          <p:cNvSpPr txBox="1">
            <a:spLocks noChangeArrowheads="1"/>
          </p:cNvSpPr>
          <p:nvPr/>
        </p:nvSpPr>
        <p:spPr bwMode="auto">
          <a:xfrm rot="-5400000">
            <a:off x="8055769" y="2632869"/>
            <a:ext cx="11096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Twilight</a:t>
            </a:r>
          </a:p>
        </p:txBody>
      </p:sp>
      <p:sp>
        <p:nvSpPr>
          <p:cNvPr id="223254" name="Text Box 22"/>
          <p:cNvSpPr txBox="1">
            <a:spLocks noChangeArrowheads="1"/>
          </p:cNvSpPr>
          <p:nvPr/>
        </p:nvSpPr>
        <p:spPr bwMode="auto">
          <a:xfrm>
            <a:off x="7731125" y="33289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1,500</a:t>
            </a:r>
          </a:p>
        </p:txBody>
      </p:sp>
      <p:sp>
        <p:nvSpPr>
          <p:cNvPr id="223255" name="Text Box 23"/>
          <p:cNvSpPr txBox="1">
            <a:spLocks noChangeArrowheads="1"/>
          </p:cNvSpPr>
          <p:nvPr/>
        </p:nvSpPr>
        <p:spPr bwMode="auto">
          <a:xfrm>
            <a:off x="1371600" y="3733800"/>
            <a:ext cx="2540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Water temperature drops rapidly between the euphotic zone and the abyssal zone in an area called the thermocline .</a:t>
            </a:r>
          </a:p>
        </p:txBody>
      </p:sp>
      <p:sp>
        <p:nvSpPr>
          <p:cNvPr id="223256" name="Text Box 24"/>
          <p:cNvSpPr txBox="1">
            <a:spLocks noChangeArrowheads="1"/>
          </p:cNvSpPr>
          <p:nvPr/>
        </p:nvSpPr>
        <p:spPr bwMode="auto">
          <a:xfrm>
            <a:off x="6046788" y="3825875"/>
            <a:ext cx="11922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FFFFFF"/>
                </a:solidFill>
                <a:cs typeface="Arial" charset="0"/>
              </a:rPr>
              <a:t>Abyssal Zone</a:t>
            </a:r>
          </a:p>
        </p:txBody>
      </p:sp>
      <p:sp>
        <p:nvSpPr>
          <p:cNvPr id="223257" name="Text Box 25"/>
          <p:cNvSpPr txBox="1">
            <a:spLocks noChangeArrowheads="1"/>
          </p:cNvSpPr>
          <p:nvPr/>
        </p:nvSpPr>
        <p:spPr bwMode="auto">
          <a:xfrm>
            <a:off x="7731125" y="37861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2,000</a:t>
            </a:r>
          </a:p>
        </p:txBody>
      </p:sp>
      <p:sp>
        <p:nvSpPr>
          <p:cNvPr id="223258" name="Text Box 26"/>
          <p:cNvSpPr txBox="1">
            <a:spLocks noChangeArrowheads="1"/>
          </p:cNvSpPr>
          <p:nvPr/>
        </p:nvSpPr>
        <p:spPr bwMode="auto">
          <a:xfrm>
            <a:off x="7731125" y="41671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3,000</a:t>
            </a:r>
          </a:p>
        </p:txBody>
      </p:sp>
      <p:sp>
        <p:nvSpPr>
          <p:cNvPr id="223259" name="Text Box 27"/>
          <p:cNvSpPr txBox="1">
            <a:spLocks noChangeArrowheads="1"/>
          </p:cNvSpPr>
          <p:nvPr/>
        </p:nvSpPr>
        <p:spPr bwMode="auto">
          <a:xfrm>
            <a:off x="7731125" y="47005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4,000</a:t>
            </a:r>
          </a:p>
        </p:txBody>
      </p:sp>
      <p:sp>
        <p:nvSpPr>
          <p:cNvPr id="223260" name="Text Box 28"/>
          <p:cNvSpPr txBox="1">
            <a:spLocks noChangeArrowheads="1"/>
          </p:cNvSpPr>
          <p:nvPr/>
        </p:nvSpPr>
        <p:spPr bwMode="auto">
          <a:xfrm rot="-5400000">
            <a:off x="7973219" y="4382294"/>
            <a:ext cx="12747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Darkness</a:t>
            </a:r>
          </a:p>
        </p:txBody>
      </p:sp>
      <p:sp>
        <p:nvSpPr>
          <p:cNvPr id="223261" name="Text Box 29"/>
          <p:cNvSpPr txBox="1">
            <a:spLocks noChangeArrowheads="1"/>
          </p:cNvSpPr>
          <p:nvPr/>
        </p:nvSpPr>
        <p:spPr bwMode="auto">
          <a:xfrm>
            <a:off x="7731125" y="51577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5,000</a:t>
            </a:r>
          </a:p>
        </p:txBody>
      </p:sp>
      <p:sp>
        <p:nvSpPr>
          <p:cNvPr id="223262" name="Text Box 30"/>
          <p:cNvSpPr txBox="1">
            <a:spLocks noChangeArrowheads="1"/>
          </p:cNvSpPr>
          <p:nvPr/>
        </p:nvSpPr>
        <p:spPr bwMode="auto">
          <a:xfrm>
            <a:off x="7731125" y="5614988"/>
            <a:ext cx="944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10,000</a:t>
            </a:r>
          </a:p>
        </p:txBody>
      </p:sp>
      <p:sp>
        <p:nvSpPr>
          <p:cNvPr id="223263" name="Text Box 31"/>
          <p:cNvSpPr txBox="1">
            <a:spLocks noChangeArrowheads="1"/>
          </p:cNvSpPr>
          <p:nvPr/>
        </p:nvSpPr>
        <p:spPr bwMode="auto">
          <a:xfrm>
            <a:off x="433388" y="6332538"/>
            <a:ext cx="373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0</a:t>
            </a:r>
          </a:p>
        </p:txBody>
      </p:sp>
      <p:sp>
        <p:nvSpPr>
          <p:cNvPr id="223264" name="Text Box 32"/>
          <p:cNvSpPr txBox="1">
            <a:spLocks noChangeArrowheads="1"/>
          </p:cNvSpPr>
          <p:nvPr/>
        </p:nvSpPr>
        <p:spPr bwMode="auto">
          <a:xfrm>
            <a:off x="1608138" y="6332538"/>
            <a:ext cx="373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a:t>
            </a:r>
          </a:p>
        </p:txBody>
      </p:sp>
      <p:sp>
        <p:nvSpPr>
          <p:cNvPr id="223265" name="Text Box 33"/>
          <p:cNvSpPr txBox="1">
            <a:spLocks noChangeArrowheads="1"/>
          </p:cNvSpPr>
          <p:nvPr/>
        </p:nvSpPr>
        <p:spPr bwMode="auto">
          <a:xfrm>
            <a:off x="27003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a:t>
            </a:r>
          </a:p>
        </p:txBody>
      </p:sp>
      <p:sp>
        <p:nvSpPr>
          <p:cNvPr id="223266" name="Text Box 34"/>
          <p:cNvSpPr txBox="1">
            <a:spLocks noChangeArrowheads="1"/>
          </p:cNvSpPr>
          <p:nvPr/>
        </p:nvSpPr>
        <p:spPr bwMode="auto">
          <a:xfrm>
            <a:off x="39195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15</a:t>
            </a:r>
          </a:p>
        </p:txBody>
      </p:sp>
      <p:sp>
        <p:nvSpPr>
          <p:cNvPr id="223267" name="Text Box 35"/>
          <p:cNvSpPr txBox="1">
            <a:spLocks noChangeArrowheads="1"/>
          </p:cNvSpPr>
          <p:nvPr/>
        </p:nvSpPr>
        <p:spPr bwMode="auto">
          <a:xfrm>
            <a:off x="50625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a:t>
            </a:r>
          </a:p>
        </p:txBody>
      </p:sp>
      <p:sp>
        <p:nvSpPr>
          <p:cNvPr id="223268" name="Text Box 36"/>
          <p:cNvSpPr txBox="1">
            <a:spLocks noChangeArrowheads="1"/>
          </p:cNvSpPr>
          <p:nvPr/>
        </p:nvSpPr>
        <p:spPr bwMode="auto">
          <a:xfrm>
            <a:off x="62817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25</a:t>
            </a:r>
          </a:p>
        </p:txBody>
      </p:sp>
      <p:sp>
        <p:nvSpPr>
          <p:cNvPr id="223269" name="Text Box 37"/>
          <p:cNvSpPr txBox="1">
            <a:spLocks noChangeArrowheads="1"/>
          </p:cNvSpPr>
          <p:nvPr/>
        </p:nvSpPr>
        <p:spPr bwMode="auto">
          <a:xfrm>
            <a:off x="74247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30</a:t>
            </a:r>
          </a:p>
        </p:txBody>
      </p:sp>
      <p:sp>
        <p:nvSpPr>
          <p:cNvPr id="223270" name="Text Box 38"/>
          <p:cNvSpPr txBox="1">
            <a:spLocks noChangeArrowheads="1"/>
          </p:cNvSpPr>
          <p:nvPr/>
        </p:nvSpPr>
        <p:spPr bwMode="auto">
          <a:xfrm>
            <a:off x="2971800" y="6553200"/>
            <a:ext cx="2711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Water temperature (°C)</a:t>
            </a:r>
          </a:p>
        </p:txBody>
      </p:sp>
      <p:sp>
        <p:nvSpPr>
          <p:cNvPr id="223271" name="Rectangle 39"/>
          <p:cNvSpPr>
            <a:spLocks noChangeArrowheads="1"/>
          </p:cNvSpPr>
          <p:nvPr/>
        </p:nvSpPr>
        <p:spPr bwMode="auto">
          <a:xfrm>
            <a:off x="7766050" y="614363"/>
            <a:ext cx="2746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400" b="1">
                <a:solidFill>
                  <a:srgbClr val="000000"/>
                </a:solidFill>
                <a:cs typeface="Arial" charset="0"/>
              </a:rPr>
              <a:t>0</a:t>
            </a:r>
          </a:p>
        </p:txBody>
      </p:sp>
    </p:spTree>
    <p:extLst>
      <p:ext uri="{BB962C8B-B14F-4D97-AF65-F5344CB8AC3E}">
        <p14:creationId xmlns:p14="http://schemas.microsoft.com/office/powerpoint/2010/main" val="49190812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8822267" cy="6090350"/>
          </a:xfrm>
          <a:solidFill>
            <a:schemeClr val="accent3">
              <a:lumMod val="40000"/>
              <a:lumOff val="60000"/>
            </a:schemeClr>
          </a:solidFill>
          <a:ln>
            <a:solidFill>
              <a:srgbClr val="000000"/>
            </a:solidFill>
          </a:ln>
        </p:spPr>
        <p:txBody>
          <a:bodyPr>
            <a:noAutofit/>
          </a:bodyPr>
          <a:lstStyle/>
          <a:p>
            <a:pPr marL="57150" indent="0">
              <a:buNone/>
            </a:pPr>
            <a:r>
              <a:rPr lang="en-US" sz="2200" b="1" i="1" dirty="0">
                <a:ea typeface="ＭＳ Ｐゴシック" charset="0"/>
              </a:rPr>
              <a:t>Human Activities Are Disrupting and Degrading Marine </a:t>
            </a:r>
            <a:r>
              <a:rPr lang="en-US" sz="2200" b="1" i="1" dirty="0" smtClean="0">
                <a:ea typeface="ＭＳ Ｐゴシック" charset="0"/>
              </a:rPr>
              <a:t>Systems</a:t>
            </a:r>
          </a:p>
          <a:p>
            <a:pPr marL="0" indent="0">
              <a:lnSpc>
                <a:spcPct val="90000"/>
              </a:lnSpc>
              <a:buNone/>
            </a:pPr>
            <a:r>
              <a:rPr lang="en-US" sz="2200" u="sng" dirty="0">
                <a:ea typeface="ＭＳ Ｐゴシック" charset="0"/>
              </a:rPr>
              <a:t>Major threats to marine systems </a:t>
            </a:r>
          </a:p>
          <a:p>
            <a:pPr>
              <a:lnSpc>
                <a:spcPct val="90000"/>
              </a:lnSpc>
            </a:pPr>
            <a:r>
              <a:rPr lang="en-US" sz="2200" dirty="0" smtClean="0">
                <a:ea typeface="ＭＳ Ｐゴシック" charset="0"/>
              </a:rPr>
              <a:t>Runoff </a:t>
            </a:r>
            <a:r>
              <a:rPr lang="en-US" sz="2200" dirty="0">
                <a:ea typeface="ＭＳ Ｐゴシック" charset="0"/>
              </a:rPr>
              <a:t>of nonpoint source pollution</a:t>
            </a:r>
          </a:p>
          <a:p>
            <a:pPr>
              <a:lnSpc>
                <a:spcPct val="90000"/>
              </a:lnSpc>
            </a:pPr>
            <a:r>
              <a:rPr lang="en-US" sz="2200" dirty="0" smtClean="0">
                <a:ea typeface="ＭＳ Ｐゴシック" charset="0"/>
              </a:rPr>
              <a:t>Introduction </a:t>
            </a:r>
            <a:r>
              <a:rPr lang="en-US" sz="2200" dirty="0">
                <a:ea typeface="ＭＳ Ｐゴシック" charset="0"/>
              </a:rPr>
              <a:t>of invasive species</a:t>
            </a:r>
          </a:p>
          <a:p>
            <a:pPr>
              <a:lnSpc>
                <a:spcPct val="90000"/>
              </a:lnSpc>
            </a:pPr>
            <a:r>
              <a:rPr lang="en-US" sz="2200" dirty="0">
                <a:ea typeface="ＭＳ Ｐゴシック" charset="0"/>
              </a:rPr>
              <a:t>Climate change from human activities</a:t>
            </a:r>
          </a:p>
          <a:p>
            <a:pPr>
              <a:lnSpc>
                <a:spcPct val="90000"/>
              </a:lnSpc>
            </a:pPr>
            <a:r>
              <a:rPr lang="en-US" sz="2200" dirty="0">
                <a:ea typeface="ＭＳ Ｐゴシック" charset="0"/>
              </a:rPr>
              <a:t>Pollution of coastal wetlands and estuaries</a:t>
            </a:r>
          </a:p>
          <a:p>
            <a:pPr>
              <a:lnSpc>
                <a:spcPct val="90000"/>
              </a:lnSpc>
            </a:pPr>
            <a:r>
              <a:rPr lang="en-US" sz="2200" dirty="0">
                <a:ea typeface="ＭＳ Ｐゴシック" charset="0"/>
              </a:rPr>
              <a:t>Coastal development</a:t>
            </a:r>
          </a:p>
          <a:p>
            <a:pPr>
              <a:lnSpc>
                <a:spcPct val="90000"/>
              </a:lnSpc>
            </a:pPr>
            <a:r>
              <a:rPr lang="en-US" sz="2200" dirty="0">
                <a:ea typeface="ＭＳ Ｐゴシック" charset="0"/>
              </a:rPr>
              <a:t>Overfishing</a:t>
            </a:r>
          </a:p>
          <a:p>
            <a:pPr>
              <a:lnSpc>
                <a:spcPct val="90000"/>
              </a:lnSpc>
            </a:pPr>
            <a:r>
              <a:rPr lang="en-US" sz="2200" dirty="0">
                <a:ea typeface="ＭＳ Ｐゴシック" charset="0"/>
              </a:rPr>
              <a:t>Use of fishing trawlers </a:t>
            </a:r>
            <a:endParaRPr lang="en-US" sz="2200" dirty="0" smtClean="0">
              <a:ea typeface="ＭＳ Ｐゴシック" charset="0"/>
            </a:endParaRPr>
          </a:p>
          <a:p>
            <a:pPr>
              <a:lnSpc>
                <a:spcPct val="90000"/>
              </a:lnSpc>
            </a:pPr>
            <a:r>
              <a:rPr lang="en-US" sz="2200" dirty="0" smtClean="0">
                <a:ea typeface="ＭＳ Ｐゴシック" charset="0"/>
              </a:rPr>
              <a:t>Point </a:t>
            </a:r>
            <a:r>
              <a:rPr lang="en-US" sz="2200" dirty="0">
                <a:ea typeface="ＭＳ Ｐゴシック" charset="0"/>
              </a:rPr>
              <a:t>source pollution</a:t>
            </a:r>
          </a:p>
          <a:p>
            <a:pPr>
              <a:lnSpc>
                <a:spcPct val="90000"/>
              </a:lnSpc>
            </a:pPr>
            <a:r>
              <a:rPr lang="en-US" sz="2200" dirty="0">
                <a:ea typeface="ＭＳ Ｐゴシック" charset="0"/>
              </a:rPr>
              <a:t>Habitat destruction</a:t>
            </a:r>
          </a:p>
          <a:p>
            <a:pPr marL="57150" indent="0">
              <a:buNone/>
            </a:pPr>
            <a:endParaRPr lang="en-US" sz="2200" b="1"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eaLnBrk="1" hangingPunct="1"/>
            <a:r>
              <a:rPr lang="en-US" sz="3200" b="1" dirty="0" smtClean="0">
                <a:ea typeface="ＭＳ Ｐゴシック" charset="0"/>
              </a:rPr>
              <a:t>Marine Ecosystems</a:t>
            </a:r>
            <a:endParaRPr lang="en-US" sz="3200" b="1" dirty="0">
              <a:ea typeface="ＭＳ Ｐゴシック" charset="0"/>
            </a:endParaRP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58517" y="1742074"/>
            <a:ext cx="1759420" cy="1168929"/>
          </a:xfrm>
          <a:prstGeom prst="rect">
            <a:avLst/>
          </a:prstGeom>
          <a:ln>
            <a:solidFill>
              <a:srgbClr val="000000"/>
            </a:solidFill>
          </a:ln>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69333" y="4762238"/>
            <a:ext cx="4535984" cy="1976981"/>
          </a:xfrm>
          <a:prstGeom prst="rect">
            <a:avLst/>
          </a:prstGeom>
          <a:ln>
            <a:solidFill>
              <a:srgbClr val="000000"/>
            </a:solidFill>
          </a:ln>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705317" y="3123156"/>
            <a:ext cx="4286283" cy="3616063"/>
          </a:xfrm>
          <a:prstGeom prst="rect">
            <a:avLst/>
          </a:prstGeom>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216503" y="1157610"/>
            <a:ext cx="2087373" cy="1168929"/>
          </a:xfrm>
          <a:prstGeom prst="rect">
            <a:avLst/>
          </a:prstGeom>
          <a:ln>
            <a:solidFill>
              <a:srgbClr val="000000"/>
            </a:solidFill>
          </a:ln>
        </p:spPr>
      </p:pic>
    </p:spTree>
    <p:extLst>
      <p:ext uri="{BB962C8B-B14F-4D97-AF65-F5344CB8AC3E}">
        <p14:creationId xmlns:p14="http://schemas.microsoft.com/office/powerpoint/2010/main" val="391773634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5">
            <a:lumMod val="40000"/>
            <a:lumOff val="60000"/>
          </a:schemeClr>
        </a:solidFill>
        <a:effectLst/>
      </p:bgPr>
    </p:bg>
    <p:spTree>
      <p:nvGrpSpPr>
        <p:cNvPr id="1" name=""/>
        <p:cNvGrpSpPr/>
        <p:nvPr/>
      </p:nvGrpSpPr>
      <p:grpSpPr>
        <a:xfrm>
          <a:off x="0" y="0"/>
          <a:ext cx="0" cy="0"/>
          <a:chOff x="0" y="0"/>
          <a:chExt cx="0" cy="0"/>
        </a:xfrm>
      </p:grpSpPr>
      <p:sp>
        <p:nvSpPr>
          <p:cNvPr id="23" name="Rectangle 3"/>
          <p:cNvSpPr txBox="1">
            <a:spLocks noChangeArrowheads="1"/>
          </p:cNvSpPr>
          <p:nvPr/>
        </p:nvSpPr>
        <p:spPr>
          <a:xfrm>
            <a:off x="1320828" y="90744"/>
            <a:ext cx="6695635" cy="6700858"/>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pic>
        <p:nvPicPr>
          <p:cNvPr id="90113" name="Picture 2" descr="E_0813"/>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758663" y="1292778"/>
            <a:ext cx="3819525" cy="29559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0114" name="Rectangle 3" hidden="1"/>
          <p:cNvSpPr>
            <a:spLocks noGrp="1" noChangeArrowheads="1"/>
          </p:cNvSpPr>
          <p:nvPr>
            <p:ph type="title"/>
          </p:nvPr>
        </p:nvSpPr>
        <p:spPr/>
        <p:txBody>
          <a:bodyPr/>
          <a:lstStyle/>
          <a:p>
            <a:endParaRPr lang="en-US">
              <a:ea typeface="ＭＳ Ｐゴシック" charset="0"/>
            </a:endParaRPr>
          </a:p>
        </p:txBody>
      </p:sp>
      <p:sp>
        <p:nvSpPr>
          <p:cNvPr id="233477" name="Text Box 5"/>
          <p:cNvSpPr txBox="1">
            <a:spLocks noChangeArrowheads="1"/>
          </p:cNvSpPr>
          <p:nvPr/>
        </p:nvSpPr>
        <p:spPr bwMode="auto">
          <a:xfrm>
            <a:off x="1604550" y="234432"/>
            <a:ext cx="6029326" cy="369332"/>
          </a:xfrm>
          <a:prstGeom prst="rect">
            <a:avLst/>
          </a:prstGeom>
          <a:solidFill>
            <a:schemeClr val="accent3">
              <a:lumMod val="50000"/>
            </a:schemeClr>
          </a:solidFill>
          <a:ln>
            <a:solidFill>
              <a:srgbClr val="000000"/>
            </a:solidFill>
          </a:ln>
          <a:effectLst/>
          <a:extLst/>
        </p:spPr>
        <p:txBody>
          <a:bodyPr wrap="square">
            <a:spAutoFit/>
          </a:bodyPr>
          <a:lstStyle/>
          <a:p>
            <a:pPr algn="ctr" eaLnBrk="1" hangingPunct="1">
              <a:defRPr/>
            </a:pPr>
            <a:r>
              <a:rPr lang="en-US" sz="1800" b="1">
                <a:solidFill>
                  <a:schemeClr val="bg1"/>
                </a:solidFill>
                <a:cs typeface="Arial" charset="0"/>
              </a:rPr>
              <a:t>Natural Capital Degradation</a:t>
            </a:r>
          </a:p>
        </p:txBody>
      </p:sp>
      <p:sp>
        <p:nvSpPr>
          <p:cNvPr id="233478" name="Text Box 6"/>
          <p:cNvSpPr txBox="1">
            <a:spLocks noChangeArrowheads="1"/>
          </p:cNvSpPr>
          <p:nvPr/>
        </p:nvSpPr>
        <p:spPr bwMode="auto">
          <a:xfrm>
            <a:off x="1604550" y="563044"/>
            <a:ext cx="6029325" cy="369332"/>
          </a:xfrm>
          <a:prstGeom prst="rect">
            <a:avLst/>
          </a:prstGeom>
          <a:solidFill>
            <a:schemeClr val="accent3">
              <a:lumMod val="20000"/>
              <a:lumOff val="80000"/>
            </a:schemeClr>
          </a:solidFill>
          <a:ln>
            <a:solidFill>
              <a:srgbClr val="000000"/>
            </a:solidFill>
          </a:ln>
          <a:effectLst/>
          <a:extLst/>
        </p:spPr>
        <p:txBody>
          <a:bodyPr wrap="square">
            <a:spAutoFit/>
          </a:bodyPr>
          <a:lstStyle/>
          <a:p>
            <a:pPr algn="ctr" eaLnBrk="1" hangingPunct="1">
              <a:defRPr/>
            </a:pPr>
            <a:r>
              <a:rPr lang="en-US" sz="1800" b="1" dirty="0">
                <a:cs typeface="Arial" charset="0"/>
              </a:rPr>
              <a:t>Major Human Impacts on Marine Ecosystems and Coral Reefs</a:t>
            </a:r>
          </a:p>
        </p:txBody>
      </p:sp>
      <p:sp>
        <p:nvSpPr>
          <p:cNvPr id="233479" name="Text Box 7"/>
          <p:cNvSpPr txBox="1">
            <a:spLocks noChangeArrowheads="1"/>
          </p:cNvSpPr>
          <p:nvPr/>
        </p:nvSpPr>
        <p:spPr bwMode="auto">
          <a:xfrm>
            <a:off x="1604551" y="1075291"/>
            <a:ext cx="2379662"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Marine Ecosystems</a:t>
            </a:r>
          </a:p>
        </p:txBody>
      </p:sp>
      <p:sp>
        <p:nvSpPr>
          <p:cNvPr id="233480" name="Text Box 8"/>
          <p:cNvSpPr txBox="1">
            <a:spLocks noChangeArrowheads="1"/>
          </p:cNvSpPr>
          <p:nvPr/>
        </p:nvSpPr>
        <p:spPr bwMode="auto">
          <a:xfrm>
            <a:off x="5730463" y="1075291"/>
            <a:ext cx="15160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Coral Reefs</a:t>
            </a:r>
          </a:p>
        </p:txBody>
      </p:sp>
      <p:sp>
        <p:nvSpPr>
          <p:cNvPr id="233481" name="Text Box 9"/>
          <p:cNvSpPr txBox="1">
            <a:spLocks noChangeArrowheads="1"/>
          </p:cNvSpPr>
          <p:nvPr/>
        </p:nvSpPr>
        <p:spPr bwMode="auto">
          <a:xfrm>
            <a:off x="1615663" y="4213778"/>
            <a:ext cx="32702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Half of coastal wetlands lost to agriculture and urban development</a:t>
            </a:r>
          </a:p>
        </p:txBody>
      </p:sp>
      <p:sp>
        <p:nvSpPr>
          <p:cNvPr id="233482" name="Text Box 10"/>
          <p:cNvSpPr txBox="1">
            <a:spLocks noChangeArrowheads="1"/>
          </p:cNvSpPr>
          <p:nvPr/>
        </p:nvSpPr>
        <p:spPr bwMode="auto">
          <a:xfrm>
            <a:off x="5114513" y="4170916"/>
            <a:ext cx="1947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Ocean warming</a:t>
            </a:r>
          </a:p>
        </p:txBody>
      </p:sp>
      <p:sp>
        <p:nvSpPr>
          <p:cNvPr id="233483" name="Text Box 11"/>
          <p:cNvSpPr txBox="1">
            <a:spLocks noChangeArrowheads="1"/>
          </p:cNvSpPr>
          <p:nvPr/>
        </p:nvSpPr>
        <p:spPr bwMode="auto">
          <a:xfrm>
            <a:off x="1615663" y="4690028"/>
            <a:ext cx="3352800" cy="601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Over one-fifth of mangrove forests lost to agriculture, development, and shrimp farms since 1980</a:t>
            </a:r>
          </a:p>
        </p:txBody>
      </p:sp>
      <p:sp>
        <p:nvSpPr>
          <p:cNvPr id="233484" name="Text Box 12"/>
          <p:cNvSpPr txBox="1">
            <a:spLocks noChangeArrowheads="1"/>
          </p:cNvSpPr>
          <p:nvPr/>
        </p:nvSpPr>
        <p:spPr bwMode="auto">
          <a:xfrm>
            <a:off x="5114513" y="4696378"/>
            <a:ext cx="1554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Soil erosion</a:t>
            </a:r>
          </a:p>
        </p:txBody>
      </p:sp>
      <p:sp>
        <p:nvSpPr>
          <p:cNvPr id="233485" name="Text Box 13"/>
          <p:cNvSpPr txBox="1">
            <a:spLocks noChangeArrowheads="1"/>
          </p:cNvSpPr>
          <p:nvPr/>
        </p:nvSpPr>
        <p:spPr bwMode="auto">
          <a:xfrm>
            <a:off x="5114513" y="4434441"/>
            <a:ext cx="2455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Rising ocean acidity</a:t>
            </a:r>
          </a:p>
        </p:txBody>
      </p:sp>
      <p:sp>
        <p:nvSpPr>
          <p:cNvPr id="233486" name="Text Box 14"/>
          <p:cNvSpPr txBox="1">
            <a:spLocks noChangeArrowheads="1"/>
          </p:cNvSpPr>
          <p:nvPr/>
        </p:nvSpPr>
        <p:spPr bwMode="auto">
          <a:xfrm>
            <a:off x="1615663" y="5356778"/>
            <a:ext cx="342900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Beaches eroding because of coastal development and rising sea levels</a:t>
            </a:r>
          </a:p>
        </p:txBody>
      </p:sp>
      <p:sp>
        <p:nvSpPr>
          <p:cNvPr id="233487" name="Text Box 15"/>
          <p:cNvSpPr txBox="1">
            <a:spLocks noChangeArrowheads="1"/>
          </p:cNvSpPr>
          <p:nvPr/>
        </p:nvSpPr>
        <p:spPr bwMode="auto">
          <a:xfrm>
            <a:off x="5114513" y="5221841"/>
            <a:ext cx="13382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Bleaching</a:t>
            </a:r>
          </a:p>
        </p:txBody>
      </p:sp>
      <p:sp>
        <p:nvSpPr>
          <p:cNvPr id="233488" name="Text Box 16"/>
          <p:cNvSpPr txBox="1">
            <a:spLocks noChangeArrowheads="1"/>
          </p:cNvSpPr>
          <p:nvPr/>
        </p:nvSpPr>
        <p:spPr bwMode="auto">
          <a:xfrm>
            <a:off x="5114513" y="4959903"/>
            <a:ext cx="33591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dirty="0">
                <a:solidFill>
                  <a:srgbClr val="000000"/>
                </a:solidFill>
                <a:cs typeface="Arial" charset="0"/>
              </a:rPr>
              <a:t>Algae growth from fertilizer runoff</a:t>
            </a:r>
          </a:p>
        </p:txBody>
      </p:sp>
      <p:sp>
        <p:nvSpPr>
          <p:cNvPr id="233489" name="Text Box 17"/>
          <p:cNvSpPr txBox="1">
            <a:spLocks noChangeArrowheads="1"/>
          </p:cNvSpPr>
          <p:nvPr/>
        </p:nvSpPr>
        <p:spPr bwMode="auto">
          <a:xfrm>
            <a:off x="1615663" y="5829853"/>
            <a:ext cx="3270250" cy="43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Ocean bottom habitats degraded by dredging and trawler fishing</a:t>
            </a:r>
          </a:p>
        </p:txBody>
      </p:sp>
      <p:sp>
        <p:nvSpPr>
          <p:cNvPr id="233490" name="Text Box 18"/>
          <p:cNvSpPr txBox="1">
            <a:spLocks noChangeArrowheads="1"/>
          </p:cNvSpPr>
          <p:nvPr/>
        </p:nvSpPr>
        <p:spPr bwMode="auto">
          <a:xfrm>
            <a:off x="5114513" y="5747303"/>
            <a:ext cx="31305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Increased UV exposure</a:t>
            </a:r>
          </a:p>
        </p:txBody>
      </p:sp>
      <p:sp>
        <p:nvSpPr>
          <p:cNvPr id="233491" name="Text Box 19"/>
          <p:cNvSpPr txBox="1">
            <a:spLocks noChangeArrowheads="1"/>
          </p:cNvSpPr>
          <p:nvPr/>
        </p:nvSpPr>
        <p:spPr bwMode="auto">
          <a:xfrm>
            <a:off x="5114513" y="5485366"/>
            <a:ext cx="208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Rising sea levels</a:t>
            </a:r>
          </a:p>
        </p:txBody>
      </p:sp>
      <p:sp>
        <p:nvSpPr>
          <p:cNvPr id="233492" name="Text Box 20"/>
          <p:cNvSpPr txBox="1">
            <a:spLocks noChangeArrowheads="1"/>
          </p:cNvSpPr>
          <p:nvPr/>
        </p:nvSpPr>
        <p:spPr bwMode="auto">
          <a:xfrm>
            <a:off x="1615663" y="6347378"/>
            <a:ext cx="3498850" cy="4442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square">
            <a:spAutoFit/>
          </a:bodyPr>
          <a:lstStyle/>
          <a:p>
            <a:pPr eaLnBrk="1" hangingPunct="1">
              <a:lnSpc>
                <a:spcPct val="80000"/>
              </a:lnSpc>
              <a:defRPr/>
            </a:pPr>
            <a:r>
              <a:rPr lang="en-US" sz="1400" b="1" dirty="0">
                <a:solidFill>
                  <a:srgbClr val="000000"/>
                </a:solidFill>
                <a:cs typeface="Arial" charset="0"/>
              </a:rPr>
              <a:t>At least 20% of coral reefs severely damaged and 25–33% more threatened</a:t>
            </a:r>
          </a:p>
        </p:txBody>
      </p:sp>
      <p:sp>
        <p:nvSpPr>
          <p:cNvPr id="233493" name="Text Box 21"/>
          <p:cNvSpPr txBox="1">
            <a:spLocks noChangeArrowheads="1"/>
          </p:cNvSpPr>
          <p:nvPr/>
        </p:nvSpPr>
        <p:spPr bwMode="auto">
          <a:xfrm>
            <a:off x="5114513" y="6009241"/>
            <a:ext cx="29019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Damage from anchors</a:t>
            </a:r>
          </a:p>
        </p:txBody>
      </p:sp>
      <p:sp>
        <p:nvSpPr>
          <p:cNvPr id="233494" name="Text Box 22"/>
          <p:cNvSpPr txBox="1">
            <a:spLocks noChangeArrowheads="1"/>
          </p:cNvSpPr>
          <p:nvPr/>
        </p:nvSpPr>
        <p:spPr bwMode="auto">
          <a:xfrm>
            <a:off x="5114513" y="6272766"/>
            <a:ext cx="2519363"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Damage from fishing and diving</a:t>
            </a:r>
          </a:p>
        </p:txBody>
      </p:sp>
    </p:spTree>
    <p:extLst>
      <p:ext uri="{BB962C8B-B14F-4D97-AF65-F5344CB8AC3E}">
        <p14:creationId xmlns:p14="http://schemas.microsoft.com/office/powerpoint/2010/main" val="4195727382"/>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Ecosystems </a:t>
            </a:r>
          </a:p>
        </p:txBody>
      </p:sp>
      <p:pic>
        <p:nvPicPr>
          <p:cNvPr id="7" name="Picture 6"/>
          <p:cNvPicPr>
            <a:picLocks noChangeAspect="1"/>
          </p:cNvPicPr>
          <p:nvPr/>
        </p:nvPicPr>
        <p:blipFill>
          <a:blip r:embed="rId3"/>
          <a:stretch>
            <a:fillRect/>
          </a:stretch>
        </p:blipFill>
        <p:spPr>
          <a:xfrm>
            <a:off x="1244600" y="761290"/>
            <a:ext cx="6642100" cy="5715000"/>
          </a:xfrm>
          <a:prstGeom prst="rect">
            <a:avLst/>
          </a:prstGeom>
          <a:ln>
            <a:solidFill>
              <a:srgbClr val="000000"/>
            </a:solidFill>
          </a:ln>
        </p:spPr>
      </p:pic>
    </p:spTree>
    <p:extLst>
      <p:ext uri="{BB962C8B-B14F-4D97-AF65-F5344CB8AC3E}">
        <p14:creationId xmlns:p14="http://schemas.microsoft.com/office/powerpoint/2010/main" val="4248173087"/>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AAC6A4"/>
        </a:solidFill>
        <a:effectLst/>
      </p:bgPr>
    </p:bg>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69333" y="93367"/>
            <a:ext cx="8822267" cy="555503"/>
          </a:xfrm>
          <a:solidFill>
            <a:srgbClr val="F3FDBC"/>
          </a:solidFill>
          <a:ln>
            <a:solidFill>
              <a:srgbClr val="000000"/>
            </a:solidFill>
          </a:ln>
        </p:spPr>
        <p:txBody>
          <a:bodyPr>
            <a:noAutofit/>
          </a:bodyPr>
          <a:lstStyle/>
          <a:p>
            <a:pPr marL="0" indent="0"/>
            <a:r>
              <a:rPr lang="en-US" sz="3200" b="1" dirty="0">
                <a:ea typeface="ＭＳ Ｐゴシック" charset="0"/>
              </a:rPr>
              <a:t>Lentic; i.e. </a:t>
            </a:r>
            <a:r>
              <a:rPr lang="en-US" sz="3200" b="1" dirty="0" smtClean="0">
                <a:ea typeface="ＭＳ Ｐゴシック" charset="0"/>
              </a:rPr>
              <a:t>Standing bodies </a:t>
            </a:r>
            <a:r>
              <a:rPr lang="en-US" sz="3200" b="1" dirty="0">
                <a:ea typeface="ＭＳ Ｐゴシック" charset="0"/>
              </a:rPr>
              <a:t>of freshwater</a:t>
            </a:r>
          </a:p>
        </p:txBody>
      </p:sp>
      <p:pic>
        <p:nvPicPr>
          <p:cNvPr id="2" name="Picture 1"/>
          <p:cNvPicPr>
            <a:picLocks noChangeAspect="1"/>
          </p:cNvPicPr>
          <p:nvPr/>
        </p:nvPicPr>
        <p:blipFill>
          <a:blip r:embed="rId3"/>
          <a:stretch>
            <a:fillRect/>
          </a:stretch>
        </p:blipFill>
        <p:spPr>
          <a:xfrm>
            <a:off x="656923" y="751065"/>
            <a:ext cx="7780885" cy="5920672"/>
          </a:xfrm>
          <a:prstGeom prst="rect">
            <a:avLst/>
          </a:prstGeom>
          <a:ln>
            <a:solidFill>
              <a:srgbClr val="000000"/>
            </a:solidFill>
          </a:ln>
        </p:spPr>
      </p:pic>
    </p:spTree>
    <p:extLst>
      <p:ext uri="{BB962C8B-B14F-4D97-AF65-F5344CB8AC3E}">
        <p14:creationId xmlns:p14="http://schemas.microsoft.com/office/powerpoint/2010/main" val="3348653025"/>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199205"/>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338668" y="781434"/>
            <a:ext cx="4487332" cy="1758566"/>
          </a:xfrm>
          <a:solidFill>
            <a:schemeClr val="accent5">
              <a:lumMod val="20000"/>
              <a:lumOff val="80000"/>
            </a:schemeClr>
          </a:solidFill>
          <a:ln>
            <a:solidFill>
              <a:srgbClr val="000000"/>
            </a:solidFill>
          </a:ln>
        </p:spPr>
        <p:txBody>
          <a:bodyPr>
            <a:noAutofit/>
          </a:bodyPr>
          <a:lstStyle/>
          <a:p>
            <a:pPr marL="0" indent="0">
              <a:lnSpc>
                <a:spcPct val="90000"/>
              </a:lnSpc>
              <a:buNone/>
            </a:pPr>
            <a:r>
              <a:rPr lang="en-US" sz="2300" b="1" dirty="0" smtClean="0">
                <a:solidFill>
                  <a:srgbClr val="000000"/>
                </a:solidFill>
                <a:ea typeface="ＭＳ Ｐゴシック" charset="0"/>
              </a:rPr>
              <a:t>Freshwater </a:t>
            </a:r>
            <a:r>
              <a:rPr lang="en-US" sz="2300" b="1" dirty="0">
                <a:solidFill>
                  <a:srgbClr val="000000"/>
                </a:solidFill>
                <a:ea typeface="ＭＳ Ｐゴシック" charset="0"/>
              </a:rPr>
              <a:t>life zones</a:t>
            </a:r>
          </a:p>
          <a:p>
            <a:pPr>
              <a:lnSpc>
                <a:spcPct val="90000"/>
              </a:lnSpc>
            </a:pPr>
            <a:r>
              <a:rPr lang="en-US" sz="2300" dirty="0">
                <a:solidFill>
                  <a:srgbClr val="000000"/>
                </a:solidFill>
                <a:ea typeface="ＭＳ Ｐゴシック" charset="0"/>
              </a:rPr>
              <a:t>Lakes</a:t>
            </a:r>
          </a:p>
          <a:p>
            <a:pPr>
              <a:lnSpc>
                <a:spcPct val="90000"/>
              </a:lnSpc>
            </a:pPr>
            <a:r>
              <a:rPr lang="en-US" sz="2300" dirty="0">
                <a:solidFill>
                  <a:srgbClr val="000000"/>
                </a:solidFill>
                <a:ea typeface="ＭＳ Ｐゴシック" charset="0"/>
              </a:rPr>
              <a:t>Rivers and streams</a:t>
            </a:r>
          </a:p>
          <a:p>
            <a:pPr>
              <a:lnSpc>
                <a:spcPct val="90000"/>
              </a:lnSpc>
            </a:pPr>
            <a:r>
              <a:rPr lang="en-US" sz="2300" dirty="0">
                <a:solidFill>
                  <a:srgbClr val="000000"/>
                </a:solidFill>
                <a:ea typeface="ＭＳ Ｐゴシック" charset="0"/>
              </a:rPr>
              <a:t>Inland wetlands</a:t>
            </a:r>
          </a:p>
          <a:p>
            <a:pPr marL="57150" indent="0">
              <a:buNone/>
            </a:pPr>
            <a:endParaRPr lang="en-US" sz="2300"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marL="0" indent="0">
              <a:lnSpc>
                <a:spcPct val="90000"/>
              </a:lnSpc>
            </a:pPr>
            <a:r>
              <a:rPr lang="en-US" sz="3200" b="1" dirty="0">
                <a:ea typeface="ＭＳ Ｐゴシック" charset="0"/>
              </a:rPr>
              <a:t>Aquatic life zones</a:t>
            </a:r>
          </a:p>
        </p:txBody>
      </p:sp>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38668" y="2710356"/>
            <a:ext cx="4690532" cy="1652347"/>
          </a:xfrm>
          <a:prstGeom prst="rect">
            <a:avLst/>
          </a:prstGeom>
          <a:ln>
            <a:solidFill>
              <a:srgbClr val="000000"/>
            </a:solidFill>
          </a:ln>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04367" y="943939"/>
            <a:ext cx="3484000" cy="2330796"/>
          </a:xfrm>
          <a:prstGeom prst="rect">
            <a:avLst/>
          </a:prstGeom>
          <a:ln>
            <a:solidFill>
              <a:srgbClr val="000000"/>
            </a:solidFill>
          </a:ln>
        </p:spPr>
      </p:pic>
      <p:pic>
        <p:nvPicPr>
          <p:cNvPr id="8" name="Picture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304366" y="3522132"/>
            <a:ext cx="3484001" cy="2322667"/>
          </a:xfrm>
          <a:prstGeom prst="rect">
            <a:avLst/>
          </a:prstGeom>
          <a:ln>
            <a:solidFill>
              <a:srgbClr val="000000"/>
            </a:solid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0281" y="4485091"/>
            <a:ext cx="3542195" cy="2213872"/>
          </a:xfrm>
          <a:prstGeom prst="rect">
            <a:avLst/>
          </a:prstGeom>
          <a:ln>
            <a:solidFill>
              <a:schemeClr val="tx1"/>
            </a:solidFill>
          </a:ln>
        </p:spPr>
      </p:pic>
    </p:spTree>
    <p:extLst>
      <p:ext uri="{BB962C8B-B14F-4D97-AF65-F5344CB8AC3E}">
        <p14:creationId xmlns:p14="http://schemas.microsoft.com/office/powerpoint/2010/main" val="3401773354"/>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AAC6A4"/>
        </a:solidFill>
        <a:effectLst/>
      </p:bgPr>
    </p:bg>
    <p:spTree>
      <p:nvGrpSpPr>
        <p:cNvPr id="1" name=""/>
        <p:cNvGrpSpPr/>
        <p:nvPr/>
      </p:nvGrpSpPr>
      <p:grpSpPr>
        <a:xfrm>
          <a:off x="0" y="0"/>
          <a:ext cx="0" cy="0"/>
          <a:chOff x="0" y="0"/>
          <a:chExt cx="0" cy="0"/>
        </a:xfrm>
      </p:grpSpPr>
      <p:sp>
        <p:nvSpPr>
          <p:cNvPr id="3" name="Rectangle 2"/>
          <p:cNvSpPr>
            <a:spLocks noGrp="1" noChangeArrowheads="1"/>
          </p:cNvSpPr>
          <p:nvPr>
            <p:ph type="title"/>
          </p:nvPr>
        </p:nvSpPr>
        <p:spPr>
          <a:xfrm>
            <a:off x="169333" y="93367"/>
            <a:ext cx="8822267" cy="555503"/>
          </a:xfrm>
          <a:solidFill>
            <a:srgbClr val="F3FDBC"/>
          </a:solidFill>
          <a:ln>
            <a:solidFill>
              <a:srgbClr val="000000"/>
            </a:solidFill>
          </a:ln>
        </p:spPr>
        <p:txBody>
          <a:bodyPr>
            <a:noAutofit/>
          </a:bodyPr>
          <a:lstStyle/>
          <a:p>
            <a:pPr marL="0" indent="0"/>
            <a:r>
              <a:rPr lang="en-US" sz="3200" b="1" dirty="0" smtClean="0">
                <a:ea typeface="ＭＳ Ｐゴシック" charset="0"/>
              </a:rPr>
              <a:t>Lotic; </a:t>
            </a:r>
            <a:r>
              <a:rPr lang="en-US" sz="3200" b="1" dirty="0">
                <a:ea typeface="ＭＳ Ｐゴシック" charset="0"/>
              </a:rPr>
              <a:t>i.e. </a:t>
            </a:r>
            <a:r>
              <a:rPr lang="en-US" sz="3200" b="1" dirty="0" smtClean="0">
                <a:ea typeface="ＭＳ Ｐゴシック" charset="0"/>
              </a:rPr>
              <a:t>Flowing systems of </a:t>
            </a:r>
            <a:r>
              <a:rPr lang="en-US" sz="3200" b="1" dirty="0">
                <a:ea typeface="ＭＳ Ｐゴシック" charset="0"/>
              </a:rPr>
              <a:t>freshwater</a:t>
            </a:r>
          </a:p>
        </p:txBody>
      </p:sp>
      <p:pic>
        <p:nvPicPr>
          <p:cNvPr id="4" name="Picture 3"/>
          <p:cNvPicPr>
            <a:picLocks noChangeAspect="1"/>
          </p:cNvPicPr>
          <p:nvPr/>
        </p:nvPicPr>
        <p:blipFill>
          <a:blip r:embed="rId3"/>
          <a:stretch>
            <a:fillRect/>
          </a:stretch>
        </p:blipFill>
        <p:spPr>
          <a:xfrm>
            <a:off x="775727" y="750121"/>
            <a:ext cx="7822662" cy="5863341"/>
          </a:xfrm>
          <a:prstGeom prst="rect">
            <a:avLst/>
          </a:prstGeom>
          <a:ln>
            <a:solidFill>
              <a:srgbClr val="000000"/>
            </a:solidFill>
          </a:ln>
        </p:spPr>
      </p:pic>
    </p:spTree>
    <p:extLst>
      <p:ext uri="{BB962C8B-B14F-4D97-AF65-F5344CB8AC3E}">
        <p14:creationId xmlns:p14="http://schemas.microsoft.com/office/powerpoint/2010/main" val="1730064082"/>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1327920"/>
            <a:ext cx="4558542" cy="4180930"/>
          </a:xfrm>
          <a:solidFill>
            <a:schemeClr val="accent5">
              <a:lumMod val="20000"/>
              <a:lumOff val="80000"/>
            </a:schemeClr>
          </a:solidFill>
          <a:ln>
            <a:solidFill>
              <a:srgbClr val="000000"/>
            </a:solidFill>
          </a:ln>
        </p:spPr>
        <p:txBody>
          <a:bodyPr>
            <a:noAutofit/>
          </a:bodyPr>
          <a:lstStyle/>
          <a:p>
            <a:pPr marL="571500" indent="-514350">
              <a:buFont typeface="Calibri" charset="0"/>
              <a:buAutoNum type="arabicPeriod"/>
            </a:pPr>
            <a:r>
              <a:rPr lang="en-US" sz="2200" b="1" dirty="0" smtClean="0">
                <a:ea typeface="ＭＳ Ｐゴシック" charset="0"/>
              </a:rPr>
              <a:t>Littoral</a:t>
            </a:r>
            <a:r>
              <a:rPr lang="en-US" sz="2200" dirty="0" smtClean="0">
                <a:ea typeface="ＭＳ Ｐゴシック" charset="0"/>
              </a:rPr>
              <a:t> </a:t>
            </a:r>
            <a:r>
              <a:rPr lang="en-US" sz="2200" b="1" dirty="0">
                <a:ea typeface="ＭＳ Ｐゴシック" charset="0"/>
              </a:rPr>
              <a:t>zone</a:t>
            </a:r>
          </a:p>
          <a:p>
            <a:pPr marL="571500" indent="-457200"/>
            <a:r>
              <a:rPr lang="en-US" sz="2200" dirty="0">
                <a:ea typeface="ＭＳ Ｐゴシック" charset="0"/>
              </a:rPr>
              <a:t>Near shore where rooted plants grow</a:t>
            </a:r>
          </a:p>
          <a:p>
            <a:pPr marL="571500" indent="-457200"/>
            <a:r>
              <a:rPr lang="en-US" sz="2200" dirty="0">
                <a:ea typeface="ＭＳ Ｐゴシック" charset="0"/>
              </a:rPr>
              <a:t>High biodiversity</a:t>
            </a:r>
          </a:p>
          <a:p>
            <a:pPr marL="571500" indent="-457200"/>
            <a:r>
              <a:rPr lang="en-US" sz="2200" dirty="0">
                <a:ea typeface="ＭＳ Ｐゴシック" charset="0"/>
              </a:rPr>
              <a:t>Turtles, frogs, crayfish, some </a:t>
            </a:r>
            <a:r>
              <a:rPr lang="en-US" sz="2200" dirty="0" smtClean="0">
                <a:ea typeface="ＭＳ Ｐゴシック" charset="0"/>
              </a:rPr>
              <a:t>fish</a:t>
            </a:r>
            <a:endParaRPr lang="en-US" sz="2200" dirty="0">
              <a:ea typeface="ＭＳ Ｐゴシック" charset="0"/>
            </a:endParaRPr>
          </a:p>
          <a:p>
            <a:pPr marL="514350" indent="-457200">
              <a:buFont typeface="+mj-lt"/>
              <a:buAutoNum type="arabicPeriod" startAt="2"/>
            </a:pPr>
            <a:r>
              <a:rPr lang="en-US" sz="2200" b="1" dirty="0">
                <a:ea typeface="ＭＳ Ｐゴシック" charset="0"/>
              </a:rPr>
              <a:t>Limnetic zone</a:t>
            </a:r>
          </a:p>
          <a:p>
            <a:pPr marL="571500" indent="-457200"/>
            <a:r>
              <a:rPr lang="en-US" sz="2200" dirty="0">
                <a:ea typeface="ＭＳ Ｐゴシック" charset="0"/>
              </a:rPr>
              <a:t>Open, sunlight area away from shore</a:t>
            </a:r>
          </a:p>
          <a:p>
            <a:pPr marL="571500" indent="-457200"/>
            <a:r>
              <a:rPr lang="en-US" sz="2200" dirty="0">
                <a:ea typeface="ＭＳ Ｐゴシック" charset="0"/>
              </a:rPr>
              <a:t>Main photosynthetic zone</a:t>
            </a:r>
          </a:p>
          <a:p>
            <a:pPr marL="571500" indent="-457200"/>
            <a:r>
              <a:rPr lang="en-US" sz="2200" dirty="0">
                <a:ea typeface="ＭＳ Ｐゴシック" charset="0"/>
              </a:rPr>
              <a:t>Some larger fish</a:t>
            </a:r>
          </a:p>
          <a:p>
            <a:pPr marL="57150" indent="0">
              <a:buNone/>
            </a:pPr>
            <a:endParaRPr lang="en-US" sz="2200" b="1"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Ecosystems </a:t>
            </a:r>
          </a:p>
        </p:txBody>
      </p:sp>
      <p:sp>
        <p:nvSpPr>
          <p:cNvPr id="5" name="Rectangle 3"/>
          <p:cNvSpPr txBox="1">
            <a:spLocks noChangeArrowheads="1"/>
          </p:cNvSpPr>
          <p:nvPr/>
        </p:nvSpPr>
        <p:spPr>
          <a:xfrm>
            <a:off x="169333" y="859330"/>
            <a:ext cx="8822265" cy="468589"/>
          </a:xfrm>
          <a:prstGeom prst="rect">
            <a:avLst/>
          </a:prstGeom>
          <a:solidFill>
            <a:schemeClr val="accent5">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b="1" dirty="0" smtClean="0">
                <a:ea typeface="ＭＳ Ｐゴシック" charset="0"/>
              </a:rPr>
              <a:t>Four zones based on depth and distance from shore</a:t>
            </a:r>
          </a:p>
          <a:p>
            <a:pPr marL="57150" indent="0">
              <a:buFont typeface="Arial"/>
              <a:buNone/>
            </a:pPr>
            <a:endParaRPr lang="en-US" sz="2200" b="1" dirty="0" smtClean="0">
              <a:solidFill>
                <a:srgbClr val="000000"/>
              </a:solidFill>
              <a:ea typeface="ＭＳ Ｐゴシック" charset="0"/>
            </a:endParaRPr>
          </a:p>
        </p:txBody>
      </p:sp>
      <p:pic>
        <p:nvPicPr>
          <p:cNvPr id="6" name="Content Placeholder 4" descr="figure_04_29b"/>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7205"/>
          <a:stretch/>
        </p:blipFill>
        <p:spPr>
          <a:xfrm>
            <a:off x="4584770" y="1327919"/>
            <a:ext cx="4406829" cy="4180931"/>
          </a:xfrm>
          <a:prstGeom prst="rect">
            <a:avLst/>
          </a:prstGeom>
          <a:noFill/>
          <a:ln>
            <a:solidFill>
              <a:srgbClr val="000000"/>
            </a:solidFill>
          </a:ln>
        </p:spPr>
      </p:pic>
    </p:spTree>
    <p:extLst>
      <p:ext uri="{BB962C8B-B14F-4D97-AF65-F5344CB8AC3E}">
        <p14:creationId xmlns:p14="http://schemas.microsoft.com/office/powerpoint/2010/main" val="1133077589"/>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1313650"/>
            <a:ext cx="4558542" cy="4195200"/>
          </a:xfrm>
          <a:solidFill>
            <a:schemeClr val="accent5">
              <a:lumMod val="20000"/>
              <a:lumOff val="80000"/>
            </a:schemeClr>
          </a:solidFill>
          <a:ln>
            <a:solidFill>
              <a:srgbClr val="000000"/>
            </a:solidFill>
          </a:ln>
        </p:spPr>
        <p:txBody>
          <a:bodyPr>
            <a:noAutofit/>
          </a:bodyPr>
          <a:lstStyle/>
          <a:p>
            <a:pPr marL="571500" indent="-514350">
              <a:lnSpc>
                <a:spcPct val="90000"/>
              </a:lnSpc>
              <a:buFont typeface="Calibri" charset="0"/>
              <a:buAutoNum type="arabicPeriod" startAt="3"/>
            </a:pPr>
            <a:r>
              <a:rPr lang="en-US" sz="2200" b="1" dirty="0" err="1">
                <a:ea typeface="ＭＳ Ｐゴシック" charset="0"/>
              </a:rPr>
              <a:t>Profundal</a:t>
            </a:r>
            <a:r>
              <a:rPr lang="en-US" sz="2200" b="1" dirty="0">
                <a:ea typeface="ＭＳ Ｐゴシック" charset="0"/>
              </a:rPr>
              <a:t> zone</a:t>
            </a:r>
          </a:p>
          <a:p>
            <a:pPr marL="571500" indent="-514350">
              <a:lnSpc>
                <a:spcPct val="90000"/>
              </a:lnSpc>
            </a:pPr>
            <a:r>
              <a:rPr lang="en-US" sz="2200" dirty="0">
                <a:ea typeface="ＭＳ Ｐゴシック" charset="0"/>
              </a:rPr>
              <a:t>Deep water too dark for photosynthesis</a:t>
            </a:r>
          </a:p>
          <a:p>
            <a:pPr marL="571500" indent="-514350">
              <a:lnSpc>
                <a:spcPct val="90000"/>
              </a:lnSpc>
            </a:pPr>
            <a:r>
              <a:rPr lang="en-US" sz="2200" dirty="0">
                <a:ea typeface="ＭＳ Ｐゴシック" charset="0"/>
              </a:rPr>
              <a:t>Low oxygen levels</a:t>
            </a:r>
          </a:p>
          <a:p>
            <a:pPr marL="571500" indent="-514350">
              <a:lnSpc>
                <a:spcPct val="90000"/>
              </a:lnSpc>
            </a:pPr>
            <a:r>
              <a:rPr lang="en-US" sz="2200" dirty="0">
                <a:ea typeface="ＭＳ Ｐゴシック" charset="0"/>
              </a:rPr>
              <a:t>Some </a:t>
            </a:r>
            <a:r>
              <a:rPr lang="en-US" sz="2200" dirty="0" smtClean="0">
                <a:ea typeface="ＭＳ Ｐゴシック" charset="0"/>
              </a:rPr>
              <a:t>fish</a:t>
            </a:r>
            <a:endParaRPr lang="en-US" sz="2200" dirty="0">
              <a:ea typeface="ＭＳ Ｐゴシック" charset="0"/>
            </a:endParaRPr>
          </a:p>
          <a:p>
            <a:pPr marL="571500" indent="-514350">
              <a:lnSpc>
                <a:spcPct val="90000"/>
              </a:lnSpc>
              <a:buFont typeface="+mj-lt"/>
              <a:buAutoNum type="arabicPeriod" startAt="4"/>
            </a:pPr>
            <a:r>
              <a:rPr lang="en-US" sz="2200" b="1" dirty="0">
                <a:ea typeface="ＭＳ Ｐゴシック" charset="0"/>
              </a:rPr>
              <a:t>Benthic zone</a:t>
            </a:r>
          </a:p>
          <a:p>
            <a:pPr marL="571500" indent="-514350">
              <a:lnSpc>
                <a:spcPct val="90000"/>
              </a:lnSpc>
            </a:pPr>
            <a:r>
              <a:rPr lang="en-US" sz="2200" dirty="0">
                <a:ea typeface="ＭＳ Ｐゴシック" charset="0"/>
              </a:rPr>
              <a:t>Decomposers</a:t>
            </a:r>
          </a:p>
          <a:p>
            <a:pPr marL="571500" indent="-514350">
              <a:lnSpc>
                <a:spcPct val="90000"/>
              </a:lnSpc>
            </a:pPr>
            <a:r>
              <a:rPr lang="en-US" sz="2200" dirty="0">
                <a:ea typeface="ＭＳ Ｐゴシック" charset="0"/>
              </a:rPr>
              <a:t>Detritus feeders</a:t>
            </a:r>
          </a:p>
          <a:p>
            <a:pPr marL="571500" indent="-514350">
              <a:lnSpc>
                <a:spcPct val="90000"/>
              </a:lnSpc>
            </a:pPr>
            <a:r>
              <a:rPr lang="en-US" sz="2200" dirty="0">
                <a:ea typeface="ＭＳ Ｐゴシック" charset="0"/>
              </a:rPr>
              <a:t>Some fish</a:t>
            </a:r>
          </a:p>
          <a:p>
            <a:pPr marL="571500" indent="-514350">
              <a:lnSpc>
                <a:spcPct val="90000"/>
              </a:lnSpc>
            </a:pPr>
            <a:r>
              <a:rPr lang="en-US" sz="2200" dirty="0">
                <a:ea typeface="ＭＳ Ｐゴシック" charset="0"/>
              </a:rPr>
              <a:t>Nourished primarily by dead matter </a:t>
            </a:r>
          </a:p>
          <a:p>
            <a:pPr marL="57150" indent="0">
              <a:buNone/>
            </a:pPr>
            <a:endParaRPr lang="en-US" sz="2200" b="1"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Ecosystems </a:t>
            </a:r>
          </a:p>
        </p:txBody>
      </p:sp>
      <p:sp>
        <p:nvSpPr>
          <p:cNvPr id="5" name="Rectangle 3"/>
          <p:cNvSpPr txBox="1">
            <a:spLocks noChangeArrowheads="1"/>
          </p:cNvSpPr>
          <p:nvPr/>
        </p:nvSpPr>
        <p:spPr>
          <a:xfrm>
            <a:off x="169333" y="859330"/>
            <a:ext cx="8822265" cy="468589"/>
          </a:xfrm>
          <a:prstGeom prst="rect">
            <a:avLst/>
          </a:prstGeom>
          <a:solidFill>
            <a:schemeClr val="accent5">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sz="2200" b="1" dirty="0" smtClean="0">
                <a:ea typeface="ＭＳ Ｐゴシック" charset="0"/>
              </a:rPr>
              <a:t>Four zones based on depth and distance from shore</a:t>
            </a:r>
          </a:p>
          <a:p>
            <a:pPr marL="57150" indent="0">
              <a:buFont typeface="Arial"/>
              <a:buNone/>
            </a:pPr>
            <a:endParaRPr lang="en-US" sz="2200" b="1" dirty="0" smtClean="0">
              <a:solidFill>
                <a:srgbClr val="000000"/>
              </a:solidFill>
              <a:ea typeface="ＭＳ Ｐゴシック" charset="0"/>
            </a:endParaRPr>
          </a:p>
        </p:txBody>
      </p:sp>
      <p:pic>
        <p:nvPicPr>
          <p:cNvPr id="6" name="Content Placeholder 4" descr="figure_04_29b"/>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b="7205"/>
          <a:stretch/>
        </p:blipFill>
        <p:spPr>
          <a:xfrm>
            <a:off x="4584770" y="1327919"/>
            <a:ext cx="4406829" cy="4180931"/>
          </a:xfrm>
          <a:prstGeom prst="rect">
            <a:avLst/>
          </a:prstGeom>
          <a:noFill/>
          <a:ln>
            <a:solidFill>
              <a:srgbClr val="000000"/>
            </a:solidFill>
          </a:ln>
        </p:spPr>
      </p:pic>
    </p:spTree>
    <p:extLst>
      <p:ext uri="{BB962C8B-B14F-4D97-AF65-F5344CB8AC3E}">
        <p14:creationId xmlns:p14="http://schemas.microsoft.com/office/powerpoint/2010/main" val="1733980880"/>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3">
            <a:lumMod val="60000"/>
            <a:lumOff val="40000"/>
          </a:schemeClr>
        </a:solidFill>
        <a:effectLst/>
      </p:bgPr>
    </p:bg>
    <p:spTree>
      <p:nvGrpSpPr>
        <p:cNvPr id="1" name=""/>
        <p:cNvGrpSpPr/>
        <p:nvPr/>
      </p:nvGrpSpPr>
      <p:grpSpPr>
        <a:xfrm>
          <a:off x="0" y="0"/>
          <a:ext cx="0" cy="0"/>
          <a:chOff x="0" y="0"/>
          <a:chExt cx="0" cy="0"/>
        </a:xfrm>
      </p:grpSpPr>
      <p:pic>
        <p:nvPicPr>
          <p:cNvPr id="114689" name="Picture 2" descr="E_0816"/>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101600" y="0"/>
            <a:ext cx="8945563" cy="6858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4690" name="Rectangle 3" hidden="1"/>
          <p:cNvSpPr>
            <a:spLocks noGrp="1" noChangeArrowheads="1"/>
          </p:cNvSpPr>
          <p:nvPr>
            <p:ph type="title"/>
          </p:nvPr>
        </p:nvSpPr>
        <p:spPr/>
        <p:txBody>
          <a:bodyPr/>
          <a:lstStyle/>
          <a:p>
            <a:endParaRPr lang="en-US">
              <a:ea typeface="ＭＳ Ｐゴシック" charset="0"/>
            </a:endParaRPr>
          </a:p>
        </p:txBody>
      </p:sp>
      <p:sp>
        <p:nvSpPr>
          <p:cNvPr id="199685" name="Text Box 5"/>
          <p:cNvSpPr txBox="1">
            <a:spLocks noChangeArrowheads="1"/>
          </p:cNvSpPr>
          <p:nvPr/>
        </p:nvSpPr>
        <p:spPr bwMode="auto">
          <a:xfrm>
            <a:off x="2366963" y="1001713"/>
            <a:ext cx="1368425"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Painted turtle</a:t>
            </a:r>
          </a:p>
        </p:txBody>
      </p:sp>
      <p:sp>
        <p:nvSpPr>
          <p:cNvPr id="199686" name="Text Box 6"/>
          <p:cNvSpPr txBox="1">
            <a:spLocks noChangeArrowheads="1"/>
          </p:cNvSpPr>
          <p:nvPr/>
        </p:nvSpPr>
        <p:spPr bwMode="auto">
          <a:xfrm>
            <a:off x="5688013" y="1028700"/>
            <a:ext cx="1447800"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Blue-winged teal</a:t>
            </a:r>
          </a:p>
        </p:txBody>
      </p:sp>
      <p:sp>
        <p:nvSpPr>
          <p:cNvPr id="199687" name="Text Box 7"/>
          <p:cNvSpPr txBox="1">
            <a:spLocks noChangeArrowheads="1"/>
          </p:cNvSpPr>
          <p:nvPr/>
        </p:nvSpPr>
        <p:spPr bwMode="auto">
          <a:xfrm>
            <a:off x="838200" y="1676400"/>
            <a:ext cx="1135063"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Green frog</a:t>
            </a:r>
          </a:p>
        </p:txBody>
      </p:sp>
      <p:sp>
        <p:nvSpPr>
          <p:cNvPr id="199688" name="Text Box 8"/>
          <p:cNvSpPr txBox="1">
            <a:spLocks noChangeArrowheads="1"/>
          </p:cNvSpPr>
          <p:nvPr/>
        </p:nvSpPr>
        <p:spPr bwMode="auto">
          <a:xfrm>
            <a:off x="7431088" y="2022475"/>
            <a:ext cx="11223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20101"/>
                </a:solidFill>
                <a:cs typeface="Arial" charset="0"/>
              </a:rPr>
              <a:t>Muskrat</a:t>
            </a:r>
          </a:p>
        </p:txBody>
      </p:sp>
      <p:sp>
        <p:nvSpPr>
          <p:cNvPr id="199689" name="Text Box 9"/>
          <p:cNvSpPr txBox="1">
            <a:spLocks noChangeArrowheads="1"/>
          </p:cNvSpPr>
          <p:nvPr/>
        </p:nvSpPr>
        <p:spPr bwMode="auto">
          <a:xfrm>
            <a:off x="381000" y="3386138"/>
            <a:ext cx="1123950"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Pond snail</a:t>
            </a:r>
          </a:p>
        </p:txBody>
      </p:sp>
      <p:sp>
        <p:nvSpPr>
          <p:cNvPr id="199690" name="Text Box 10"/>
          <p:cNvSpPr txBox="1">
            <a:spLocks noChangeArrowheads="1"/>
          </p:cNvSpPr>
          <p:nvPr/>
        </p:nvSpPr>
        <p:spPr bwMode="auto">
          <a:xfrm>
            <a:off x="2447925" y="3673475"/>
            <a:ext cx="16049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FFFFFF"/>
                </a:solidFill>
                <a:cs typeface="Arial" charset="0"/>
              </a:rPr>
              <a:t>Littoral zone</a:t>
            </a:r>
          </a:p>
        </p:txBody>
      </p:sp>
      <p:sp>
        <p:nvSpPr>
          <p:cNvPr id="199691" name="Text Box 11"/>
          <p:cNvSpPr txBox="1">
            <a:spLocks noChangeArrowheads="1"/>
          </p:cNvSpPr>
          <p:nvPr/>
        </p:nvSpPr>
        <p:spPr bwMode="auto">
          <a:xfrm>
            <a:off x="7856538" y="3733800"/>
            <a:ext cx="1211262"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20101"/>
                </a:solidFill>
                <a:cs typeface="Arial" charset="0"/>
              </a:rPr>
              <a:t>Plankton</a:t>
            </a:r>
          </a:p>
        </p:txBody>
      </p:sp>
      <p:sp>
        <p:nvSpPr>
          <p:cNvPr id="199692" name="Text Box 12"/>
          <p:cNvSpPr txBox="1">
            <a:spLocks noChangeArrowheads="1"/>
          </p:cNvSpPr>
          <p:nvPr/>
        </p:nvSpPr>
        <p:spPr bwMode="auto">
          <a:xfrm>
            <a:off x="471488" y="5122863"/>
            <a:ext cx="1338262" cy="287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Diving beetle</a:t>
            </a:r>
          </a:p>
        </p:txBody>
      </p:sp>
      <p:sp>
        <p:nvSpPr>
          <p:cNvPr id="199693" name="Text Box 13"/>
          <p:cNvSpPr txBox="1">
            <a:spLocks noChangeArrowheads="1"/>
          </p:cNvSpPr>
          <p:nvPr/>
        </p:nvSpPr>
        <p:spPr bwMode="auto">
          <a:xfrm>
            <a:off x="7297738" y="5248275"/>
            <a:ext cx="1389062"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Northern pike</a:t>
            </a:r>
          </a:p>
        </p:txBody>
      </p:sp>
      <p:sp>
        <p:nvSpPr>
          <p:cNvPr id="199694" name="Text Box 14"/>
          <p:cNvSpPr txBox="1">
            <a:spLocks noChangeArrowheads="1"/>
          </p:cNvSpPr>
          <p:nvPr/>
        </p:nvSpPr>
        <p:spPr bwMode="auto">
          <a:xfrm>
            <a:off x="1912938" y="5978525"/>
            <a:ext cx="1328737" cy="287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lnSpc>
                <a:spcPct val="80000"/>
              </a:lnSpc>
              <a:defRPr/>
            </a:pPr>
            <a:r>
              <a:rPr lang="en-US" sz="1600" b="1">
                <a:solidFill>
                  <a:srgbClr val="020101"/>
                </a:solidFill>
                <a:cs typeface="Arial" charset="0"/>
              </a:rPr>
              <a:t>Yellow perch</a:t>
            </a:r>
          </a:p>
        </p:txBody>
      </p:sp>
      <p:sp>
        <p:nvSpPr>
          <p:cNvPr id="199695" name="Text Box 15"/>
          <p:cNvSpPr txBox="1">
            <a:spLocks noChangeArrowheads="1"/>
          </p:cNvSpPr>
          <p:nvPr/>
        </p:nvSpPr>
        <p:spPr bwMode="auto">
          <a:xfrm>
            <a:off x="6029325" y="6200775"/>
            <a:ext cx="1630363"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600" b="1">
                <a:solidFill>
                  <a:srgbClr val="020101"/>
                </a:solidFill>
                <a:cs typeface="Arial" charset="0"/>
              </a:rPr>
              <a:t>Bloodworms</a:t>
            </a:r>
          </a:p>
        </p:txBody>
      </p:sp>
      <p:sp>
        <p:nvSpPr>
          <p:cNvPr id="114703" name="WordArt 16"/>
          <p:cNvSpPr>
            <a:spLocks noChangeArrowheads="1" noChangeShapeType="1" noTextEdit="1"/>
          </p:cNvSpPr>
          <p:nvPr/>
        </p:nvSpPr>
        <p:spPr bwMode="auto">
          <a:xfrm>
            <a:off x="3868738" y="4381500"/>
            <a:ext cx="1409700" cy="571500"/>
          </a:xfrm>
          <a:prstGeom prst="rect">
            <a:avLst/>
          </a:prstGeom>
        </p:spPr>
        <p:txBody>
          <a:bodyPr wrap="none" fromWordArt="1">
            <a:prstTxWarp prst="textSlantDown">
              <a:avLst>
                <a:gd name="adj" fmla="val 44444"/>
              </a:avLst>
            </a:prstTxWarp>
          </a:bodyPr>
          <a:lstStyle/>
          <a:p>
            <a:pPr algn="ctr"/>
            <a:r>
              <a:rPr lang="en-US" sz="1800" kern="10">
                <a:ln w="9525">
                  <a:solidFill>
                    <a:srgbClr val="000000"/>
                  </a:solidFill>
                  <a:round/>
                  <a:headEnd/>
                  <a:tailEnd/>
                </a:ln>
                <a:solidFill>
                  <a:srgbClr val="000000"/>
                </a:solidFill>
                <a:latin typeface="Arial"/>
                <a:ea typeface="Arial"/>
                <a:cs typeface="Arial"/>
              </a:rPr>
              <a:t>Limnetic zone</a:t>
            </a:r>
          </a:p>
        </p:txBody>
      </p:sp>
      <p:sp>
        <p:nvSpPr>
          <p:cNvPr id="114704" name="WordArt 17"/>
          <p:cNvSpPr>
            <a:spLocks noChangeArrowheads="1" noChangeShapeType="1" noTextEdit="1"/>
          </p:cNvSpPr>
          <p:nvPr/>
        </p:nvSpPr>
        <p:spPr bwMode="auto">
          <a:xfrm>
            <a:off x="3886200" y="4892675"/>
            <a:ext cx="1409700" cy="571500"/>
          </a:xfrm>
          <a:prstGeom prst="rect">
            <a:avLst/>
          </a:prstGeom>
        </p:spPr>
        <p:txBody>
          <a:bodyPr wrap="none" fromWordArt="1">
            <a:prstTxWarp prst="textSlantDown">
              <a:avLst>
                <a:gd name="adj" fmla="val 44444"/>
              </a:avLst>
            </a:prstTxWarp>
          </a:bodyPr>
          <a:lstStyle/>
          <a:p>
            <a:pPr algn="ctr"/>
            <a:r>
              <a:rPr lang="en-US" sz="1800" kern="10">
                <a:ln w="9525">
                  <a:solidFill>
                    <a:srgbClr val="000000"/>
                  </a:solidFill>
                  <a:round/>
                  <a:headEnd/>
                  <a:tailEnd/>
                </a:ln>
                <a:solidFill>
                  <a:srgbClr val="000000"/>
                </a:solidFill>
                <a:latin typeface="Arial"/>
                <a:ea typeface="Arial"/>
                <a:cs typeface="Arial"/>
              </a:rPr>
              <a:t>Profundal zone</a:t>
            </a:r>
          </a:p>
        </p:txBody>
      </p:sp>
      <p:sp>
        <p:nvSpPr>
          <p:cNvPr id="114705" name="WordArt 18"/>
          <p:cNvSpPr>
            <a:spLocks noChangeArrowheads="1" noChangeShapeType="1" noTextEdit="1"/>
          </p:cNvSpPr>
          <p:nvPr/>
        </p:nvSpPr>
        <p:spPr bwMode="auto">
          <a:xfrm>
            <a:off x="3903663" y="5516563"/>
            <a:ext cx="1409700" cy="571500"/>
          </a:xfrm>
          <a:prstGeom prst="rect">
            <a:avLst/>
          </a:prstGeom>
        </p:spPr>
        <p:txBody>
          <a:bodyPr wrap="none" fromWordArt="1">
            <a:prstTxWarp prst="textSlantDown">
              <a:avLst>
                <a:gd name="adj" fmla="val 44444"/>
              </a:avLst>
            </a:prstTxWarp>
          </a:bodyPr>
          <a:lstStyle/>
          <a:p>
            <a:pPr algn="ctr"/>
            <a:r>
              <a:rPr lang="en-US" sz="1800" kern="10">
                <a:ln w="9525">
                  <a:solidFill>
                    <a:srgbClr val="000000"/>
                  </a:solidFill>
                  <a:round/>
                  <a:headEnd/>
                  <a:tailEnd/>
                </a:ln>
                <a:solidFill>
                  <a:srgbClr val="000000"/>
                </a:solidFill>
                <a:latin typeface="Arial"/>
                <a:ea typeface="Arial"/>
                <a:cs typeface="Arial"/>
              </a:rPr>
              <a:t>Benthic zone</a:t>
            </a:r>
          </a:p>
        </p:txBody>
      </p:sp>
      <p:sp>
        <p:nvSpPr>
          <p:cNvPr id="2" name="TextBox 1"/>
          <p:cNvSpPr txBox="1"/>
          <p:nvPr/>
        </p:nvSpPr>
        <p:spPr>
          <a:xfrm>
            <a:off x="101600" y="89972"/>
            <a:ext cx="1725991" cy="369332"/>
          </a:xfrm>
          <a:prstGeom prst="rect">
            <a:avLst/>
          </a:prstGeom>
          <a:noFill/>
          <a:ln>
            <a:solidFill>
              <a:srgbClr val="000000"/>
            </a:solidFill>
          </a:ln>
        </p:spPr>
        <p:txBody>
          <a:bodyPr wrap="none" rtlCol="0">
            <a:spAutoFit/>
          </a:bodyPr>
          <a:lstStyle/>
          <a:p>
            <a:r>
              <a:rPr lang="en-US" b="1" dirty="0" smtClean="0"/>
              <a:t>Temperate Lake</a:t>
            </a:r>
            <a:endParaRPr lang="en-US" b="1" dirty="0"/>
          </a:p>
        </p:txBody>
      </p:sp>
    </p:spTree>
    <p:extLst>
      <p:ext uri="{BB962C8B-B14F-4D97-AF65-F5344CB8AC3E}">
        <p14:creationId xmlns:p14="http://schemas.microsoft.com/office/powerpoint/2010/main" val="2041458007"/>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1117459"/>
            <a:ext cx="6277908" cy="5621760"/>
          </a:xfrm>
          <a:solidFill>
            <a:schemeClr val="accent5">
              <a:lumMod val="20000"/>
              <a:lumOff val="80000"/>
            </a:schemeClr>
          </a:solidFill>
          <a:ln>
            <a:solidFill>
              <a:srgbClr val="000000"/>
            </a:solidFill>
          </a:ln>
        </p:spPr>
        <p:txBody>
          <a:bodyPr>
            <a:noAutofit/>
          </a:bodyPr>
          <a:lstStyle/>
          <a:p>
            <a:pPr marL="0" indent="0">
              <a:buNone/>
            </a:pPr>
            <a:r>
              <a:rPr lang="en-US" sz="2200" b="1" dirty="0">
                <a:solidFill>
                  <a:srgbClr val="000000"/>
                </a:solidFill>
                <a:ea typeface="ＭＳ Ｐゴシック" charset="0"/>
              </a:rPr>
              <a:t>Oligotrophic lakes</a:t>
            </a:r>
          </a:p>
          <a:p>
            <a:r>
              <a:rPr lang="en-US" sz="2200" dirty="0">
                <a:solidFill>
                  <a:srgbClr val="000000"/>
                </a:solidFill>
                <a:ea typeface="ＭＳ Ｐゴシック" charset="0"/>
              </a:rPr>
              <a:t>Low levels of nutrients and low NPP</a:t>
            </a:r>
          </a:p>
          <a:p>
            <a:r>
              <a:rPr lang="en-US" sz="2200" dirty="0">
                <a:solidFill>
                  <a:srgbClr val="000000"/>
                </a:solidFill>
                <a:ea typeface="ＭＳ Ｐゴシック" charset="0"/>
              </a:rPr>
              <a:t>Very clear </a:t>
            </a:r>
            <a:r>
              <a:rPr lang="en-US" sz="2200" dirty="0" smtClean="0">
                <a:solidFill>
                  <a:srgbClr val="000000"/>
                </a:solidFill>
                <a:ea typeface="ＭＳ Ｐゴシック" charset="0"/>
              </a:rPr>
              <a:t>water </a:t>
            </a:r>
            <a:endParaRPr lang="en-US" sz="2200" b="1" dirty="0" smtClean="0">
              <a:solidFill>
                <a:srgbClr val="000000"/>
              </a:solidFill>
              <a:ea typeface="ＭＳ Ｐゴシック" charset="0"/>
            </a:endParaRPr>
          </a:p>
          <a:p>
            <a:pPr marL="0" indent="0">
              <a:buNone/>
            </a:pPr>
            <a:r>
              <a:rPr lang="en-US" sz="2200" b="1" dirty="0" err="1">
                <a:solidFill>
                  <a:srgbClr val="000000"/>
                </a:solidFill>
                <a:ea typeface="ＭＳ Ｐゴシック" charset="0"/>
              </a:rPr>
              <a:t>Mesotrophic</a:t>
            </a:r>
            <a:r>
              <a:rPr lang="en-US" sz="2200" b="1" dirty="0">
                <a:solidFill>
                  <a:srgbClr val="000000"/>
                </a:solidFill>
                <a:ea typeface="ＭＳ Ｐゴシック" charset="0"/>
              </a:rPr>
              <a:t> lakes (</a:t>
            </a:r>
            <a:r>
              <a:rPr lang="en-US" sz="2200" b="1" dirty="0" err="1">
                <a:solidFill>
                  <a:srgbClr val="000000"/>
                </a:solidFill>
                <a:ea typeface="ＭＳ Ｐゴシック" charset="0"/>
              </a:rPr>
              <a:t>meso</a:t>
            </a:r>
            <a:r>
              <a:rPr lang="en-US" sz="2200" b="1" dirty="0">
                <a:solidFill>
                  <a:srgbClr val="000000"/>
                </a:solidFill>
                <a:ea typeface="ＭＳ Ｐゴシック" charset="0"/>
              </a:rPr>
              <a:t> means middle</a:t>
            </a:r>
            <a:r>
              <a:rPr lang="en-US" sz="2200" b="1" dirty="0" smtClean="0">
                <a:solidFill>
                  <a:srgbClr val="000000"/>
                </a:solidFill>
                <a:ea typeface="ＭＳ Ｐゴシック" charset="0"/>
              </a:rPr>
              <a:t>)</a:t>
            </a:r>
          </a:p>
          <a:p>
            <a:pPr marL="0" indent="0">
              <a:buNone/>
            </a:pPr>
            <a:r>
              <a:rPr lang="en-US" sz="2200" b="1" dirty="0" smtClean="0">
                <a:solidFill>
                  <a:srgbClr val="000000"/>
                </a:solidFill>
                <a:ea typeface="ＭＳ Ｐゴシック" charset="0"/>
              </a:rPr>
              <a:t>Eutrophic </a:t>
            </a:r>
            <a:r>
              <a:rPr lang="en-US" sz="2200" b="1" dirty="0">
                <a:solidFill>
                  <a:srgbClr val="000000"/>
                </a:solidFill>
                <a:ea typeface="ＭＳ Ｐゴシック" charset="0"/>
              </a:rPr>
              <a:t>lakes</a:t>
            </a:r>
          </a:p>
          <a:p>
            <a:r>
              <a:rPr lang="en-US" sz="2200" dirty="0">
                <a:solidFill>
                  <a:srgbClr val="000000"/>
                </a:solidFill>
                <a:ea typeface="ＭＳ Ｐゴシック" charset="0"/>
              </a:rPr>
              <a:t>High levels of nutrients and high </a:t>
            </a:r>
            <a:r>
              <a:rPr lang="en-US" sz="2200" dirty="0" smtClean="0">
                <a:solidFill>
                  <a:srgbClr val="000000"/>
                </a:solidFill>
                <a:ea typeface="ＭＳ Ｐゴシック" charset="0"/>
              </a:rPr>
              <a:t>NPP due to algal blooms; i.e. growth of algae</a:t>
            </a:r>
            <a:endParaRPr lang="en-US" sz="2200" dirty="0">
              <a:solidFill>
                <a:srgbClr val="000000"/>
              </a:solidFill>
              <a:ea typeface="ＭＳ Ｐゴシック" charset="0"/>
            </a:endParaRPr>
          </a:p>
          <a:p>
            <a:r>
              <a:rPr lang="en-US" sz="2200" dirty="0">
                <a:solidFill>
                  <a:srgbClr val="000000"/>
                </a:solidFill>
                <a:ea typeface="ＭＳ Ｐゴシック" charset="0"/>
              </a:rPr>
              <a:t>Murky water with high </a:t>
            </a:r>
            <a:r>
              <a:rPr lang="en-US" sz="2200" dirty="0" smtClean="0">
                <a:solidFill>
                  <a:srgbClr val="000000"/>
                </a:solidFill>
                <a:ea typeface="ＭＳ Ｐゴシック" charset="0"/>
              </a:rPr>
              <a:t>turbidity</a:t>
            </a:r>
            <a:endParaRPr lang="en-US" sz="2200" b="1" dirty="0" smtClean="0">
              <a:solidFill>
                <a:srgbClr val="000000"/>
              </a:solidFill>
              <a:ea typeface="ＭＳ Ｐゴシック" charset="0"/>
            </a:endParaRPr>
          </a:p>
          <a:p>
            <a:pPr marL="0" indent="0">
              <a:lnSpc>
                <a:spcPct val="90000"/>
              </a:lnSpc>
              <a:buNone/>
            </a:pPr>
            <a:r>
              <a:rPr lang="en-US" sz="2200" b="1" dirty="0" smtClean="0">
                <a:solidFill>
                  <a:srgbClr val="000000"/>
                </a:solidFill>
                <a:ea typeface="ＭＳ Ｐゴシック" charset="0"/>
              </a:rPr>
              <a:t>Eutrophication</a:t>
            </a:r>
          </a:p>
          <a:p>
            <a:pPr marL="0" indent="0">
              <a:lnSpc>
                <a:spcPct val="90000"/>
              </a:lnSpc>
              <a:buNone/>
            </a:pPr>
            <a:r>
              <a:rPr lang="en-US" sz="2200" dirty="0" smtClean="0">
                <a:solidFill>
                  <a:srgbClr val="000000"/>
                </a:solidFill>
                <a:ea typeface="ＭＳ Ｐゴシック" charset="0"/>
              </a:rPr>
              <a:t>Excessive nutrient loads (nitrogen &amp; phosphorous) </a:t>
            </a:r>
            <a:r>
              <a:rPr lang="en-US" sz="2200" dirty="0">
                <a:solidFill>
                  <a:srgbClr val="000000"/>
                </a:solidFill>
                <a:ea typeface="ＭＳ Ｐゴシック" charset="0"/>
              </a:rPr>
              <a:t>in a lake or other body of water, </a:t>
            </a:r>
            <a:r>
              <a:rPr lang="en-US" sz="2200" dirty="0" smtClean="0">
                <a:solidFill>
                  <a:srgbClr val="000000"/>
                </a:solidFill>
                <a:ea typeface="ＭＳ Ｐゴシック" charset="0"/>
              </a:rPr>
              <a:t>due </a:t>
            </a:r>
            <a:r>
              <a:rPr lang="en-US" sz="2200" dirty="0">
                <a:solidFill>
                  <a:srgbClr val="000000"/>
                </a:solidFill>
                <a:ea typeface="ＭＳ Ｐゴシック" charset="0"/>
              </a:rPr>
              <a:t>to runoff from the </a:t>
            </a:r>
            <a:r>
              <a:rPr lang="en-US" sz="2200" dirty="0" smtClean="0">
                <a:solidFill>
                  <a:srgbClr val="000000"/>
                </a:solidFill>
                <a:ea typeface="ＭＳ Ｐゴシック" charset="0"/>
              </a:rPr>
              <a:t>land; causes dense </a:t>
            </a:r>
            <a:r>
              <a:rPr lang="en-US" sz="2200" dirty="0">
                <a:solidFill>
                  <a:srgbClr val="000000"/>
                </a:solidFill>
                <a:ea typeface="ＭＳ Ｐゴシック" charset="0"/>
              </a:rPr>
              <a:t>growth </a:t>
            </a:r>
            <a:r>
              <a:rPr lang="en-US" sz="2200" dirty="0" smtClean="0">
                <a:solidFill>
                  <a:srgbClr val="000000"/>
                </a:solidFill>
                <a:ea typeface="ＭＳ Ｐゴシック" charset="0"/>
              </a:rPr>
              <a:t>of algae and plant life; after plant die-offs, decomposing plant matter uses up </a:t>
            </a:r>
            <a:r>
              <a:rPr lang="en-US" sz="2200" dirty="0">
                <a:solidFill>
                  <a:srgbClr val="000000"/>
                </a:solidFill>
                <a:ea typeface="ＭＳ Ｐゴシック" charset="0"/>
              </a:rPr>
              <a:t>oxygen </a:t>
            </a:r>
            <a:r>
              <a:rPr lang="en-US" sz="2200" dirty="0" smtClean="0">
                <a:solidFill>
                  <a:srgbClr val="000000"/>
                </a:solidFill>
                <a:ea typeface="ＭＳ Ｐゴシック" charset="0"/>
              </a:rPr>
              <a:t>causing fish death.</a:t>
            </a:r>
            <a:endParaRPr lang="en-US" sz="22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Ecosystems </a:t>
            </a:r>
          </a:p>
        </p:txBody>
      </p:sp>
      <p:sp>
        <p:nvSpPr>
          <p:cNvPr id="5" name="Rectangle 3"/>
          <p:cNvSpPr txBox="1">
            <a:spLocks noChangeArrowheads="1"/>
          </p:cNvSpPr>
          <p:nvPr/>
        </p:nvSpPr>
        <p:spPr>
          <a:xfrm>
            <a:off x="169333" y="648870"/>
            <a:ext cx="8822265" cy="468589"/>
          </a:xfrm>
          <a:prstGeom prst="rect">
            <a:avLst/>
          </a:prstGeom>
          <a:solidFill>
            <a:schemeClr val="accent5">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300" b="1" dirty="0">
                <a:ea typeface="ＭＳ Ｐゴシック" charset="0"/>
              </a:rPr>
              <a:t>Some </a:t>
            </a:r>
            <a:r>
              <a:rPr lang="en-US" sz="2300" b="1" dirty="0" smtClean="0">
                <a:ea typeface="ＭＳ Ｐゴシック" charset="0"/>
              </a:rPr>
              <a:t>lakes have more nutrients </a:t>
            </a:r>
            <a:r>
              <a:rPr lang="en-US" sz="2300" b="1" dirty="0">
                <a:ea typeface="ＭＳ Ｐゴシック" charset="0"/>
              </a:rPr>
              <a:t>t</a:t>
            </a:r>
            <a:r>
              <a:rPr lang="en-US" sz="2300" b="1" dirty="0" smtClean="0">
                <a:ea typeface="ＭＳ Ｐゴシック" charset="0"/>
              </a:rPr>
              <a:t>han others</a:t>
            </a:r>
            <a:endParaRPr lang="en-US" sz="2300" b="1" dirty="0" smtClean="0">
              <a:solidFill>
                <a:srgbClr val="000000"/>
              </a:solidFill>
              <a:ea typeface="ＭＳ Ｐゴシック" charset="0"/>
            </a:endParaRPr>
          </a:p>
        </p:txBody>
      </p:sp>
      <p:pic>
        <p:nvPicPr>
          <p:cNvPr id="7" name="Picture 4" descr="0817a"/>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447240" y="1451348"/>
            <a:ext cx="2544359" cy="2056078"/>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8" name="Picture 6" descr="0817b"/>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447239" y="4384282"/>
            <a:ext cx="2544359" cy="171647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9" name="Rectangle 3"/>
          <p:cNvSpPr txBox="1">
            <a:spLocks noChangeArrowheads="1"/>
          </p:cNvSpPr>
          <p:nvPr/>
        </p:nvSpPr>
        <p:spPr>
          <a:xfrm>
            <a:off x="169335" y="6389411"/>
            <a:ext cx="8822265" cy="468589"/>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200" b="1" dirty="0">
                <a:solidFill>
                  <a:srgbClr val="000000"/>
                </a:solidFill>
                <a:ea typeface="ＭＳ Ｐゴシック" charset="0"/>
              </a:rPr>
              <a:t>Cultural </a:t>
            </a:r>
            <a:r>
              <a:rPr lang="en-US" sz="2200" b="1" dirty="0" smtClean="0">
                <a:solidFill>
                  <a:srgbClr val="000000"/>
                </a:solidFill>
                <a:ea typeface="ＭＳ Ｐゴシック" charset="0"/>
              </a:rPr>
              <a:t>eutrophication: </a:t>
            </a:r>
            <a:r>
              <a:rPr lang="en-US" sz="2200" dirty="0" smtClean="0">
                <a:solidFill>
                  <a:srgbClr val="000000"/>
                </a:solidFill>
                <a:ea typeface="ＭＳ Ｐゴシック" charset="0"/>
              </a:rPr>
              <a:t>eutrophication</a:t>
            </a:r>
            <a:r>
              <a:rPr lang="en-US" sz="2200" b="1" dirty="0" smtClean="0">
                <a:solidFill>
                  <a:srgbClr val="000000"/>
                </a:solidFill>
                <a:ea typeface="ＭＳ Ｐゴシック" charset="0"/>
              </a:rPr>
              <a:t> </a:t>
            </a:r>
            <a:r>
              <a:rPr lang="en-US" sz="2200" dirty="0" smtClean="0">
                <a:solidFill>
                  <a:srgbClr val="000000"/>
                </a:solidFill>
                <a:ea typeface="ＭＳ Ｐゴシック" charset="0"/>
              </a:rPr>
              <a:t>from </a:t>
            </a:r>
            <a:r>
              <a:rPr lang="en-US" sz="2200" dirty="0">
                <a:solidFill>
                  <a:srgbClr val="000000"/>
                </a:solidFill>
                <a:ea typeface="ＭＳ Ｐゴシック" charset="0"/>
              </a:rPr>
              <a:t>human input of nutrients</a:t>
            </a:r>
          </a:p>
        </p:txBody>
      </p:sp>
    </p:spTree>
    <p:extLst>
      <p:ext uri="{BB962C8B-B14F-4D97-AF65-F5344CB8AC3E}">
        <p14:creationId xmlns:p14="http://schemas.microsoft.com/office/powerpoint/2010/main" val="2398023866"/>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type="body" idx="1"/>
          </p:nvPr>
        </p:nvSpPr>
        <p:spPr>
          <a:xfrm>
            <a:off x="169332" y="1117459"/>
            <a:ext cx="8822268" cy="5353598"/>
          </a:xfrm>
          <a:solidFill>
            <a:schemeClr val="accent3">
              <a:lumMod val="40000"/>
              <a:lumOff val="60000"/>
            </a:schemeClr>
          </a:solidFill>
          <a:ln>
            <a:solidFill>
              <a:srgbClr val="000000"/>
            </a:solidFill>
          </a:ln>
        </p:spPr>
        <p:txBody>
          <a:bodyPr>
            <a:noAutofit/>
          </a:bodyPr>
          <a:lstStyle/>
          <a:p>
            <a:pPr marL="0" indent="0">
              <a:buNone/>
            </a:pPr>
            <a:r>
              <a:rPr lang="en-US" sz="2300" b="1" dirty="0">
                <a:ea typeface="ＭＳ Ｐゴシック" charset="0"/>
              </a:rPr>
              <a:t>Freshwater </a:t>
            </a:r>
            <a:r>
              <a:rPr lang="en-US" sz="2300" b="1" dirty="0" smtClean="0">
                <a:ea typeface="ＭＳ Ｐゴシック" charset="0"/>
              </a:rPr>
              <a:t>inland </a:t>
            </a:r>
            <a:r>
              <a:rPr lang="en-US" sz="2300" b="1" dirty="0">
                <a:ea typeface="ＭＳ Ｐゴシック" charset="0"/>
              </a:rPr>
              <a:t>w</a:t>
            </a:r>
            <a:r>
              <a:rPr lang="en-US" sz="2300" b="1" dirty="0" smtClean="0">
                <a:ea typeface="ＭＳ Ｐゴシック" charset="0"/>
              </a:rPr>
              <a:t>etlands include:</a:t>
            </a:r>
            <a:endParaRPr lang="en-US" sz="2300" dirty="0" smtClean="0">
              <a:ea typeface="ＭＳ Ｐゴシック" charset="0"/>
            </a:endParaRPr>
          </a:p>
          <a:p>
            <a:r>
              <a:rPr lang="en-US" sz="2300" dirty="0" smtClean="0">
                <a:ea typeface="ＭＳ Ｐゴシック" charset="0"/>
              </a:rPr>
              <a:t>Marshes</a:t>
            </a:r>
            <a:endParaRPr lang="en-US" sz="2300" dirty="0">
              <a:ea typeface="ＭＳ Ｐゴシック" charset="0"/>
            </a:endParaRPr>
          </a:p>
          <a:p>
            <a:r>
              <a:rPr lang="en-US" sz="2300" dirty="0" smtClean="0">
                <a:ea typeface="ＭＳ Ｐゴシック" charset="0"/>
              </a:rPr>
              <a:t>Swamps</a:t>
            </a:r>
            <a:endParaRPr lang="en-US" sz="2300" dirty="0">
              <a:ea typeface="ＭＳ Ｐゴシック" charset="0"/>
            </a:endParaRPr>
          </a:p>
          <a:p>
            <a:r>
              <a:rPr lang="en-US" sz="2300" dirty="0">
                <a:ea typeface="ＭＳ Ｐゴシック" charset="0"/>
              </a:rPr>
              <a:t>Prairie </a:t>
            </a:r>
            <a:r>
              <a:rPr lang="en-US" sz="2300" dirty="0" smtClean="0">
                <a:ea typeface="ＭＳ Ｐゴシック" charset="0"/>
              </a:rPr>
              <a:t>potholes </a:t>
            </a:r>
            <a:r>
              <a:rPr lang="en-US" sz="2300" dirty="0" smtClean="0">
                <a:ea typeface="ＭＳ Ｐゴシック" charset="0"/>
                <a:sym typeface="Wingdings"/>
              </a:rPr>
              <a:t></a:t>
            </a:r>
            <a:endParaRPr lang="en-US" sz="2300" dirty="0">
              <a:ea typeface="ＭＳ Ｐゴシック" charset="0"/>
            </a:endParaRPr>
          </a:p>
          <a:p>
            <a:r>
              <a:rPr lang="en-US" sz="2300" dirty="0" smtClean="0">
                <a:ea typeface="ＭＳ Ｐゴシック" charset="0"/>
              </a:rPr>
              <a:t>Floodplains</a:t>
            </a:r>
            <a:endParaRPr lang="en-US" sz="2300" dirty="0">
              <a:ea typeface="ＭＳ Ｐゴシック" charset="0"/>
            </a:endParaRPr>
          </a:p>
          <a:p>
            <a:r>
              <a:rPr lang="en-US" sz="2300" dirty="0">
                <a:ea typeface="ＭＳ Ｐゴシック" charset="0"/>
              </a:rPr>
              <a:t>Arctic tundra in summer</a:t>
            </a:r>
          </a:p>
          <a:p>
            <a:pPr marL="0" indent="0">
              <a:lnSpc>
                <a:spcPct val="90000"/>
              </a:lnSpc>
              <a:buNone/>
            </a:pPr>
            <a:r>
              <a:rPr lang="en-US" sz="2300" b="1" dirty="0">
                <a:ea typeface="ＭＳ Ｐゴシック" charset="0"/>
              </a:rPr>
              <a:t>Provide free ecological and economic services</a:t>
            </a:r>
          </a:p>
          <a:p>
            <a:pPr>
              <a:lnSpc>
                <a:spcPct val="90000"/>
              </a:lnSpc>
            </a:pPr>
            <a:r>
              <a:rPr lang="en-US" sz="2300" dirty="0">
                <a:ea typeface="ＭＳ Ｐゴシック" charset="0"/>
              </a:rPr>
              <a:t>Filter and degrade toxic wastes</a:t>
            </a:r>
          </a:p>
          <a:p>
            <a:pPr>
              <a:lnSpc>
                <a:spcPct val="90000"/>
              </a:lnSpc>
            </a:pPr>
            <a:r>
              <a:rPr lang="en-US" sz="2300" dirty="0">
                <a:ea typeface="ＭＳ Ｐゴシック" charset="0"/>
              </a:rPr>
              <a:t>Reduce flooding and erosion</a:t>
            </a:r>
          </a:p>
          <a:p>
            <a:pPr>
              <a:lnSpc>
                <a:spcPct val="90000"/>
              </a:lnSpc>
            </a:pPr>
            <a:r>
              <a:rPr lang="en-US" sz="2300" dirty="0">
                <a:ea typeface="ＭＳ Ｐゴシック" charset="0"/>
              </a:rPr>
              <a:t>Help to replenish streams and recharge groundwater aquifers</a:t>
            </a:r>
          </a:p>
          <a:p>
            <a:pPr>
              <a:lnSpc>
                <a:spcPct val="90000"/>
              </a:lnSpc>
            </a:pPr>
            <a:r>
              <a:rPr lang="en-US" sz="2300" dirty="0">
                <a:ea typeface="ＭＳ Ｐゴシック" charset="0"/>
              </a:rPr>
              <a:t>Biodiversity</a:t>
            </a:r>
          </a:p>
          <a:p>
            <a:pPr>
              <a:lnSpc>
                <a:spcPct val="90000"/>
              </a:lnSpc>
            </a:pPr>
            <a:r>
              <a:rPr lang="en-US" sz="2300" dirty="0">
                <a:ea typeface="ＭＳ Ｐゴシック" charset="0"/>
              </a:rPr>
              <a:t>Food and timber</a:t>
            </a:r>
          </a:p>
          <a:p>
            <a:pPr>
              <a:lnSpc>
                <a:spcPct val="90000"/>
              </a:lnSpc>
            </a:pPr>
            <a:r>
              <a:rPr lang="en-US" sz="2300" dirty="0">
                <a:ea typeface="ＭＳ Ｐゴシック" charset="0"/>
              </a:rPr>
              <a:t>Recreation areas</a:t>
            </a:r>
          </a:p>
          <a:p>
            <a:pPr marL="0" indent="0">
              <a:buNone/>
            </a:pPr>
            <a:endParaRPr lang="en-US" sz="23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Inland </a:t>
            </a:r>
            <a:r>
              <a:rPr lang="en-US" sz="3200" b="1" dirty="0" smtClean="0">
                <a:ea typeface="ＭＳ Ｐゴシック" charset="0"/>
              </a:rPr>
              <a:t>Wetlands</a:t>
            </a:r>
            <a:endParaRPr lang="en-US" sz="3000" b="1" dirty="0">
              <a:ea typeface="ＭＳ Ｐゴシック" charset="0"/>
            </a:endParaRPr>
          </a:p>
        </p:txBody>
      </p:sp>
      <p:sp>
        <p:nvSpPr>
          <p:cNvPr id="7" name="Rectangle 3"/>
          <p:cNvSpPr txBox="1">
            <a:spLocks noChangeArrowheads="1"/>
          </p:cNvSpPr>
          <p:nvPr/>
        </p:nvSpPr>
        <p:spPr>
          <a:xfrm>
            <a:off x="169333" y="648870"/>
            <a:ext cx="8822265" cy="468589"/>
          </a:xfrm>
          <a:prstGeom prst="rect">
            <a:avLst/>
          </a:prstGeom>
          <a:solidFill>
            <a:schemeClr val="accent5">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ea typeface="ＭＳ Ｐゴシック" charset="0"/>
              </a:rPr>
              <a:t>Freshwater </a:t>
            </a:r>
            <a:r>
              <a:rPr lang="en-US" sz="2400" dirty="0" smtClean="0">
                <a:ea typeface="ＭＳ Ｐゴシック" charset="0"/>
              </a:rPr>
              <a:t>inland wetlands are </a:t>
            </a:r>
            <a:r>
              <a:rPr lang="en-US" sz="2400" dirty="0">
                <a:ea typeface="ＭＳ Ｐゴシック" charset="0"/>
              </a:rPr>
              <a:t>v</a:t>
            </a:r>
            <a:r>
              <a:rPr lang="en-US" sz="2400" dirty="0" smtClean="0">
                <a:ea typeface="ＭＳ Ｐゴシック" charset="0"/>
              </a:rPr>
              <a:t>ital sponges</a:t>
            </a:r>
            <a:endParaRPr lang="en-US" sz="2200" b="1" dirty="0" smtClean="0">
              <a:solidFill>
                <a:srgbClr val="000000"/>
              </a:solidFill>
              <a:ea typeface="ＭＳ Ｐゴシック"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871440" y="1271172"/>
            <a:ext cx="3697794" cy="2370742"/>
          </a:xfrm>
          <a:prstGeom prst="rect">
            <a:avLst/>
          </a:prstGeom>
          <a:ln>
            <a:solidFill>
              <a:srgbClr val="000000"/>
            </a:solidFill>
          </a:ln>
        </p:spPr>
      </p:pic>
    </p:spTree>
    <p:extLst>
      <p:ext uri="{BB962C8B-B14F-4D97-AF65-F5344CB8AC3E}">
        <p14:creationId xmlns:p14="http://schemas.microsoft.com/office/powerpoint/2010/main" val="569726760"/>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1117458"/>
            <a:ext cx="4878959" cy="5617969"/>
          </a:xfrm>
          <a:solidFill>
            <a:schemeClr val="accent5">
              <a:lumMod val="20000"/>
              <a:lumOff val="80000"/>
            </a:schemeClr>
          </a:solidFill>
          <a:ln>
            <a:solidFill>
              <a:srgbClr val="000000"/>
            </a:solidFill>
          </a:ln>
        </p:spPr>
        <p:txBody>
          <a:bodyPr>
            <a:noAutofit/>
          </a:bodyPr>
          <a:lstStyle/>
          <a:p>
            <a:r>
              <a:rPr lang="en-US" sz="2400" dirty="0">
                <a:ea typeface="ＭＳ Ｐゴシック" charset="0"/>
              </a:rPr>
              <a:t>Impact of dams and canals on </a:t>
            </a:r>
            <a:r>
              <a:rPr lang="en-US" sz="2400" dirty="0" smtClean="0">
                <a:ea typeface="ＭＳ Ｐゴシック" charset="0"/>
              </a:rPr>
              <a:t>rivers</a:t>
            </a:r>
            <a:endParaRPr lang="en-US" sz="2400" dirty="0">
              <a:ea typeface="ＭＳ Ｐゴシック" charset="0"/>
            </a:endParaRPr>
          </a:p>
          <a:p>
            <a:r>
              <a:rPr lang="en-US" sz="2400" dirty="0">
                <a:ea typeface="ＭＳ Ｐゴシック" charset="0"/>
              </a:rPr>
              <a:t>Impact of flood control levees and dikes along </a:t>
            </a:r>
            <a:r>
              <a:rPr lang="en-US" sz="2400" dirty="0" smtClean="0">
                <a:ea typeface="ＭＳ Ｐゴシック" charset="0"/>
              </a:rPr>
              <a:t>rivers</a:t>
            </a:r>
            <a:endParaRPr lang="en-US" sz="2400" dirty="0">
              <a:ea typeface="ＭＳ Ｐゴシック" charset="0"/>
            </a:endParaRPr>
          </a:p>
          <a:p>
            <a:r>
              <a:rPr lang="en-US" sz="2400" dirty="0">
                <a:ea typeface="ＭＳ Ｐゴシック" charset="0"/>
              </a:rPr>
              <a:t>Impact of pollutants from cities and farms on streams, rivers</a:t>
            </a:r>
            <a:r>
              <a:rPr lang="en-US" sz="2400" dirty="0" smtClean="0">
                <a:ea typeface="ＭＳ Ｐゴシック" charset="0"/>
              </a:rPr>
              <a:t>, lakes</a:t>
            </a:r>
            <a:endParaRPr lang="en-US" sz="2400" dirty="0">
              <a:ea typeface="ＭＳ Ｐゴシック" charset="0"/>
            </a:endParaRPr>
          </a:p>
          <a:p>
            <a:r>
              <a:rPr lang="en-US" sz="2400" dirty="0">
                <a:ea typeface="ＭＳ Ｐゴシック" charset="0"/>
              </a:rPr>
              <a:t>Impact of drained wetlands </a:t>
            </a:r>
          </a:p>
          <a:p>
            <a:pPr marL="0" indent="0">
              <a:buNone/>
            </a:pPr>
            <a:endParaRPr lang="en-US" sz="23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Inland </a:t>
            </a:r>
            <a:r>
              <a:rPr lang="en-US" sz="3200" b="1" dirty="0" smtClean="0">
                <a:ea typeface="ＭＳ Ｐゴシック" charset="0"/>
              </a:rPr>
              <a:t>Wetlands</a:t>
            </a:r>
            <a:endParaRPr lang="en-US" sz="3000" b="1" dirty="0">
              <a:ea typeface="ＭＳ Ｐゴシック" charset="0"/>
            </a:endParaRPr>
          </a:p>
        </p:txBody>
      </p:sp>
      <p:sp>
        <p:nvSpPr>
          <p:cNvPr id="7" name="Rectangle 3"/>
          <p:cNvSpPr txBox="1">
            <a:spLocks noChangeArrowheads="1"/>
          </p:cNvSpPr>
          <p:nvPr/>
        </p:nvSpPr>
        <p:spPr>
          <a:xfrm>
            <a:off x="169333" y="648870"/>
            <a:ext cx="8822265" cy="468589"/>
          </a:xfrm>
          <a:prstGeom prst="rect">
            <a:avLst/>
          </a:prstGeom>
          <a:solidFill>
            <a:schemeClr val="accent5">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400" dirty="0">
                <a:ea typeface="ＭＳ Ｐゴシック" charset="0"/>
              </a:rPr>
              <a:t>Human </a:t>
            </a:r>
            <a:r>
              <a:rPr lang="en-US" sz="2400" dirty="0" smtClean="0">
                <a:ea typeface="ＭＳ Ｐゴシック" charset="0"/>
              </a:rPr>
              <a:t>activities are disrupting </a:t>
            </a:r>
            <a:r>
              <a:rPr lang="en-US" sz="2400" dirty="0">
                <a:ea typeface="ＭＳ Ｐゴシック" charset="0"/>
              </a:rPr>
              <a:t>and </a:t>
            </a:r>
            <a:r>
              <a:rPr lang="en-US" sz="2400" dirty="0" smtClean="0">
                <a:ea typeface="ＭＳ Ｐゴシック" charset="0"/>
              </a:rPr>
              <a:t>degrading freshwater systems</a:t>
            </a:r>
            <a:endParaRPr lang="en-US" sz="2200" b="1" dirty="0" smtClean="0">
              <a:solidFill>
                <a:srgbClr val="000000"/>
              </a:solidFill>
              <a:ea typeface="ＭＳ Ｐゴシック" charset="0"/>
            </a:endParaRPr>
          </a:p>
        </p:txBody>
      </p:sp>
      <p:pic>
        <p:nvPicPr>
          <p:cNvPr id="2" name="Picture 1"/>
          <p:cNvPicPr>
            <a:picLocks noChangeAspect="1"/>
          </p:cNvPicPr>
          <p:nvPr/>
        </p:nvPicPr>
        <p:blipFill>
          <a:blip r:embed="rId3"/>
          <a:stretch>
            <a:fillRect/>
          </a:stretch>
        </p:blipFill>
        <p:spPr>
          <a:xfrm>
            <a:off x="169333" y="4317079"/>
            <a:ext cx="4878959" cy="2046681"/>
          </a:xfrm>
          <a:prstGeom prst="rect">
            <a:avLst/>
          </a:prstGeom>
          <a:ln>
            <a:solidFill>
              <a:srgbClr val="000000"/>
            </a:solidFill>
          </a:ln>
        </p:spPr>
      </p:pic>
      <p:pic>
        <p:nvPicPr>
          <p:cNvPr id="8" name="Picture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688735" y="2668451"/>
            <a:ext cx="2544603" cy="1202326"/>
          </a:xfrm>
          <a:prstGeom prst="rect">
            <a:avLst/>
          </a:prstGeom>
          <a:solidFill>
            <a:srgbClr val="FFFFFF"/>
          </a:solidFill>
          <a:ln>
            <a:solidFill>
              <a:srgbClr val="000000"/>
            </a:solidFill>
          </a:ln>
        </p:spPr>
      </p:pic>
      <p:pic>
        <p:nvPicPr>
          <p:cNvPr id="9" name="Picture 8"/>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255147" y="1117459"/>
            <a:ext cx="3554070" cy="1550992"/>
          </a:xfrm>
          <a:prstGeom prst="rect">
            <a:avLst/>
          </a:prstGeom>
          <a:ln>
            <a:solidFill>
              <a:srgbClr val="000000"/>
            </a:solidFill>
          </a:ln>
        </p:spPr>
      </p:pic>
      <p:pic>
        <p:nvPicPr>
          <p:cNvPr id="10" name="Picture 9"/>
          <p:cNvPicPr>
            <a:picLocks noChangeAspect="1"/>
          </p:cNvPicPr>
          <p:nvPr/>
        </p:nvPicPr>
        <p:blipFill rotWithShape="1">
          <a:blip r:embed="rId6" cstate="email">
            <a:extLst>
              <a:ext uri="{28A0092B-C50C-407E-A947-70E740481C1C}">
                <a14:useLocalDpi xmlns:a14="http://schemas.microsoft.com/office/drawing/2010/main"/>
              </a:ext>
            </a:extLst>
          </a:blip>
          <a:srcRect b="7892"/>
          <a:stretch/>
        </p:blipFill>
        <p:spPr>
          <a:xfrm>
            <a:off x="5852710" y="5304896"/>
            <a:ext cx="2198724" cy="1430531"/>
          </a:xfrm>
          <a:prstGeom prst="rect">
            <a:avLst/>
          </a:prstGeom>
          <a:ln>
            <a:solidFill>
              <a:schemeClr val="tx1"/>
            </a:solidFill>
          </a:ln>
        </p:spPr>
      </p:pic>
      <p:pic>
        <p:nvPicPr>
          <p:cNvPr id="6" name="Picture 5"/>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5852710" y="3870777"/>
            <a:ext cx="2203777" cy="1469643"/>
          </a:xfrm>
          <a:prstGeom prst="rect">
            <a:avLst/>
          </a:prstGeom>
          <a:ln>
            <a:solidFill>
              <a:schemeClr val="tx1"/>
            </a:solidFill>
          </a:ln>
        </p:spPr>
      </p:pic>
    </p:spTree>
    <p:extLst>
      <p:ext uri="{BB962C8B-B14F-4D97-AF65-F5344CB8AC3E}">
        <p14:creationId xmlns:p14="http://schemas.microsoft.com/office/powerpoint/2010/main" val="275606189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1248854"/>
            <a:ext cx="8490595" cy="2860410"/>
          </a:xfrm>
          <a:solidFill>
            <a:schemeClr val="accent5">
              <a:lumMod val="20000"/>
              <a:lumOff val="80000"/>
            </a:schemeClr>
          </a:solidFill>
          <a:ln>
            <a:solidFill>
              <a:srgbClr val="000000"/>
            </a:solidFill>
          </a:ln>
        </p:spPr>
        <p:txBody>
          <a:bodyPr>
            <a:noAutofit/>
          </a:bodyPr>
          <a:lstStyle/>
          <a:p>
            <a:pPr>
              <a:lnSpc>
                <a:spcPct val="90000"/>
              </a:lnSpc>
            </a:pPr>
            <a:r>
              <a:rPr lang="en-US" sz="2200" b="1" dirty="0">
                <a:ea typeface="ＭＳ Ｐゴシック" charset="0"/>
              </a:rPr>
              <a:t>Surface </a:t>
            </a:r>
            <a:r>
              <a:rPr lang="en-US" sz="2200" b="1" dirty="0" smtClean="0">
                <a:ea typeface="ＭＳ Ｐゴシック" charset="0"/>
              </a:rPr>
              <a:t>water</a:t>
            </a:r>
            <a:endParaRPr lang="en-US" sz="2200" b="1" dirty="0">
              <a:ea typeface="ＭＳ Ｐゴシック" charset="0"/>
            </a:endParaRPr>
          </a:p>
          <a:p>
            <a:pPr>
              <a:lnSpc>
                <a:spcPct val="90000"/>
              </a:lnSpc>
            </a:pPr>
            <a:r>
              <a:rPr lang="en-US" sz="2200" b="1" dirty="0" smtClean="0">
                <a:ea typeface="ＭＳ Ｐゴシック" charset="0"/>
              </a:rPr>
              <a:t>Surface runoff</a:t>
            </a:r>
            <a:endParaRPr lang="en-US" sz="2200" b="1" dirty="0">
              <a:ea typeface="ＭＳ Ｐゴシック" charset="0"/>
            </a:endParaRPr>
          </a:p>
          <a:p>
            <a:pPr>
              <a:lnSpc>
                <a:spcPct val="90000"/>
              </a:lnSpc>
            </a:pPr>
            <a:r>
              <a:rPr lang="en-US" sz="2200" b="1" dirty="0" smtClean="0">
                <a:ea typeface="ＭＳ Ｐゴシック" charset="0"/>
              </a:rPr>
              <a:t>Watershed; i.e. drainage basin</a:t>
            </a:r>
            <a:endParaRPr lang="en-US" sz="2200" b="1" dirty="0">
              <a:ea typeface="ＭＳ Ｐゴシック" charset="0"/>
            </a:endParaRPr>
          </a:p>
          <a:p>
            <a:pPr marL="0" indent="0">
              <a:lnSpc>
                <a:spcPct val="90000"/>
              </a:lnSpc>
              <a:buNone/>
            </a:pPr>
            <a:r>
              <a:rPr lang="en-US" sz="2200" dirty="0"/>
              <a:t>Three </a:t>
            </a:r>
            <a:r>
              <a:rPr lang="en-US" sz="2200" dirty="0" smtClean="0"/>
              <a:t>zones </a:t>
            </a:r>
            <a:r>
              <a:rPr lang="en-US" sz="2200" dirty="0"/>
              <a:t>in the </a:t>
            </a:r>
            <a:r>
              <a:rPr lang="en-US" sz="2200" dirty="0" smtClean="0"/>
              <a:t>downhill flow </a:t>
            </a:r>
            <a:r>
              <a:rPr lang="en-US" sz="2200" dirty="0"/>
              <a:t>of </a:t>
            </a:r>
            <a:r>
              <a:rPr lang="en-US" sz="2200" dirty="0" smtClean="0"/>
              <a:t>water;</a:t>
            </a:r>
            <a:r>
              <a:rPr lang="en-US" sz="2200" dirty="0" smtClean="0">
                <a:ea typeface="ＭＳ Ｐゴシック" charset="0"/>
              </a:rPr>
              <a:t> i.e. aquatic life zones  </a:t>
            </a:r>
            <a:endParaRPr lang="en-US" sz="2200" dirty="0">
              <a:ea typeface="ＭＳ Ｐゴシック" charset="0"/>
            </a:endParaRPr>
          </a:p>
          <a:p>
            <a:pPr>
              <a:lnSpc>
                <a:spcPct val="90000"/>
              </a:lnSpc>
            </a:pPr>
            <a:r>
              <a:rPr lang="en-US" sz="2200" dirty="0">
                <a:ea typeface="ＭＳ Ｐゴシック" charset="0"/>
              </a:rPr>
              <a:t>Source zone</a:t>
            </a:r>
          </a:p>
          <a:p>
            <a:pPr>
              <a:lnSpc>
                <a:spcPct val="90000"/>
              </a:lnSpc>
            </a:pPr>
            <a:r>
              <a:rPr lang="en-US" sz="2200" dirty="0">
                <a:ea typeface="ＭＳ Ｐゴシック" charset="0"/>
              </a:rPr>
              <a:t>Transition zone</a:t>
            </a:r>
          </a:p>
          <a:p>
            <a:pPr>
              <a:lnSpc>
                <a:spcPct val="90000"/>
              </a:lnSpc>
            </a:pPr>
            <a:r>
              <a:rPr lang="en-US" sz="2200" dirty="0">
                <a:ea typeface="ＭＳ Ｐゴシック" charset="0"/>
              </a:rPr>
              <a:t>Floodplain zone </a:t>
            </a:r>
          </a:p>
          <a:p>
            <a:pPr marL="0" indent="0">
              <a:buNone/>
            </a:pPr>
            <a:endParaRPr lang="en-US" sz="2200"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Freshwater Ecosystems </a:t>
            </a:r>
          </a:p>
        </p:txBody>
      </p:sp>
      <p:sp>
        <p:nvSpPr>
          <p:cNvPr id="5" name="Rectangle 3"/>
          <p:cNvSpPr txBox="1">
            <a:spLocks noChangeArrowheads="1"/>
          </p:cNvSpPr>
          <p:nvPr/>
        </p:nvSpPr>
        <p:spPr>
          <a:xfrm>
            <a:off x="169333" y="648870"/>
            <a:ext cx="8822265" cy="468589"/>
          </a:xfrm>
          <a:prstGeom prst="rect">
            <a:avLst/>
          </a:prstGeom>
          <a:solidFill>
            <a:schemeClr val="accent5">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2600" b="1" dirty="0" smtClean="0">
                <a:ea typeface="ＭＳ Ｐゴシック" charset="0"/>
              </a:rPr>
              <a:t>Rivers &amp; Streams </a:t>
            </a:r>
            <a:r>
              <a:rPr lang="en-US" sz="2600" b="1" dirty="0">
                <a:ea typeface="ＭＳ Ｐゴシック" charset="0"/>
              </a:rPr>
              <a:t>C</a:t>
            </a:r>
            <a:r>
              <a:rPr lang="en-US" sz="2600" b="1" dirty="0" smtClean="0">
                <a:ea typeface="ＭＳ Ｐゴシック" charset="0"/>
              </a:rPr>
              <a:t>arry </a:t>
            </a:r>
            <a:r>
              <a:rPr lang="en-US" sz="2600" b="1" dirty="0">
                <a:ea typeface="ＭＳ Ｐゴシック" charset="0"/>
              </a:rPr>
              <a:t>W</a:t>
            </a:r>
            <a:r>
              <a:rPr lang="en-US" sz="2600" b="1" dirty="0" smtClean="0">
                <a:ea typeface="ＭＳ Ｐゴシック" charset="0"/>
              </a:rPr>
              <a:t>ater </a:t>
            </a:r>
            <a:r>
              <a:rPr lang="en-US" sz="2600" b="1" dirty="0">
                <a:ea typeface="ＭＳ Ｐゴシック" charset="0"/>
              </a:rPr>
              <a:t>from </a:t>
            </a:r>
            <a:r>
              <a:rPr lang="en-US" sz="2600" b="1" dirty="0" smtClean="0">
                <a:ea typeface="ＭＳ Ｐゴシック" charset="0"/>
              </a:rPr>
              <a:t>Mountains </a:t>
            </a:r>
            <a:r>
              <a:rPr lang="en-US" sz="2600" b="1" dirty="0">
                <a:ea typeface="ＭＳ Ｐゴシック" charset="0"/>
              </a:rPr>
              <a:t>to </a:t>
            </a:r>
            <a:r>
              <a:rPr lang="en-US" sz="2600" b="1" dirty="0" smtClean="0">
                <a:ea typeface="ＭＳ Ｐゴシック" charset="0"/>
              </a:rPr>
              <a:t>Oceans </a:t>
            </a:r>
            <a:endParaRPr lang="en-US" sz="2600" b="1" dirty="0" smtClean="0">
              <a:solidFill>
                <a:srgbClr val="000000"/>
              </a:solidFill>
              <a:ea typeface="ＭＳ Ｐゴシック" charset="0"/>
            </a:endParaRPr>
          </a:p>
        </p:txBody>
      </p:sp>
      <p:pic>
        <p:nvPicPr>
          <p:cNvPr id="9" name="Picture 4" descr="081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85796" y="2952802"/>
            <a:ext cx="6405802" cy="355813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66191785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grpSp>
        <p:nvGrpSpPr>
          <p:cNvPr id="245762" name="Group 2"/>
          <p:cNvGrpSpPr>
            <a:grpSpLocks/>
          </p:cNvGrpSpPr>
          <p:nvPr/>
        </p:nvGrpSpPr>
        <p:grpSpPr bwMode="auto">
          <a:xfrm>
            <a:off x="0" y="457200"/>
            <a:ext cx="4167188" cy="3338513"/>
            <a:chOff x="0" y="288"/>
            <a:chExt cx="2625" cy="2103"/>
          </a:xfrm>
        </p:grpSpPr>
        <p:sp>
          <p:nvSpPr>
            <p:cNvPr id="245763" name="Text Box 3"/>
            <p:cNvSpPr txBox="1">
              <a:spLocks noChangeArrowheads="1"/>
            </p:cNvSpPr>
            <p:nvPr/>
          </p:nvSpPr>
          <p:spPr bwMode="auto">
            <a:xfrm>
              <a:off x="1862" y="816"/>
              <a:ext cx="76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Waterfall</a:t>
              </a:r>
            </a:p>
          </p:txBody>
        </p:sp>
        <p:grpSp>
          <p:nvGrpSpPr>
            <p:cNvPr id="129054" name="Group 4"/>
            <p:cNvGrpSpPr>
              <a:grpSpLocks/>
            </p:cNvGrpSpPr>
            <p:nvPr/>
          </p:nvGrpSpPr>
          <p:grpSpPr bwMode="auto">
            <a:xfrm>
              <a:off x="0" y="288"/>
              <a:ext cx="2249" cy="2103"/>
              <a:chOff x="0" y="288"/>
              <a:chExt cx="2249" cy="2103"/>
            </a:xfrm>
          </p:grpSpPr>
          <p:pic>
            <p:nvPicPr>
              <p:cNvPr id="129055" name="Picture 5" descr="0817_E copy"/>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55" y="596"/>
                <a:ext cx="1988" cy="16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66" name="Text Box 6"/>
              <p:cNvSpPr txBox="1">
                <a:spLocks noChangeArrowheads="1"/>
              </p:cNvSpPr>
              <p:nvPr/>
            </p:nvSpPr>
            <p:spPr bwMode="auto">
              <a:xfrm>
                <a:off x="768" y="288"/>
                <a:ext cx="48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Lake</a:t>
                </a:r>
              </a:p>
            </p:txBody>
          </p:sp>
          <p:sp>
            <p:nvSpPr>
              <p:cNvPr id="245767" name="Text Box 7"/>
              <p:cNvSpPr txBox="1">
                <a:spLocks noChangeArrowheads="1"/>
              </p:cNvSpPr>
              <p:nvPr/>
            </p:nvSpPr>
            <p:spPr bwMode="auto">
              <a:xfrm>
                <a:off x="1200" y="432"/>
                <a:ext cx="64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Glacier</a:t>
                </a:r>
              </a:p>
            </p:txBody>
          </p:sp>
          <p:sp>
            <p:nvSpPr>
              <p:cNvPr id="245768" name="Text Box 8"/>
              <p:cNvSpPr txBox="1">
                <a:spLocks noChangeArrowheads="1"/>
              </p:cNvSpPr>
              <p:nvPr/>
            </p:nvSpPr>
            <p:spPr bwMode="auto">
              <a:xfrm>
                <a:off x="0" y="364"/>
                <a:ext cx="83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ctr" eaLnBrk="1" hangingPunct="1">
                  <a:defRPr/>
                </a:pPr>
                <a:r>
                  <a:rPr lang="en-US" sz="1600" b="1">
                    <a:solidFill>
                      <a:srgbClr val="000000"/>
                    </a:solidFill>
                    <a:latin typeface="Arial" charset="0"/>
                  </a:rPr>
                  <a:t>Rain and snow</a:t>
                </a:r>
              </a:p>
            </p:txBody>
          </p:sp>
          <p:sp>
            <p:nvSpPr>
              <p:cNvPr id="245769" name="Text Box 9"/>
              <p:cNvSpPr txBox="1">
                <a:spLocks noChangeArrowheads="1"/>
              </p:cNvSpPr>
              <p:nvPr/>
            </p:nvSpPr>
            <p:spPr bwMode="auto">
              <a:xfrm>
                <a:off x="1614" y="624"/>
                <a:ext cx="6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Rapids</a:t>
                </a:r>
              </a:p>
            </p:txBody>
          </p:sp>
          <p:sp>
            <p:nvSpPr>
              <p:cNvPr id="245770" name="Text Box 10"/>
              <p:cNvSpPr txBox="1">
                <a:spLocks noChangeArrowheads="1"/>
              </p:cNvSpPr>
              <p:nvPr/>
            </p:nvSpPr>
            <p:spPr bwMode="auto">
              <a:xfrm>
                <a:off x="0" y="2160"/>
                <a:ext cx="102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Source Zone</a:t>
                </a:r>
              </a:p>
            </p:txBody>
          </p:sp>
          <p:sp>
            <p:nvSpPr>
              <p:cNvPr id="245771" name="Line 11"/>
              <p:cNvSpPr>
                <a:spLocks noChangeShapeType="1"/>
              </p:cNvSpPr>
              <p:nvPr/>
            </p:nvSpPr>
            <p:spPr bwMode="auto">
              <a:xfrm flipV="1">
                <a:off x="1008" y="480"/>
                <a:ext cx="0" cy="720"/>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72" name="Line 12"/>
              <p:cNvSpPr>
                <a:spLocks noChangeShapeType="1"/>
              </p:cNvSpPr>
              <p:nvPr/>
            </p:nvSpPr>
            <p:spPr bwMode="auto">
              <a:xfrm flipV="1">
                <a:off x="1227" y="616"/>
                <a:ext cx="169" cy="42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73" name="Line 13"/>
              <p:cNvSpPr>
                <a:spLocks noChangeShapeType="1"/>
              </p:cNvSpPr>
              <p:nvPr/>
            </p:nvSpPr>
            <p:spPr bwMode="auto">
              <a:xfrm flipV="1">
                <a:off x="1120" y="810"/>
                <a:ext cx="645" cy="489"/>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74" name="Line 14"/>
              <p:cNvSpPr>
                <a:spLocks noChangeShapeType="1"/>
              </p:cNvSpPr>
              <p:nvPr/>
            </p:nvSpPr>
            <p:spPr bwMode="auto">
              <a:xfrm flipV="1">
                <a:off x="1104" y="994"/>
                <a:ext cx="855" cy="39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grpSp>
      <p:sp>
        <p:nvSpPr>
          <p:cNvPr id="129027" name="Rectangle 15" hidden="1"/>
          <p:cNvSpPr>
            <a:spLocks noGrp="1" noChangeArrowheads="1"/>
          </p:cNvSpPr>
          <p:nvPr>
            <p:ph type="title"/>
          </p:nvPr>
        </p:nvSpPr>
        <p:spPr/>
        <p:txBody>
          <a:bodyPr/>
          <a:lstStyle/>
          <a:p>
            <a:endParaRPr lang="en-US" sz="1400">
              <a:ea typeface="ＭＳ Ｐゴシック" charset="0"/>
            </a:endParaRPr>
          </a:p>
        </p:txBody>
      </p:sp>
      <p:grpSp>
        <p:nvGrpSpPr>
          <p:cNvPr id="245776" name="Group 16"/>
          <p:cNvGrpSpPr>
            <a:grpSpLocks/>
          </p:cNvGrpSpPr>
          <p:nvPr/>
        </p:nvGrpSpPr>
        <p:grpSpPr bwMode="auto">
          <a:xfrm>
            <a:off x="1143000" y="1538288"/>
            <a:ext cx="4286250" cy="2867025"/>
            <a:chOff x="720" y="969"/>
            <a:chExt cx="2700" cy="1806"/>
          </a:xfrm>
        </p:grpSpPr>
        <p:sp>
          <p:nvSpPr>
            <p:cNvPr id="245777" name="Text Box 17"/>
            <p:cNvSpPr txBox="1">
              <a:spLocks noChangeArrowheads="1"/>
            </p:cNvSpPr>
            <p:nvPr/>
          </p:nvSpPr>
          <p:spPr bwMode="auto">
            <a:xfrm>
              <a:off x="720" y="2544"/>
              <a:ext cx="123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Transition Zone</a:t>
              </a:r>
            </a:p>
          </p:txBody>
        </p:sp>
        <p:grpSp>
          <p:nvGrpSpPr>
            <p:cNvPr id="129047" name="Group 18"/>
            <p:cNvGrpSpPr>
              <a:grpSpLocks/>
            </p:cNvGrpSpPr>
            <p:nvPr/>
          </p:nvGrpSpPr>
          <p:grpSpPr bwMode="auto">
            <a:xfrm>
              <a:off x="954" y="969"/>
              <a:ext cx="2466" cy="1756"/>
              <a:chOff x="954" y="969"/>
              <a:chExt cx="2466" cy="1756"/>
            </a:xfrm>
          </p:grpSpPr>
          <p:pic>
            <p:nvPicPr>
              <p:cNvPr id="129048" name="Picture 19" descr="0817_E"/>
              <p:cNvPicPr>
                <a:picLocks noChangeAspect="1" noChangeArrowheads="1"/>
              </p:cNvPicPr>
              <p:nvPr/>
            </p:nvPicPr>
            <p:blipFill>
              <a:blip r:embed="rId4"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954" y="1268"/>
                <a:ext cx="2423" cy="1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0" name="Text Box 20"/>
              <p:cNvSpPr txBox="1">
                <a:spLocks noChangeArrowheads="1"/>
              </p:cNvSpPr>
              <p:nvPr/>
            </p:nvSpPr>
            <p:spPr bwMode="auto">
              <a:xfrm>
                <a:off x="2245" y="969"/>
                <a:ext cx="779"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Tributary</a:t>
                </a:r>
              </a:p>
            </p:txBody>
          </p:sp>
          <p:sp>
            <p:nvSpPr>
              <p:cNvPr id="245781" name="Text Box 21"/>
              <p:cNvSpPr txBox="1">
                <a:spLocks noChangeArrowheads="1"/>
              </p:cNvSpPr>
              <p:nvPr/>
            </p:nvSpPr>
            <p:spPr bwMode="auto">
              <a:xfrm>
                <a:off x="2497" y="1152"/>
                <a:ext cx="92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Flood plain</a:t>
                </a:r>
              </a:p>
            </p:txBody>
          </p:sp>
          <p:sp>
            <p:nvSpPr>
              <p:cNvPr id="245782" name="Line 22"/>
              <p:cNvSpPr>
                <a:spLocks noChangeShapeType="1"/>
              </p:cNvSpPr>
              <p:nvPr/>
            </p:nvSpPr>
            <p:spPr bwMode="auto">
              <a:xfrm flipV="1">
                <a:off x="2400" y="1152"/>
                <a:ext cx="0" cy="38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83" name="Line 23"/>
              <p:cNvSpPr>
                <a:spLocks noChangeShapeType="1"/>
              </p:cNvSpPr>
              <p:nvPr/>
            </p:nvSpPr>
            <p:spPr bwMode="auto">
              <a:xfrm flipV="1">
                <a:off x="2607" y="1334"/>
                <a:ext cx="0" cy="81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grpSp>
      <p:grpSp>
        <p:nvGrpSpPr>
          <p:cNvPr id="245784" name="Group 24"/>
          <p:cNvGrpSpPr>
            <a:grpSpLocks/>
          </p:cNvGrpSpPr>
          <p:nvPr/>
        </p:nvGrpSpPr>
        <p:grpSpPr bwMode="auto">
          <a:xfrm>
            <a:off x="3359150" y="2057400"/>
            <a:ext cx="5784850" cy="3678238"/>
            <a:chOff x="2116" y="1296"/>
            <a:chExt cx="3644" cy="2317"/>
          </a:xfrm>
        </p:grpSpPr>
        <p:pic>
          <p:nvPicPr>
            <p:cNvPr id="129032" name="Picture 25" descr="0817_E copy 1"/>
            <p:cNvPicPr>
              <a:picLocks noChangeAspect="1" noChangeArrowheads="1"/>
            </p:cNvPicPr>
            <p:nvPr/>
          </p:nvPicPr>
          <p:blipFill>
            <a:blip r:embed="rId5"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16" y="1636"/>
              <a:ext cx="3598" cy="19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786" name="Text Box 26"/>
            <p:cNvSpPr txBox="1">
              <a:spLocks noChangeArrowheads="1"/>
            </p:cNvSpPr>
            <p:nvPr/>
          </p:nvSpPr>
          <p:spPr bwMode="auto">
            <a:xfrm>
              <a:off x="3264" y="1296"/>
              <a:ext cx="955"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Oxbow lake</a:t>
              </a:r>
            </a:p>
          </p:txBody>
        </p:sp>
        <p:sp>
          <p:nvSpPr>
            <p:cNvPr id="245787" name="Text Box 27"/>
            <p:cNvSpPr txBox="1">
              <a:spLocks noChangeArrowheads="1"/>
            </p:cNvSpPr>
            <p:nvPr/>
          </p:nvSpPr>
          <p:spPr bwMode="auto">
            <a:xfrm>
              <a:off x="3888" y="1440"/>
              <a:ext cx="891"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Salt marsh</a:t>
              </a:r>
            </a:p>
          </p:txBody>
        </p:sp>
        <p:sp>
          <p:nvSpPr>
            <p:cNvPr id="245788" name="Text Box 28"/>
            <p:cNvSpPr txBox="1">
              <a:spLocks noChangeArrowheads="1"/>
            </p:cNvSpPr>
            <p:nvPr/>
          </p:nvSpPr>
          <p:spPr bwMode="auto">
            <a:xfrm>
              <a:off x="4418" y="1662"/>
              <a:ext cx="50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Delta</a:t>
              </a:r>
            </a:p>
          </p:txBody>
        </p:sp>
        <p:sp>
          <p:nvSpPr>
            <p:cNvPr id="245789" name="Text Box 29"/>
            <p:cNvSpPr txBox="1">
              <a:spLocks noChangeArrowheads="1"/>
            </p:cNvSpPr>
            <p:nvPr/>
          </p:nvSpPr>
          <p:spPr bwMode="auto">
            <a:xfrm>
              <a:off x="4800" y="1617"/>
              <a:ext cx="76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Deposited sediment</a:t>
              </a:r>
            </a:p>
          </p:txBody>
        </p:sp>
        <p:sp>
          <p:nvSpPr>
            <p:cNvPr id="245790" name="Text Box 30"/>
            <p:cNvSpPr txBox="1">
              <a:spLocks noChangeArrowheads="1"/>
            </p:cNvSpPr>
            <p:nvPr/>
          </p:nvSpPr>
          <p:spPr bwMode="auto">
            <a:xfrm>
              <a:off x="5178" y="2031"/>
              <a:ext cx="544"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Ocean</a:t>
              </a:r>
            </a:p>
          </p:txBody>
        </p:sp>
        <p:sp>
          <p:nvSpPr>
            <p:cNvPr id="245791" name="Text Box 31"/>
            <p:cNvSpPr txBox="1">
              <a:spLocks noChangeArrowheads="1"/>
            </p:cNvSpPr>
            <p:nvPr/>
          </p:nvSpPr>
          <p:spPr bwMode="auto">
            <a:xfrm>
              <a:off x="5232" y="3024"/>
              <a:ext cx="528"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algn="r" eaLnBrk="1" hangingPunct="1">
                <a:defRPr/>
              </a:pPr>
              <a:r>
                <a:rPr lang="en-US" sz="1600" b="1">
                  <a:solidFill>
                    <a:srgbClr val="000000"/>
                  </a:solidFill>
                  <a:latin typeface="Arial" charset="0"/>
                </a:rPr>
                <a:t>Water</a:t>
              </a:r>
            </a:p>
          </p:txBody>
        </p:sp>
        <p:sp>
          <p:nvSpPr>
            <p:cNvPr id="245792" name="Text Box 32"/>
            <p:cNvSpPr txBox="1">
              <a:spLocks noChangeArrowheads="1"/>
            </p:cNvSpPr>
            <p:nvPr/>
          </p:nvSpPr>
          <p:spPr bwMode="auto">
            <a:xfrm>
              <a:off x="4720" y="3117"/>
              <a:ext cx="803"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Sediment</a:t>
              </a:r>
            </a:p>
          </p:txBody>
        </p:sp>
        <p:sp>
          <p:nvSpPr>
            <p:cNvPr id="245793" name="Text Box 33"/>
            <p:cNvSpPr txBox="1">
              <a:spLocks noChangeArrowheads="1"/>
            </p:cNvSpPr>
            <p:nvPr/>
          </p:nvSpPr>
          <p:spPr bwMode="auto">
            <a:xfrm>
              <a:off x="2246" y="3216"/>
              <a:ext cx="126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lstStyle/>
            <a:p>
              <a:pPr eaLnBrk="1" hangingPunct="1">
                <a:defRPr/>
              </a:pPr>
              <a:r>
                <a:rPr lang="en-US" sz="1600" b="1">
                  <a:solidFill>
                    <a:srgbClr val="000000"/>
                  </a:solidFill>
                  <a:latin typeface="Arial" charset="0"/>
                </a:rPr>
                <a:t>Floodplain Zone</a:t>
              </a:r>
            </a:p>
          </p:txBody>
        </p:sp>
        <p:sp>
          <p:nvSpPr>
            <p:cNvPr id="245794" name="Line 34"/>
            <p:cNvSpPr>
              <a:spLocks noChangeShapeType="1"/>
            </p:cNvSpPr>
            <p:nvPr/>
          </p:nvSpPr>
          <p:spPr bwMode="auto">
            <a:xfrm flipV="1">
              <a:off x="3600" y="1488"/>
              <a:ext cx="0" cy="105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95" name="Line 35"/>
            <p:cNvSpPr>
              <a:spLocks noChangeShapeType="1"/>
            </p:cNvSpPr>
            <p:nvPr/>
          </p:nvSpPr>
          <p:spPr bwMode="auto">
            <a:xfrm flipV="1">
              <a:off x="4080" y="1632"/>
              <a:ext cx="0" cy="124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96" name="Line 36"/>
            <p:cNvSpPr>
              <a:spLocks noChangeShapeType="1"/>
            </p:cNvSpPr>
            <p:nvPr/>
          </p:nvSpPr>
          <p:spPr bwMode="auto">
            <a:xfrm flipV="1">
              <a:off x="4729" y="1857"/>
              <a:ext cx="0" cy="816"/>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97" name="Line 37"/>
            <p:cNvSpPr>
              <a:spLocks noChangeShapeType="1"/>
            </p:cNvSpPr>
            <p:nvPr/>
          </p:nvSpPr>
          <p:spPr bwMode="auto">
            <a:xfrm flipV="1">
              <a:off x="5151" y="1943"/>
              <a:ext cx="0" cy="528"/>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
          <p:nvSpPr>
            <p:cNvPr id="245798" name="Line 38"/>
            <p:cNvSpPr>
              <a:spLocks noChangeShapeType="1"/>
            </p:cNvSpPr>
            <p:nvPr/>
          </p:nvSpPr>
          <p:spPr bwMode="auto">
            <a:xfrm>
              <a:off x="5515" y="2211"/>
              <a:ext cx="0" cy="144"/>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grpSp>
    </p:spTree>
    <p:extLst>
      <p:ext uri="{BB962C8B-B14F-4D97-AF65-F5344CB8AC3E}">
        <p14:creationId xmlns:p14="http://schemas.microsoft.com/office/powerpoint/2010/main" val="3380303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4576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4577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57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29027" name="Rectangle 15" hidden="1"/>
          <p:cNvSpPr>
            <a:spLocks noGrp="1" noChangeArrowheads="1"/>
          </p:cNvSpPr>
          <p:nvPr>
            <p:ph type="title"/>
          </p:nvPr>
        </p:nvSpPr>
        <p:spPr/>
        <p:txBody>
          <a:bodyPr/>
          <a:lstStyle/>
          <a:p>
            <a:endParaRPr lang="en-US" sz="1400">
              <a:ea typeface="ＭＳ Ｐゴシック" charset="0"/>
            </a:endParaRPr>
          </a:p>
        </p:txBody>
      </p:sp>
      <p:pic>
        <p:nvPicPr>
          <p:cNvPr id="2" name="Picture 1"/>
          <p:cNvPicPr>
            <a:picLocks noChangeAspect="1"/>
          </p:cNvPicPr>
          <p:nvPr/>
        </p:nvPicPr>
        <p:blipFill>
          <a:blip r:embed="rId3"/>
          <a:stretch>
            <a:fillRect/>
          </a:stretch>
        </p:blipFill>
        <p:spPr>
          <a:xfrm>
            <a:off x="1046023" y="1029861"/>
            <a:ext cx="6896263" cy="5160224"/>
          </a:xfrm>
          <a:prstGeom prst="rect">
            <a:avLst/>
          </a:prstGeom>
          <a:solidFill>
            <a:schemeClr val="tx1"/>
          </a:solidFill>
          <a:ln>
            <a:solidFill>
              <a:schemeClr val="tx1"/>
            </a:solidFill>
          </a:ln>
        </p:spPr>
      </p:pic>
      <p:sp>
        <p:nvSpPr>
          <p:cNvPr id="40" name="Rectangle 2"/>
          <p:cNvSpPr txBox="1">
            <a:spLocks noChangeArrowheads="1"/>
          </p:cNvSpPr>
          <p:nvPr/>
        </p:nvSpPr>
        <p:spPr>
          <a:xfrm>
            <a:off x="169333" y="93367"/>
            <a:ext cx="8822267" cy="555503"/>
          </a:xfrm>
          <a:prstGeom prst="rect">
            <a:avLst/>
          </a:prstGeom>
          <a:solidFill>
            <a:schemeClr val="accent4">
              <a:lumMod val="40000"/>
              <a:lumOff val="6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South Platte River Watershed</a:t>
            </a:r>
            <a:endParaRPr lang="en-US" sz="3200" b="1" dirty="0">
              <a:ea typeface="ＭＳ Ｐゴシック" charset="0"/>
            </a:endParaRPr>
          </a:p>
        </p:txBody>
      </p:sp>
    </p:spTree>
    <p:extLst>
      <p:ext uri="{BB962C8B-B14F-4D97-AF65-F5344CB8AC3E}">
        <p14:creationId xmlns:p14="http://schemas.microsoft.com/office/powerpoint/2010/main" val="714098374"/>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300" dirty="0" smtClean="0">
              <a:ea typeface="ＭＳ Ｐゴシック" charset="0"/>
            </a:endParaRPr>
          </a:p>
          <a:p>
            <a:pPr marL="57150" indent="0">
              <a:buFont typeface="Arial"/>
              <a:buNone/>
            </a:pPr>
            <a:endParaRPr lang="en-US" sz="23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7479595" cy="6090349"/>
          </a:xfrm>
          <a:solidFill>
            <a:schemeClr val="accent5">
              <a:lumMod val="20000"/>
              <a:lumOff val="80000"/>
            </a:schemeClr>
          </a:solidFill>
          <a:ln>
            <a:solidFill>
              <a:srgbClr val="000000"/>
            </a:solidFill>
          </a:ln>
        </p:spPr>
        <p:txBody>
          <a:bodyPr>
            <a:noAutofit/>
          </a:bodyPr>
          <a:lstStyle/>
          <a:p>
            <a:pPr marL="457200" indent="-457200">
              <a:buFont typeface="+mj-lt"/>
              <a:buAutoNum type="arabicPeriod"/>
            </a:pPr>
            <a:r>
              <a:rPr lang="en-US" sz="2200" b="1" dirty="0">
                <a:solidFill>
                  <a:srgbClr val="000000"/>
                </a:solidFill>
                <a:ea typeface="ＭＳ Ｐゴシック" charset="0"/>
              </a:rPr>
              <a:t>Plankton</a:t>
            </a:r>
            <a:r>
              <a:rPr lang="en-US" sz="2200" dirty="0">
                <a:solidFill>
                  <a:srgbClr val="000000"/>
                </a:solidFill>
                <a:ea typeface="ＭＳ Ｐゴシック" charset="0"/>
              </a:rPr>
              <a:t>: free floating</a:t>
            </a:r>
          </a:p>
          <a:p>
            <a:pPr lvl="1"/>
            <a:r>
              <a:rPr lang="en-US" sz="2200" b="1" dirty="0">
                <a:solidFill>
                  <a:srgbClr val="000000"/>
                </a:solidFill>
                <a:ea typeface="ＭＳ Ｐゴシック" charset="0"/>
              </a:rPr>
              <a:t>Phytoplankton</a:t>
            </a:r>
          </a:p>
          <a:p>
            <a:pPr lvl="2"/>
            <a:r>
              <a:rPr lang="en-US" sz="2200" dirty="0">
                <a:solidFill>
                  <a:srgbClr val="000000"/>
                </a:solidFill>
                <a:ea typeface="ＭＳ Ｐゴシック" charset="0"/>
              </a:rPr>
              <a:t>Primary producers for most aquatic food webs</a:t>
            </a:r>
          </a:p>
          <a:p>
            <a:pPr lvl="1"/>
            <a:r>
              <a:rPr lang="en-US" sz="2200" b="1" dirty="0">
                <a:solidFill>
                  <a:srgbClr val="000000"/>
                </a:solidFill>
                <a:ea typeface="ＭＳ Ｐゴシック" charset="0"/>
              </a:rPr>
              <a:t>Zooplankton</a:t>
            </a:r>
          </a:p>
          <a:p>
            <a:pPr lvl="2"/>
            <a:r>
              <a:rPr lang="en-US" sz="2200" dirty="0">
                <a:solidFill>
                  <a:srgbClr val="000000"/>
                </a:solidFill>
                <a:ea typeface="ＭＳ Ｐゴシック" charset="0"/>
              </a:rPr>
              <a:t>Primary and secondary consumers</a:t>
            </a:r>
          </a:p>
          <a:p>
            <a:pPr lvl="2"/>
            <a:r>
              <a:rPr lang="en-US" sz="2200" dirty="0">
                <a:solidFill>
                  <a:srgbClr val="000000"/>
                </a:solidFill>
                <a:ea typeface="ＭＳ Ｐゴシック" charset="0"/>
              </a:rPr>
              <a:t>Single-celled to large invertebrates like jellyfish</a:t>
            </a:r>
          </a:p>
          <a:p>
            <a:pPr lvl="1"/>
            <a:r>
              <a:rPr lang="en-US" sz="2200" b="1" dirty="0" err="1">
                <a:solidFill>
                  <a:srgbClr val="000000"/>
                </a:solidFill>
                <a:ea typeface="ＭＳ Ｐゴシック" charset="0"/>
              </a:rPr>
              <a:t>Ultraplankton</a:t>
            </a:r>
            <a:r>
              <a:rPr lang="en-US" sz="2200" b="1" dirty="0">
                <a:solidFill>
                  <a:srgbClr val="000000"/>
                </a:solidFill>
                <a:ea typeface="ＭＳ Ｐゴシック" charset="0"/>
              </a:rPr>
              <a:t> </a:t>
            </a:r>
          </a:p>
          <a:p>
            <a:pPr lvl="2"/>
            <a:r>
              <a:rPr lang="en-US" sz="2200" dirty="0">
                <a:solidFill>
                  <a:srgbClr val="000000"/>
                </a:solidFill>
                <a:ea typeface="ＭＳ Ｐゴシック" charset="0"/>
              </a:rPr>
              <a:t>Tiny photosynthetic </a:t>
            </a:r>
            <a:r>
              <a:rPr lang="en-US" sz="2200" dirty="0" smtClean="0">
                <a:solidFill>
                  <a:srgbClr val="000000"/>
                </a:solidFill>
                <a:ea typeface="ＭＳ Ｐゴシック" charset="0"/>
              </a:rPr>
              <a:t>bacteria</a:t>
            </a:r>
          </a:p>
          <a:p>
            <a:pPr marL="457200" indent="-457200">
              <a:buFont typeface="+mj-lt"/>
              <a:buAutoNum type="arabicPeriod"/>
            </a:pPr>
            <a:r>
              <a:rPr lang="en-US" sz="2200" b="1" dirty="0">
                <a:solidFill>
                  <a:srgbClr val="000000"/>
                </a:solidFill>
                <a:ea typeface="ＭＳ Ｐゴシック" charset="0"/>
              </a:rPr>
              <a:t>Nekton </a:t>
            </a:r>
          </a:p>
          <a:p>
            <a:pPr lvl="1"/>
            <a:r>
              <a:rPr lang="en-US" sz="2200" dirty="0">
                <a:solidFill>
                  <a:srgbClr val="000000"/>
                </a:solidFill>
                <a:ea typeface="ＭＳ Ｐゴシック" charset="0"/>
              </a:rPr>
              <a:t>Strong swimmers: fish, turtles, whales</a:t>
            </a:r>
          </a:p>
          <a:p>
            <a:pPr marL="457200" indent="-457200">
              <a:buFont typeface="+mj-lt"/>
              <a:buAutoNum type="arabicPeriod"/>
            </a:pPr>
            <a:r>
              <a:rPr lang="en-US" sz="2200" b="1" dirty="0" smtClean="0">
                <a:solidFill>
                  <a:srgbClr val="000000"/>
                </a:solidFill>
                <a:ea typeface="ＭＳ Ｐゴシック" charset="0"/>
              </a:rPr>
              <a:t>Benthos</a:t>
            </a:r>
            <a:endParaRPr lang="en-US" sz="2200" b="1" dirty="0">
              <a:solidFill>
                <a:srgbClr val="000000"/>
              </a:solidFill>
              <a:ea typeface="ＭＳ Ｐゴシック" charset="0"/>
            </a:endParaRPr>
          </a:p>
          <a:p>
            <a:pPr lvl="1"/>
            <a:r>
              <a:rPr lang="en-US" sz="2200" dirty="0">
                <a:solidFill>
                  <a:srgbClr val="000000"/>
                </a:solidFill>
                <a:ea typeface="ＭＳ Ｐゴシック" charset="0"/>
              </a:rPr>
              <a:t>Bottom dwellers: oysters, sea stars, clams, lobsters, </a:t>
            </a:r>
            <a:r>
              <a:rPr lang="en-US" sz="2200" dirty="0" smtClean="0">
                <a:solidFill>
                  <a:srgbClr val="000000"/>
                </a:solidFill>
                <a:ea typeface="ＭＳ Ｐゴシック" charset="0"/>
              </a:rPr>
              <a:t>crabs</a:t>
            </a:r>
            <a:endParaRPr lang="en-US" sz="2200" dirty="0">
              <a:solidFill>
                <a:srgbClr val="000000"/>
              </a:solidFill>
              <a:ea typeface="ＭＳ Ｐゴシック" charset="0"/>
            </a:endParaRPr>
          </a:p>
          <a:p>
            <a:pPr marL="457200" indent="-457200">
              <a:buFont typeface="+mj-lt"/>
              <a:buAutoNum type="arabicPeriod"/>
            </a:pPr>
            <a:r>
              <a:rPr lang="en-US" sz="2200" b="1" dirty="0">
                <a:solidFill>
                  <a:srgbClr val="000000"/>
                </a:solidFill>
                <a:ea typeface="ＭＳ Ｐゴシック" charset="0"/>
              </a:rPr>
              <a:t>Decomposers</a:t>
            </a:r>
          </a:p>
          <a:p>
            <a:pPr lvl="1"/>
            <a:r>
              <a:rPr lang="en-US" sz="2200" dirty="0">
                <a:solidFill>
                  <a:srgbClr val="000000"/>
                </a:solidFill>
                <a:ea typeface="ＭＳ Ｐゴシック" charset="0"/>
              </a:rPr>
              <a:t>Mostly bacteria</a:t>
            </a:r>
          </a:p>
          <a:p>
            <a:pPr lvl="1"/>
            <a:endParaRPr lang="en-US" sz="2200" dirty="0">
              <a:solidFill>
                <a:srgbClr val="000000"/>
              </a:solidFill>
              <a:ea typeface="ＭＳ Ｐゴシック" charset="0"/>
            </a:endParaRPr>
          </a:p>
          <a:p>
            <a:pPr marL="57150" indent="0">
              <a:buNone/>
            </a:pPr>
            <a:endParaRPr lang="en-US" sz="2200"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eaLnBrk="1" hangingPunct="1"/>
            <a:r>
              <a:rPr lang="en-US" sz="3200" b="1" dirty="0" smtClean="0">
                <a:ea typeface="ＭＳ Ｐゴシック" charset="0"/>
              </a:rPr>
              <a:t>Aquatic </a:t>
            </a:r>
            <a:r>
              <a:rPr lang="en-US" sz="3200" b="1" dirty="0" err="1" smtClean="0">
                <a:ea typeface="ＭＳ Ｐゴシック" charset="0"/>
              </a:rPr>
              <a:t>Lifeforms</a:t>
            </a:r>
            <a:endParaRPr lang="en-US" sz="3200" b="1" dirty="0">
              <a:ea typeface="ＭＳ Ｐゴシック" charset="0"/>
            </a:endParaRPr>
          </a:p>
        </p:txBody>
      </p:sp>
      <p:pic>
        <p:nvPicPr>
          <p:cNvPr id="7" name="Picture 6" descr="0804a"/>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a:xfrm>
            <a:off x="7818261" y="880534"/>
            <a:ext cx="1054316" cy="1357570"/>
          </a:xfrm>
          <a:prstGeom prst="rect">
            <a:avLst/>
          </a:prstGeom>
          <a:ln w="9525">
            <a:solidFill>
              <a:schemeClr val="tx1"/>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 name="Picture 7" descr="0804b"/>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b="15599"/>
          <a:stretch/>
        </p:blipFill>
        <p:spPr bwMode="auto">
          <a:xfrm>
            <a:off x="7818261" y="2382631"/>
            <a:ext cx="1054316" cy="13347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9" name="Picture 8" descr="0804c"/>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13873" y="3884126"/>
            <a:ext cx="1054316" cy="153968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3" name="Picture 9" descr="0804d"/>
          <p:cNvPicPr preferRelativeResize="0">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7813873" y="5543641"/>
            <a:ext cx="1058704" cy="79384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134255112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3">
            <a:lumMod val="20000"/>
            <a:lumOff val="80000"/>
          </a:schemeClr>
        </a:solidFill>
        <a:effectLst/>
      </p:bgPr>
    </p:bg>
    <p:spTree>
      <p:nvGrpSpPr>
        <p:cNvPr id="1" name=""/>
        <p:cNvGrpSpPr/>
        <p:nvPr/>
      </p:nvGrpSpPr>
      <p:grpSpPr>
        <a:xfrm>
          <a:off x="0" y="0"/>
          <a:ext cx="0" cy="0"/>
          <a:chOff x="0" y="0"/>
          <a:chExt cx="0" cy="0"/>
        </a:xfrm>
      </p:grpSpPr>
      <p:sp>
        <p:nvSpPr>
          <p:cNvPr id="129027" name="Rectangle 15" hidden="1"/>
          <p:cNvSpPr>
            <a:spLocks noGrp="1" noChangeArrowheads="1"/>
          </p:cNvSpPr>
          <p:nvPr>
            <p:ph type="title"/>
          </p:nvPr>
        </p:nvSpPr>
        <p:spPr/>
        <p:txBody>
          <a:bodyPr/>
          <a:lstStyle/>
          <a:p>
            <a:endParaRPr lang="en-US" sz="1400">
              <a:ea typeface="ＭＳ Ｐゴシック" charset="0"/>
            </a:endParaRPr>
          </a:p>
        </p:txBody>
      </p:sp>
      <p:sp>
        <p:nvSpPr>
          <p:cNvPr id="40" name="Rectangle 2"/>
          <p:cNvSpPr txBox="1">
            <a:spLocks noChangeArrowheads="1"/>
          </p:cNvSpPr>
          <p:nvPr/>
        </p:nvSpPr>
        <p:spPr>
          <a:xfrm>
            <a:off x="169333" y="93367"/>
            <a:ext cx="8822267" cy="555503"/>
          </a:xfrm>
          <a:prstGeom prst="rect">
            <a:avLst/>
          </a:prstGeom>
          <a:solidFill>
            <a:schemeClr val="accent4">
              <a:lumMod val="40000"/>
              <a:lumOff val="6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3200" b="1" dirty="0" smtClean="0">
                <a:ea typeface="ＭＳ Ｐゴシック" charset="0"/>
              </a:rPr>
              <a:t>Mississippi River Drainage Basin</a:t>
            </a:r>
          </a:p>
        </p:txBody>
      </p:sp>
      <p:pic>
        <p:nvPicPr>
          <p:cNvPr id="6" name="Picture 5" descr="southplatteriverbasinmapwikipedia.jpg"/>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69334" y="774323"/>
            <a:ext cx="4283144" cy="2373931"/>
          </a:xfrm>
          <a:prstGeom prst="rect">
            <a:avLst/>
          </a:prstGeom>
          <a:solidFill>
            <a:schemeClr val="tx1"/>
          </a:solidFill>
          <a:ln>
            <a:solidFill>
              <a:schemeClr val="tx1"/>
            </a:solidFill>
          </a:ln>
        </p:spPr>
      </p:pic>
      <p:pic>
        <p:nvPicPr>
          <p:cNvPr id="5" name="Picture 4" descr="Mississippirivermapnew.jpg"/>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378563" y="1868705"/>
            <a:ext cx="6765437" cy="4989295"/>
          </a:xfrm>
          <a:prstGeom prst="rect">
            <a:avLst/>
          </a:prstGeom>
          <a:solidFill>
            <a:schemeClr val="tx1"/>
          </a:solidFill>
          <a:ln>
            <a:solidFill>
              <a:schemeClr val="tx1"/>
            </a:solidFill>
          </a:ln>
        </p:spPr>
      </p:pic>
    </p:spTree>
    <p:extLst>
      <p:ext uri="{BB962C8B-B14F-4D97-AF65-F5344CB8AC3E}">
        <p14:creationId xmlns:p14="http://schemas.microsoft.com/office/powerpoint/2010/main" val="106932726"/>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sp>
        <p:nvSpPr>
          <p:cNvPr id="98306" name="Rectangle 3" hidden="1"/>
          <p:cNvSpPr>
            <a:spLocks noGrp="1" noChangeArrowheads="1"/>
          </p:cNvSpPr>
          <p:nvPr>
            <p:ph type="title"/>
          </p:nvPr>
        </p:nvSpPr>
        <p:spPr/>
        <p:txBody>
          <a:bodyPr/>
          <a:lstStyle/>
          <a:p>
            <a:endParaRPr lang="en-US">
              <a:ea typeface="ＭＳ Ｐゴシック" charset="0"/>
            </a:endParaRPr>
          </a:p>
        </p:txBody>
      </p:sp>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153264" y="802836"/>
            <a:ext cx="6952493" cy="5865374"/>
          </a:xfrm>
          <a:prstGeom prst="rect">
            <a:avLst/>
          </a:prstGeom>
        </p:spPr>
      </p:pic>
      <p:sp>
        <p:nvSpPr>
          <p:cNvPr id="10" name="Rectangle 2"/>
          <p:cNvSpPr txBox="1">
            <a:spLocks noChangeArrowheads="1"/>
          </p:cNvSpPr>
          <p:nvPr/>
        </p:nvSpPr>
        <p:spPr>
          <a:xfrm>
            <a:off x="291966" y="93366"/>
            <a:ext cx="8699634" cy="555503"/>
          </a:xfrm>
          <a:prstGeom prst="rect">
            <a:avLst/>
          </a:prstGeom>
          <a:solidFill>
            <a:schemeClr val="accent4">
              <a:lumMod val="40000"/>
              <a:lumOff val="60000"/>
            </a:schemeClr>
          </a:solidFill>
          <a:ln>
            <a:solidFill>
              <a:srgbClr val="000000"/>
            </a:solidFill>
          </a:ln>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600" b="1" dirty="0" smtClean="0">
                <a:ea typeface="ＭＳ Ｐゴシック" charset="0"/>
              </a:rPr>
              <a:t>Estuaries and Coastal Wetlands </a:t>
            </a:r>
            <a:r>
              <a:rPr lang="en-US" sz="2600" b="1" dirty="0">
                <a:ea typeface="ＭＳ Ｐゴシック" charset="0"/>
              </a:rPr>
              <a:t>Are Important and imperiled  </a:t>
            </a:r>
          </a:p>
        </p:txBody>
      </p:sp>
    </p:spTree>
    <p:extLst>
      <p:ext uri="{BB962C8B-B14F-4D97-AF65-F5344CB8AC3E}">
        <p14:creationId xmlns:p14="http://schemas.microsoft.com/office/powerpoint/2010/main" val="2938442389"/>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10" name="Picture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67940" y="768642"/>
            <a:ext cx="7953062" cy="5964796"/>
          </a:xfrm>
          <a:prstGeom prst="rect">
            <a:avLst/>
          </a:prstGeom>
          <a:ln>
            <a:solidFill>
              <a:srgbClr val="000000"/>
            </a:solidFill>
          </a:ln>
        </p:spPr>
      </p:pic>
      <p:sp>
        <p:nvSpPr>
          <p:cNvPr id="12"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Dams, Deltas, Wetlands, Hurricanes, </a:t>
            </a:r>
            <a:r>
              <a:rPr lang="en-US" sz="3000" b="1" dirty="0" smtClean="0">
                <a:ea typeface="ＭＳ Ｐゴシック" charset="0"/>
              </a:rPr>
              <a:t>&amp; New Orleans</a:t>
            </a:r>
            <a:endParaRPr lang="en-US" sz="3000" b="1" dirty="0">
              <a:ea typeface="ＭＳ Ｐゴシック" charset="0"/>
            </a:endParaRPr>
          </a:p>
        </p:txBody>
      </p:sp>
    </p:spTree>
    <p:extLst>
      <p:ext uri="{BB962C8B-B14F-4D97-AF65-F5344CB8AC3E}">
        <p14:creationId xmlns:p14="http://schemas.microsoft.com/office/powerpoint/2010/main" val="2923676021"/>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70"/>
            <a:ext cx="6387026" cy="6090349"/>
          </a:xfrm>
          <a:solidFill>
            <a:schemeClr val="accent5">
              <a:lumMod val="20000"/>
              <a:lumOff val="80000"/>
            </a:schemeClr>
          </a:solidFill>
          <a:ln>
            <a:solidFill>
              <a:srgbClr val="000000"/>
            </a:solidFill>
          </a:ln>
        </p:spPr>
        <p:txBody>
          <a:bodyPr>
            <a:noAutofit/>
          </a:bodyPr>
          <a:lstStyle/>
          <a:p>
            <a:pPr marL="0" indent="0">
              <a:buNone/>
            </a:pPr>
            <a:r>
              <a:rPr lang="en-US" sz="2200" dirty="0">
                <a:ea typeface="ＭＳ Ｐゴシック" charset="0"/>
              </a:rPr>
              <a:t>Coastal deltas, mangrove forests, and coastal </a:t>
            </a:r>
            <a:r>
              <a:rPr lang="en-US" sz="2200" dirty="0" smtClean="0">
                <a:ea typeface="ＭＳ Ｐゴシック" charset="0"/>
              </a:rPr>
              <a:t>wetlands provide natural </a:t>
            </a:r>
            <a:r>
              <a:rPr lang="en-US" sz="2200" dirty="0">
                <a:ea typeface="ＭＳ Ｐゴシック" charset="0"/>
              </a:rPr>
              <a:t>protection against </a:t>
            </a:r>
            <a:r>
              <a:rPr lang="en-US" sz="2200" dirty="0" smtClean="0">
                <a:ea typeface="ＭＳ Ｐゴシック" charset="0"/>
              </a:rPr>
              <a:t>storms; slow waves + vegetation and soil absorb water.</a:t>
            </a:r>
            <a:endParaRPr lang="en-US" sz="2200" dirty="0">
              <a:ea typeface="ＭＳ Ｐゴシック" charset="0"/>
            </a:endParaRPr>
          </a:p>
          <a:p>
            <a:pPr marL="0" indent="0">
              <a:buNone/>
            </a:pPr>
            <a:r>
              <a:rPr lang="en-US" sz="2200" dirty="0">
                <a:ea typeface="ＭＳ Ｐゴシック" charset="0"/>
              </a:rPr>
              <a:t>Dams and levees reduce sediments in </a:t>
            </a:r>
            <a:r>
              <a:rPr lang="en-US" sz="2200" dirty="0" smtClean="0">
                <a:ea typeface="ＭＳ Ｐゴシック" charset="0"/>
              </a:rPr>
              <a:t>deltas.  Sediment is deposited behind dam (upstream) rather than in the river delta; thus reducing size of river delta.  </a:t>
            </a:r>
          </a:p>
          <a:p>
            <a:pPr marL="0" indent="0">
              <a:buNone/>
            </a:pPr>
            <a:r>
              <a:rPr lang="en-US" sz="2200" dirty="0" smtClean="0">
                <a:ea typeface="ＭＳ Ｐゴシック" charset="0"/>
              </a:rPr>
              <a:t>Levees designed to reduce flooding in upstream communities channel water; increasing speed and reducing sediment deposition.  </a:t>
            </a:r>
            <a:endParaRPr lang="en-US" sz="2200" dirty="0">
              <a:ea typeface="ＭＳ Ｐゴシック" charset="0"/>
            </a:endParaRPr>
          </a:p>
          <a:p>
            <a:pPr>
              <a:buNone/>
            </a:pPr>
            <a:endParaRPr lang="en-US" sz="2200" dirty="0">
              <a:ea typeface="ＭＳ Ｐゴシック" charset="0"/>
            </a:endParaRPr>
          </a:p>
          <a:p>
            <a:pPr marL="0" indent="0">
              <a:buNone/>
            </a:pPr>
            <a:endParaRPr lang="en-US" sz="2200" dirty="0">
              <a:ea typeface="ＭＳ Ｐゴシック" charset="0"/>
            </a:endParaRPr>
          </a:p>
          <a:p>
            <a:pPr marL="0" indent="0">
              <a:buNone/>
            </a:pPr>
            <a:endParaRPr lang="en-US" sz="2200" dirty="0">
              <a:ea typeface="ＭＳ Ｐゴシック" charset="0"/>
            </a:endParaRPr>
          </a:p>
          <a:p>
            <a:pPr marL="0" indent="0">
              <a:buNone/>
            </a:pPr>
            <a:endParaRPr lang="en-US" sz="22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Dams, Deltas, Wetlands, Hurricanes, </a:t>
            </a:r>
            <a:r>
              <a:rPr lang="en-US" sz="3000" b="1" dirty="0" smtClean="0">
                <a:ea typeface="ＭＳ Ｐゴシック" charset="0"/>
              </a:rPr>
              <a:t>&amp; New Orleans</a:t>
            </a:r>
            <a:endParaRPr lang="en-US" sz="3000" b="1" dirty="0">
              <a:ea typeface="ＭＳ Ｐゴシック" charset="0"/>
            </a:endParaRPr>
          </a:p>
        </p:txBody>
      </p:sp>
      <p:pic>
        <p:nvPicPr>
          <p:cNvPr id="2" name="Picture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56358" y="2112835"/>
            <a:ext cx="2435241" cy="1624000"/>
          </a:xfrm>
          <a:prstGeom prst="rect">
            <a:avLst/>
          </a:prstGeom>
          <a:ln>
            <a:solidFill>
              <a:schemeClr val="tx1"/>
            </a:solidFill>
          </a:ln>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556358" y="833486"/>
            <a:ext cx="2435242" cy="1150652"/>
          </a:xfrm>
          <a:prstGeom prst="rect">
            <a:avLst/>
          </a:prstGeom>
          <a:solidFill>
            <a:srgbClr val="FFFFFF"/>
          </a:solidFill>
          <a:ln>
            <a:solidFill>
              <a:srgbClr val="000000"/>
            </a:solidFill>
          </a:ln>
        </p:spPr>
      </p:pic>
      <p:pic>
        <p:nvPicPr>
          <p:cNvPr id="7" name="Picture 6"/>
          <p:cNvPicPr>
            <a:picLocks noChangeAspect="1"/>
          </p:cNvPicPr>
          <p:nvPr/>
        </p:nvPicPr>
        <p:blipFill>
          <a:blip r:embed="rId5"/>
          <a:stretch>
            <a:fillRect/>
          </a:stretch>
        </p:blipFill>
        <p:spPr>
          <a:xfrm>
            <a:off x="169332" y="4350448"/>
            <a:ext cx="5473821" cy="2388771"/>
          </a:xfrm>
          <a:prstGeom prst="rect">
            <a:avLst/>
          </a:prstGeom>
          <a:ln>
            <a:solidFill>
              <a:srgbClr val="000000"/>
            </a:solidFill>
          </a:ln>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609821" y="4350448"/>
            <a:ext cx="3381778" cy="2388771"/>
          </a:xfrm>
          <a:prstGeom prst="rect">
            <a:avLst/>
          </a:prstGeom>
          <a:ln>
            <a:solidFill>
              <a:schemeClr val="tx1"/>
            </a:solidFill>
          </a:ln>
        </p:spPr>
      </p:pic>
    </p:spTree>
    <p:extLst>
      <p:ext uri="{BB962C8B-B14F-4D97-AF65-F5344CB8AC3E}">
        <p14:creationId xmlns:p14="http://schemas.microsoft.com/office/powerpoint/2010/main" val="2100800885"/>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70"/>
            <a:ext cx="6387026" cy="6090349"/>
          </a:xfrm>
          <a:solidFill>
            <a:schemeClr val="accent5">
              <a:lumMod val="20000"/>
              <a:lumOff val="80000"/>
            </a:schemeClr>
          </a:solidFill>
          <a:ln>
            <a:solidFill>
              <a:srgbClr val="000000"/>
            </a:solidFill>
          </a:ln>
        </p:spPr>
        <p:txBody>
          <a:bodyPr>
            <a:noAutofit/>
          </a:bodyPr>
          <a:lstStyle/>
          <a:p>
            <a:pPr marL="0" indent="0">
              <a:buNone/>
            </a:pPr>
            <a:r>
              <a:rPr lang="en-US" sz="2200" dirty="0" smtClean="0">
                <a:ea typeface="ＭＳ Ｐゴシック" charset="0"/>
              </a:rPr>
              <a:t>Without such natural protection many areas of the world (New Orleans, Bangladesh) experience much more severe hurricane impacts due to increased storm surge.  </a:t>
            </a:r>
          </a:p>
          <a:p>
            <a:r>
              <a:rPr lang="en-US" sz="2200" dirty="0" smtClean="0">
                <a:ea typeface="ＭＳ Ｐゴシック" charset="0"/>
              </a:rPr>
              <a:t>Global </a:t>
            </a:r>
            <a:r>
              <a:rPr lang="en-US" sz="2200" dirty="0">
                <a:ea typeface="ＭＳ Ｐゴシック" charset="0"/>
              </a:rPr>
              <a:t>warming, sea </a:t>
            </a:r>
            <a:r>
              <a:rPr lang="en-US" sz="2200" dirty="0" smtClean="0">
                <a:ea typeface="ＭＳ Ｐゴシック" charset="0"/>
              </a:rPr>
              <a:t>rise, and New Orleans</a:t>
            </a:r>
          </a:p>
          <a:p>
            <a:r>
              <a:rPr lang="en-US" sz="2200" dirty="0">
                <a:ea typeface="ＭＳ Ｐゴシック" charset="0"/>
              </a:rPr>
              <a:t>Wetland restoration in New </a:t>
            </a:r>
            <a:r>
              <a:rPr lang="en-US" sz="2200" dirty="0" smtClean="0">
                <a:ea typeface="ＭＳ Ｐゴシック" charset="0"/>
              </a:rPr>
              <a:t>Orleans</a:t>
            </a:r>
            <a:endParaRPr lang="en-US" sz="2200" dirty="0">
              <a:ea typeface="ＭＳ Ｐゴシック" charset="0"/>
            </a:endParaRPr>
          </a:p>
          <a:p>
            <a:pPr marL="0" indent="0">
              <a:buNone/>
            </a:pPr>
            <a:endParaRPr lang="en-US" sz="2200" dirty="0">
              <a:ea typeface="ＭＳ Ｐゴシック" charset="0"/>
            </a:endParaRPr>
          </a:p>
          <a:p>
            <a:pPr marL="0" indent="0">
              <a:buNone/>
            </a:pPr>
            <a:endParaRPr lang="en-US" sz="2200" dirty="0">
              <a:ea typeface="ＭＳ Ｐゴシック" charset="0"/>
            </a:endParaRPr>
          </a:p>
          <a:p>
            <a:pPr marL="0" indent="0">
              <a:buNone/>
            </a:pPr>
            <a:r>
              <a:rPr lang="en-US" sz="2200" dirty="0" smtClean="0">
                <a:ea typeface="ＭＳ Ｐゴシック" charset="0"/>
              </a:rPr>
              <a:t> </a:t>
            </a:r>
            <a:endParaRPr lang="en-US" sz="2200" dirty="0">
              <a:ea typeface="ＭＳ Ｐゴシック" charset="0"/>
            </a:endParaRPr>
          </a:p>
          <a:p>
            <a:pPr marL="0" indent="0">
              <a:buNone/>
            </a:pPr>
            <a:endParaRPr lang="en-US" sz="2200" dirty="0">
              <a:ea typeface="ＭＳ Ｐゴシック" charset="0"/>
            </a:endParaRPr>
          </a:p>
          <a:p>
            <a:pPr marL="0" indent="0">
              <a:buNone/>
            </a:pPr>
            <a:endParaRPr lang="en-US" sz="2200" dirty="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Dams, Deltas, Wetlands, Hurricanes, </a:t>
            </a:r>
            <a:r>
              <a:rPr lang="en-US" sz="3000" b="1" dirty="0" smtClean="0">
                <a:ea typeface="ＭＳ Ｐゴシック" charset="0"/>
              </a:rPr>
              <a:t>&amp; New Orleans</a:t>
            </a:r>
            <a:endParaRPr lang="en-US" sz="3000" b="1" dirty="0">
              <a:ea typeface="ＭＳ Ｐゴシック" charset="0"/>
            </a:endParaRPr>
          </a:p>
        </p:txBody>
      </p:sp>
      <p:pic>
        <p:nvPicPr>
          <p:cNvPr id="9" name="Picture 4" descr="0819"/>
          <p:cNvPicPr preferRelativeResize="0">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556359" y="648870"/>
            <a:ext cx="2435239" cy="182668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10" name="Picture 4" descr="0820"/>
          <p:cNvPicPr preferRelativeResize="0">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556354" y="2475551"/>
            <a:ext cx="2435241" cy="2185139"/>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pic>
        <p:nvPicPr>
          <p:cNvPr id="7" name="Picture 6"/>
          <p:cNvPicPr>
            <a:picLocks noChangeAspect="1"/>
          </p:cNvPicPr>
          <p:nvPr/>
        </p:nvPicPr>
        <p:blipFill>
          <a:blip r:embed="rId5"/>
          <a:stretch>
            <a:fillRect/>
          </a:stretch>
        </p:blipFill>
        <p:spPr>
          <a:xfrm>
            <a:off x="6556358" y="4660690"/>
            <a:ext cx="2435241" cy="1837303"/>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116201" y="4420526"/>
            <a:ext cx="3198998" cy="2077467"/>
          </a:xfrm>
          <a:prstGeom prst="rect">
            <a:avLst/>
          </a:prstGeom>
          <a:ln>
            <a:solidFill>
              <a:srgbClr val="000000"/>
            </a:solidFill>
          </a:ln>
        </p:spPr>
      </p:pic>
      <p:pic>
        <p:nvPicPr>
          <p:cNvPr id="11" name="Picture 1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362261" y="3044086"/>
            <a:ext cx="3641002" cy="1699134"/>
          </a:xfrm>
          <a:prstGeom prst="rect">
            <a:avLst/>
          </a:prstGeom>
          <a:ln>
            <a:solidFill>
              <a:srgbClr val="000000"/>
            </a:solidFill>
          </a:ln>
        </p:spPr>
      </p:pic>
    </p:spTree>
    <p:extLst>
      <p:ext uri="{BB962C8B-B14F-4D97-AF65-F5344CB8AC3E}">
        <p14:creationId xmlns:p14="http://schemas.microsoft.com/office/powerpoint/2010/main" val="110692525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4" y="648869"/>
            <a:ext cx="6057996" cy="6090349"/>
          </a:xfrm>
          <a:solidFill>
            <a:schemeClr val="accent5">
              <a:lumMod val="20000"/>
              <a:lumOff val="80000"/>
            </a:schemeClr>
          </a:solidFill>
          <a:ln>
            <a:solidFill>
              <a:srgbClr val="000000"/>
            </a:solidFill>
          </a:ln>
        </p:spPr>
        <p:txBody>
          <a:bodyPr>
            <a:noAutofit/>
          </a:bodyPr>
          <a:lstStyle/>
          <a:p>
            <a:r>
              <a:rPr lang="en-US" sz="2200" dirty="0">
                <a:ea typeface="ＭＳ Ｐゴシック" charset="0"/>
              </a:rPr>
              <a:t>Largest estuary in the US; polluted since </a:t>
            </a:r>
            <a:r>
              <a:rPr lang="en-US" sz="2200" dirty="0" smtClean="0">
                <a:ea typeface="ＭＳ Ｐゴシック" charset="0"/>
              </a:rPr>
              <a:t>1960</a:t>
            </a:r>
            <a:endParaRPr lang="en-US" sz="2200" dirty="0">
              <a:ea typeface="ＭＳ Ｐゴシック" charset="0"/>
            </a:endParaRPr>
          </a:p>
          <a:p>
            <a:r>
              <a:rPr lang="en-US" sz="2200" dirty="0">
                <a:ea typeface="ＭＳ Ｐゴシック" charset="0"/>
              </a:rPr>
              <a:t>Human population </a:t>
            </a:r>
            <a:r>
              <a:rPr lang="en-US" sz="2200" dirty="0" smtClean="0">
                <a:ea typeface="ＭＳ Ｐゴシック" charset="0"/>
              </a:rPr>
              <a:t>increased</a:t>
            </a:r>
            <a:endParaRPr lang="en-US" sz="2200" dirty="0">
              <a:ea typeface="ＭＳ Ｐゴシック" charset="0"/>
            </a:endParaRPr>
          </a:p>
          <a:p>
            <a:r>
              <a:rPr lang="en-US" sz="2200" dirty="0">
                <a:ea typeface="ＭＳ Ｐゴシック" charset="0"/>
              </a:rPr>
              <a:t>Point and nonpoint sources raised </a:t>
            </a:r>
            <a:r>
              <a:rPr lang="en-US" sz="2200" dirty="0" smtClean="0">
                <a:ea typeface="ＭＳ Ｐゴシック" charset="0"/>
              </a:rPr>
              <a:t>pollution</a:t>
            </a:r>
            <a:endParaRPr lang="en-US" sz="2200" dirty="0">
              <a:ea typeface="ＭＳ Ｐゴシック" charset="0"/>
            </a:endParaRPr>
          </a:p>
          <a:p>
            <a:r>
              <a:rPr lang="en-US" sz="2200" dirty="0">
                <a:ea typeface="ＭＳ Ｐゴシック" charset="0"/>
              </a:rPr>
              <a:t>Phosphate and nitrate levels too </a:t>
            </a:r>
            <a:r>
              <a:rPr lang="en-US" sz="2200" dirty="0" smtClean="0">
                <a:ea typeface="ＭＳ Ｐゴシック" charset="0"/>
              </a:rPr>
              <a:t>high</a:t>
            </a:r>
            <a:endParaRPr lang="en-US" sz="2200" dirty="0">
              <a:ea typeface="ＭＳ Ｐゴシック" charset="0"/>
            </a:endParaRPr>
          </a:p>
          <a:p>
            <a:r>
              <a:rPr lang="en-US" sz="2200" dirty="0">
                <a:ea typeface="ＭＳ Ｐゴシック" charset="0"/>
              </a:rPr>
              <a:t>Excess sediments from runoff and decreased vegetation</a:t>
            </a:r>
          </a:p>
          <a:p>
            <a:r>
              <a:rPr lang="en-US" sz="2200" dirty="0">
                <a:ea typeface="ＭＳ Ｐゴシック" charset="0"/>
              </a:rPr>
              <a:t>Oysters, a keystone species, greatly </a:t>
            </a:r>
            <a:r>
              <a:rPr lang="en-US" sz="2200" dirty="0" smtClean="0">
                <a:ea typeface="ＭＳ Ｐゴシック" charset="0"/>
              </a:rPr>
              <a:t>reduced</a:t>
            </a:r>
            <a:endParaRPr lang="en-US" sz="2200" dirty="0">
              <a:ea typeface="ＭＳ Ｐゴシック" charset="0"/>
            </a:endParaRPr>
          </a:p>
          <a:p>
            <a:r>
              <a:rPr lang="en-US" sz="2200" dirty="0">
                <a:ea typeface="ＭＳ Ｐゴシック" charset="0"/>
              </a:rPr>
              <a:t>1983: Chesapeake Bay Program</a:t>
            </a:r>
          </a:p>
          <a:p>
            <a:pPr lvl="1"/>
            <a:r>
              <a:rPr lang="en-US" sz="2200" dirty="0">
                <a:ea typeface="ＭＳ Ｐゴシック" charset="0"/>
              </a:rPr>
              <a:t>Integrated coastal management with local, state, federal governments and citizens</a:t>
            </a:r>
            <a:r>
              <a:rPr lang="ja-JP" altLang="en-US" sz="2200" dirty="0">
                <a:ea typeface="ＭＳ Ｐゴシック" charset="0"/>
              </a:rPr>
              <a:t>’</a:t>
            </a:r>
            <a:r>
              <a:rPr lang="en-US" altLang="ja-JP" sz="2200" dirty="0">
                <a:ea typeface="ＭＳ Ｐゴシック" charset="0"/>
              </a:rPr>
              <a:t> </a:t>
            </a:r>
            <a:r>
              <a:rPr lang="en-US" altLang="ja-JP" sz="2200" dirty="0" smtClean="0">
                <a:ea typeface="ＭＳ Ｐゴシック" charset="0"/>
              </a:rPr>
              <a:t>groups</a:t>
            </a:r>
            <a:endParaRPr lang="en-US" sz="2200" dirty="0">
              <a:ea typeface="ＭＳ Ｐゴシック" charset="0"/>
            </a:endParaRPr>
          </a:p>
          <a:p>
            <a:r>
              <a:rPr lang="en-US" sz="2200" dirty="0">
                <a:ea typeface="ＭＳ Ｐゴシック" charset="0"/>
              </a:rPr>
              <a:t>2008 update:</a:t>
            </a:r>
          </a:p>
          <a:p>
            <a:pPr lvl="1"/>
            <a:r>
              <a:rPr lang="en-US" sz="2200" dirty="0">
                <a:ea typeface="ＭＳ Ｐゴシック" charset="0"/>
              </a:rPr>
              <a:t>25 years and $6 billion</a:t>
            </a:r>
          </a:p>
          <a:p>
            <a:pPr lvl="1"/>
            <a:r>
              <a:rPr lang="en-US" sz="2200" dirty="0">
                <a:ea typeface="ＭＳ Ｐゴシック" charset="0"/>
              </a:rPr>
              <a:t>Program met only 21% of goals</a:t>
            </a:r>
          </a:p>
          <a:p>
            <a:pPr lvl="1"/>
            <a:r>
              <a:rPr lang="en-US" sz="2200" dirty="0">
                <a:ea typeface="ＭＳ Ｐゴシック" charset="0"/>
              </a:rPr>
              <a:t>Water quality </a:t>
            </a:r>
            <a:r>
              <a:rPr lang="ja-JP" altLang="en-US" sz="2200" dirty="0">
                <a:ea typeface="ＭＳ Ｐゴシック" charset="0"/>
              </a:rPr>
              <a:t>“</a:t>
            </a:r>
            <a:r>
              <a:rPr lang="en-US" altLang="ja-JP" sz="2200" dirty="0">
                <a:ea typeface="ＭＳ Ｐゴシック" charset="0"/>
              </a:rPr>
              <a:t>very poor</a:t>
            </a:r>
            <a:r>
              <a:rPr lang="ja-JP" altLang="en-US" sz="2200" dirty="0">
                <a:ea typeface="ＭＳ Ｐゴシック" charset="0"/>
              </a:rPr>
              <a:t>”</a:t>
            </a:r>
            <a:endParaRPr lang="en-US" sz="2200" dirty="0">
              <a:ea typeface="ＭＳ Ｐゴシック" charset="0"/>
            </a:endParaRPr>
          </a:p>
          <a:p>
            <a:pPr marL="57150" indent="0">
              <a:buNone/>
            </a:pPr>
            <a:endParaRPr lang="en-US" sz="2200" b="1"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200" b="1" dirty="0">
                <a:ea typeface="ＭＳ Ｐゴシック" charset="0"/>
              </a:rPr>
              <a:t>The Chesapeake Bay—an Estuary in Trouble </a:t>
            </a:r>
          </a:p>
        </p:txBody>
      </p:sp>
      <p:pic>
        <p:nvPicPr>
          <p:cNvPr id="5" name="Picture 4" descr="0814"/>
          <p:cNvPicPr preferRelativeResize="0">
            <a:picLocks noChangeAspect="1" noChangeArrowheads="1"/>
          </p:cNvPicPr>
          <p:nvPr/>
        </p:nvPicPr>
        <p:blipFill rotWithShape="1">
          <a:blip r:embed="rId3" cstate="email">
            <a:extLst>
              <a:ext uri="{28A0092B-C50C-407E-A947-70E740481C1C}">
                <a14:useLocalDpi xmlns:a14="http://schemas.microsoft.com/office/drawing/2010/main"/>
              </a:ext>
            </a:extLst>
          </a:blip>
          <a:srcRect l="15285" t="6989" r="41820"/>
          <a:stretch/>
        </p:blipFill>
        <p:spPr bwMode="auto">
          <a:xfrm>
            <a:off x="6227330" y="1177909"/>
            <a:ext cx="2764270" cy="47371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Tree>
    <p:extLst>
      <p:ext uri="{BB962C8B-B14F-4D97-AF65-F5344CB8AC3E}">
        <p14:creationId xmlns:p14="http://schemas.microsoft.com/office/powerpoint/2010/main" val="335617647"/>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2" descr="E_0814"/>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420688" y="257175"/>
            <a:ext cx="8302625" cy="6343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8306" name="Rectangle 3" hidden="1"/>
          <p:cNvSpPr>
            <a:spLocks noGrp="1" noChangeArrowheads="1"/>
          </p:cNvSpPr>
          <p:nvPr>
            <p:ph type="title"/>
          </p:nvPr>
        </p:nvSpPr>
        <p:spPr/>
        <p:txBody>
          <a:bodyPr/>
          <a:lstStyle/>
          <a:p>
            <a:endParaRPr lang="en-US">
              <a:ea typeface="ＭＳ Ｐゴシック" charset="0"/>
            </a:endParaRPr>
          </a:p>
        </p:txBody>
      </p:sp>
      <p:sp>
        <p:nvSpPr>
          <p:cNvPr id="191493" name="Text Box 5"/>
          <p:cNvSpPr txBox="1">
            <a:spLocks noChangeArrowheads="1"/>
          </p:cNvSpPr>
          <p:nvPr/>
        </p:nvSpPr>
        <p:spPr bwMode="auto">
          <a:xfrm>
            <a:off x="1447800" y="0"/>
            <a:ext cx="1884363"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Drainage basin</a:t>
            </a:r>
          </a:p>
        </p:txBody>
      </p:sp>
      <p:sp>
        <p:nvSpPr>
          <p:cNvPr id="191494" name="Text Box 6"/>
          <p:cNvSpPr txBox="1">
            <a:spLocks noChangeArrowheads="1"/>
          </p:cNvSpPr>
          <p:nvPr/>
        </p:nvSpPr>
        <p:spPr bwMode="auto">
          <a:xfrm>
            <a:off x="6019800" y="4894263"/>
            <a:ext cx="1414463"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No oxygen</a:t>
            </a:r>
          </a:p>
        </p:txBody>
      </p:sp>
      <p:sp>
        <p:nvSpPr>
          <p:cNvPr id="191495" name="Text Box 7"/>
          <p:cNvSpPr txBox="1">
            <a:spLocks noChangeArrowheads="1"/>
          </p:cNvSpPr>
          <p:nvPr/>
        </p:nvSpPr>
        <p:spPr bwMode="auto">
          <a:xfrm>
            <a:off x="6019800" y="5446713"/>
            <a:ext cx="2405063"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800" b="1">
                <a:solidFill>
                  <a:srgbClr val="000000"/>
                </a:solidFill>
                <a:cs typeface="Arial" charset="0"/>
              </a:rPr>
              <a:t>Low concentrations of oxygen</a:t>
            </a:r>
          </a:p>
        </p:txBody>
      </p:sp>
      <p:sp>
        <p:nvSpPr>
          <p:cNvPr id="191496" name="Line 8"/>
          <p:cNvSpPr>
            <a:spLocks noChangeShapeType="1"/>
          </p:cNvSpPr>
          <p:nvPr/>
        </p:nvSpPr>
        <p:spPr bwMode="auto">
          <a:xfrm flipH="1" flipV="1">
            <a:off x="2870200" y="339725"/>
            <a:ext cx="369888" cy="879475"/>
          </a:xfrm>
          <a:prstGeom prst="line">
            <a:avLst/>
          </a:prstGeom>
          <a:noFill/>
          <a:ln w="19050">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pPr>
              <a:defRPr/>
            </a:pPr>
            <a:endParaRPr lang="en-US"/>
          </a:p>
        </p:txBody>
      </p:sp>
    </p:spTree>
    <p:extLst>
      <p:ext uri="{BB962C8B-B14F-4D97-AF65-F5344CB8AC3E}">
        <p14:creationId xmlns:p14="http://schemas.microsoft.com/office/powerpoint/2010/main" val="3183026118"/>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338666" y="781434"/>
            <a:ext cx="5413057" cy="5737900"/>
          </a:xfrm>
          <a:solidFill>
            <a:schemeClr val="accent5">
              <a:lumMod val="20000"/>
              <a:lumOff val="80000"/>
            </a:schemeClr>
          </a:solidFill>
          <a:ln>
            <a:solidFill>
              <a:srgbClr val="000000"/>
            </a:solidFill>
          </a:ln>
        </p:spPr>
        <p:txBody>
          <a:bodyPr>
            <a:noAutofit/>
          </a:bodyPr>
          <a:lstStyle/>
          <a:p>
            <a:pPr marL="0" indent="0">
              <a:buNone/>
            </a:pPr>
            <a:r>
              <a:rPr lang="en-US" sz="2300" b="1" dirty="0">
                <a:solidFill>
                  <a:srgbClr val="000000"/>
                </a:solidFill>
                <a:ea typeface="ＭＳ Ｐゴシック" charset="0"/>
              </a:rPr>
              <a:t>Key factors in the distribution of organisms</a:t>
            </a:r>
          </a:p>
          <a:p>
            <a:r>
              <a:rPr lang="en-US" sz="2300" dirty="0">
                <a:solidFill>
                  <a:srgbClr val="000000"/>
                </a:solidFill>
                <a:ea typeface="ＭＳ Ｐゴシック" charset="0"/>
              </a:rPr>
              <a:t>Temperature</a:t>
            </a:r>
          </a:p>
          <a:p>
            <a:r>
              <a:rPr lang="en-US" sz="2300" dirty="0">
                <a:solidFill>
                  <a:srgbClr val="000000"/>
                </a:solidFill>
                <a:ea typeface="ＭＳ Ｐゴシック" charset="0"/>
              </a:rPr>
              <a:t>Dissolved oxygen content</a:t>
            </a:r>
          </a:p>
          <a:p>
            <a:r>
              <a:rPr lang="en-US" sz="2300" dirty="0">
                <a:solidFill>
                  <a:srgbClr val="000000"/>
                </a:solidFill>
                <a:ea typeface="ＭＳ Ｐゴシック" charset="0"/>
              </a:rPr>
              <a:t>Availability of food</a:t>
            </a:r>
          </a:p>
          <a:p>
            <a:r>
              <a:rPr lang="en-US" sz="2300" dirty="0">
                <a:solidFill>
                  <a:srgbClr val="000000"/>
                </a:solidFill>
                <a:ea typeface="ＭＳ Ｐゴシック" charset="0"/>
              </a:rPr>
              <a:t>Availability of light and nutrients needed for photosynthesis in the euphotic </a:t>
            </a:r>
            <a:r>
              <a:rPr lang="en-US" sz="2300" dirty="0" smtClean="0">
                <a:solidFill>
                  <a:srgbClr val="000000"/>
                </a:solidFill>
                <a:ea typeface="ＭＳ Ｐゴシック" charset="0"/>
              </a:rPr>
              <a:t>zone </a:t>
            </a:r>
            <a:endParaRPr lang="en-US" sz="2300" dirty="0">
              <a:solidFill>
                <a:srgbClr val="000000"/>
              </a:solidFill>
              <a:ea typeface="ＭＳ Ｐゴシック" charset="0"/>
            </a:endParaRPr>
          </a:p>
          <a:p>
            <a:pPr marL="57150" indent="0">
              <a:buNone/>
            </a:pPr>
            <a:endParaRPr lang="en-US" sz="2300"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marL="0" indent="0">
              <a:lnSpc>
                <a:spcPct val="90000"/>
              </a:lnSpc>
            </a:pPr>
            <a:r>
              <a:rPr lang="en-US" sz="3200" b="1" dirty="0">
                <a:ea typeface="ＭＳ Ｐゴシック" charset="0"/>
              </a:rPr>
              <a:t>Aquatic life zones</a:t>
            </a:r>
          </a:p>
        </p:txBody>
      </p:sp>
      <p:pic>
        <p:nvPicPr>
          <p:cNvPr id="2" name="Picture 1"/>
          <p:cNvPicPr>
            <a:picLocks noChangeAspect="1"/>
          </p:cNvPicPr>
          <p:nvPr/>
        </p:nvPicPr>
        <p:blipFill>
          <a:blip r:embed="rId3"/>
          <a:stretch>
            <a:fillRect/>
          </a:stretch>
        </p:blipFill>
        <p:spPr>
          <a:xfrm>
            <a:off x="5909264" y="781434"/>
            <a:ext cx="2868950" cy="5737900"/>
          </a:xfrm>
          <a:prstGeom prst="rect">
            <a:avLst/>
          </a:prstGeom>
          <a:ln>
            <a:solidFill>
              <a:srgbClr val="000000"/>
            </a:solidFill>
          </a:ln>
        </p:spPr>
      </p:pic>
      <p:pic>
        <p:nvPicPr>
          <p:cNvPr id="5" name="Picture 4"/>
          <p:cNvPicPr>
            <a:picLocks noChangeAspect="1"/>
          </p:cNvPicPr>
          <p:nvPr/>
        </p:nvPicPr>
        <p:blipFill rotWithShape="1">
          <a:blip r:embed="rId4" cstate="email">
            <a:extLst>
              <a:ext uri="{28A0092B-C50C-407E-A947-70E740481C1C}">
                <a14:useLocalDpi xmlns:a14="http://schemas.microsoft.com/office/drawing/2010/main"/>
              </a:ext>
            </a:extLst>
          </a:blip>
          <a:srcRect t="16604" b="18042"/>
          <a:stretch/>
        </p:blipFill>
        <p:spPr>
          <a:xfrm>
            <a:off x="802905" y="3372428"/>
            <a:ext cx="4483153" cy="2929916"/>
          </a:xfrm>
          <a:prstGeom prst="rect">
            <a:avLst/>
          </a:prstGeom>
          <a:ln>
            <a:solidFill>
              <a:srgbClr val="000000"/>
            </a:solidFill>
          </a:ln>
        </p:spPr>
      </p:pic>
    </p:spTree>
    <p:extLst>
      <p:ext uri="{BB962C8B-B14F-4D97-AF65-F5344CB8AC3E}">
        <p14:creationId xmlns:p14="http://schemas.microsoft.com/office/powerpoint/2010/main" val="43880303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2" y="648869"/>
            <a:ext cx="8822267" cy="6090349"/>
          </a:xfrm>
          <a:solidFill>
            <a:schemeClr val="accent5">
              <a:lumMod val="20000"/>
              <a:lumOff val="80000"/>
            </a:schemeClr>
          </a:solidFill>
          <a:ln>
            <a:solidFill>
              <a:srgbClr val="000000"/>
            </a:solidFill>
          </a:ln>
        </p:spPr>
        <p:txBody>
          <a:bodyPr>
            <a:noAutofit/>
          </a:bodyPr>
          <a:lstStyle/>
          <a:p>
            <a:pPr marL="0" indent="0">
              <a:buNone/>
            </a:pPr>
            <a:r>
              <a:rPr lang="en-US" sz="2300" b="1" dirty="0" smtClean="0">
                <a:solidFill>
                  <a:srgbClr val="000000"/>
                </a:solidFill>
                <a:ea typeface="ＭＳ Ｐゴシック" charset="0"/>
              </a:rPr>
              <a:t>Turbidity</a:t>
            </a:r>
            <a:endParaRPr lang="en-US" sz="2300" dirty="0" smtClean="0">
              <a:solidFill>
                <a:srgbClr val="000000"/>
              </a:solidFill>
              <a:ea typeface="ＭＳ Ｐゴシック" charset="0"/>
            </a:endParaRPr>
          </a:p>
          <a:p>
            <a:pPr marL="0" indent="0">
              <a:buNone/>
            </a:pPr>
            <a:r>
              <a:rPr lang="en-US" sz="2300" dirty="0" smtClean="0">
                <a:solidFill>
                  <a:srgbClr val="000000"/>
                </a:solidFill>
                <a:ea typeface="ＭＳ Ｐゴシック" charset="0"/>
              </a:rPr>
              <a:t>Degree </a:t>
            </a:r>
            <a:r>
              <a:rPr lang="en-US" sz="2300" dirty="0">
                <a:solidFill>
                  <a:srgbClr val="000000"/>
                </a:solidFill>
                <a:ea typeface="ＭＳ Ｐゴシック" charset="0"/>
              </a:rPr>
              <a:t>of cloudiness in </a:t>
            </a:r>
            <a:r>
              <a:rPr lang="en-US" sz="2300" dirty="0" smtClean="0">
                <a:solidFill>
                  <a:srgbClr val="000000"/>
                </a:solidFill>
                <a:ea typeface="ＭＳ Ｐゴシック" charset="0"/>
              </a:rPr>
              <a:t>water from dissolved sediments and nutrients.</a:t>
            </a:r>
            <a:endParaRPr lang="en-US" sz="2300" dirty="0">
              <a:solidFill>
                <a:srgbClr val="000000"/>
              </a:solidFill>
              <a:ea typeface="ＭＳ Ｐゴシック" charset="0"/>
            </a:endParaRPr>
          </a:p>
          <a:p>
            <a:pPr marL="0" indent="0" algn="ctr">
              <a:buNone/>
            </a:pPr>
            <a:r>
              <a:rPr lang="en-US" sz="2300" i="1" dirty="0" smtClean="0">
                <a:solidFill>
                  <a:srgbClr val="000000"/>
                </a:solidFill>
                <a:ea typeface="ＭＳ Ｐゴシック" charset="0"/>
              </a:rPr>
              <a:t>Turbidity inhibits photosynthesis; decreasing ecosyste</a:t>
            </a:r>
            <a:r>
              <a:rPr lang="en-US" sz="2300" i="1" dirty="0">
                <a:solidFill>
                  <a:srgbClr val="000000"/>
                </a:solidFill>
                <a:ea typeface="ＭＳ Ｐゴシック" charset="0"/>
              </a:rPr>
              <a:t>m</a:t>
            </a:r>
            <a:r>
              <a:rPr lang="en-US" sz="2300" i="1" dirty="0" smtClean="0">
                <a:solidFill>
                  <a:srgbClr val="000000"/>
                </a:solidFill>
                <a:ea typeface="ＭＳ Ｐゴシック" charset="0"/>
              </a:rPr>
              <a:t> productivity</a:t>
            </a:r>
            <a:endParaRPr lang="en-US" sz="2300" i="1" dirty="0">
              <a:solidFill>
                <a:srgbClr val="000000"/>
              </a:solidFill>
              <a:ea typeface="ＭＳ Ｐゴシック" charset="0"/>
            </a:endParaRPr>
          </a:p>
          <a:p>
            <a:pPr marL="57150" indent="0">
              <a:buNone/>
            </a:pPr>
            <a:endParaRPr lang="en-US" sz="2300" dirty="0" smtClean="0">
              <a:solidFill>
                <a:srgbClr val="000000"/>
              </a:solidFill>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marL="0" indent="0">
              <a:lnSpc>
                <a:spcPct val="90000"/>
              </a:lnSpc>
            </a:pPr>
            <a:r>
              <a:rPr lang="en-US" sz="3200" b="1" dirty="0">
                <a:ea typeface="ＭＳ Ｐゴシック" charset="0"/>
              </a:rPr>
              <a:t>Aquatic life zones</a:t>
            </a:r>
          </a:p>
        </p:txBody>
      </p:sp>
      <p:pic>
        <p:nvPicPr>
          <p:cNvPr id="5" name="Picture 4"/>
          <p:cNvPicPr>
            <a:picLocks noChangeAspect="1"/>
          </p:cNvPicPr>
          <p:nvPr/>
        </p:nvPicPr>
        <p:blipFill>
          <a:blip r:embed="rId3"/>
          <a:stretch>
            <a:fillRect/>
          </a:stretch>
        </p:blipFill>
        <p:spPr>
          <a:xfrm>
            <a:off x="1032933" y="2000382"/>
            <a:ext cx="7040034" cy="4534447"/>
          </a:xfrm>
          <a:prstGeom prst="rect">
            <a:avLst/>
          </a:prstGeom>
          <a:ln>
            <a:solidFill>
              <a:srgbClr val="000000"/>
            </a:solidFill>
          </a:ln>
        </p:spPr>
      </p:pic>
    </p:spTree>
    <p:extLst>
      <p:ext uri="{BB962C8B-B14F-4D97-AF65-F5344CB8AC3E}">
        <p14:creationId xmlns:p14="http://schemas.microsoft.com/office/powerpoint/2010/main" val="3619158243"/>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a:xfrm>
            <a:off x="169333" y="93366"/>
            <a:ext cx="8822267" cy="6645853"/>
          </a:xfrm>
          <a:prstGeom prst="rect">
            <a:avLst/>
          </a:prstGeom>
          <a:solidFill>
            <a:schemeClr val="accent3">
              <a:lumMod val="40000"/>
              <a:lumOff val="6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70"/>
            <a:ext cx="4534858" cy="4087594"/>
          </a:xfrm>
          <a:solidFill>
            <a:schemeClr val="accent5">
              <a:lumMod val="20000"/>
              <a:lumOff val="80000"/>
            </a:schemeClr>
          </a:solidFill>
          <a:ln>
            <a:solidFill>
              <a:srgbClr val="000000"/>
            </a:solidFill>
          </a:ln>
        </p:spPr>
        <p:txBody>
          <a:bodyPr>
            <a:noAutofit/>
          </a:bodyPr>
          <a:lstStyle/>
          <a:p>
            <a:pPr marL="571500" indent="-514350">
              <a:buFont typeface="Calibri" charset="0"/>
              <a:buAutoNum type="arabicPeriod"/>
            </a:pPr>
            <a:r>
              <a:rPr lang="en-US" sz="2300" b="1" dirty="0" smtClean="0">
                <a:ea typeface="ＭＳ Ｐゴシック" charset="0"/>
              </a:rPr>
              <a:t>Coastal </a:t>
            </a:r>
            <a:r>
              <a:rPr lang="en-US" sz="2300" b="1" dirty="0">
                <a:ea typeface="ＭＳ Ｐゴシック" charset="0"/>
              </a:rPr>
              <a:t>zone</a:t>
            </a:r>
          </a:p>
          <a:p>
            <a:pPr marL="457200"/>
            <a:r>
              <a:rPr lang="en-US" sz="2300" dirty="0">
                <a:ea typeface="ＭＳ Ｐゴシック" charset="0"/>
              </a:rPr>
              <a:t>Warm, nutrient rich, shallow</a:t>
            </a:r>
          </a:p>
          <a:p>
            <a:pPr marL="457200"/>
            <a:r>
              <a:rPr lang="en-US" sz="2300" dirty="0">
                <a:ea typeface="ＭＳ Ｐゴシック" charset="0"/>
              </a:rPr>
              <a:t>Shore to edge of continental shelf</a:t>
            </a:r>
          </a:p>
          <a:p>
            <a:pPr marL="457200"/>
            <a:r>
              <a:rPr lang="en-US" sz="2300" dirty="0">
                <a:ea typeface="ＭＳ Ｐゴシック" charset="0"/>
              </a:rPr>
              <a:t>Usually high NPP from ample sunlight and nutrients</a:t>
            </a:r>
          </a:p>
          <a:p>
            <a:pPr marL="514350" indent="-457200">
              <a:buFont typeface="+mj-lt"/>
              <a:buAutoNum type="arabicPeriod" startAt="2"/>
            </a:pPr>
            <a:r>
              <a:rPr lang="en-US" sz="2300" b="1" dirty="0">
                <a:ea typeface="ＭＳ Ｐゴシック" charset="0"/>
              </a:rPr>
              <a:t>Open sea</a:t>
            </a:r>
          </a:p>
          <a:p>
            <a:pPr marL="514350" indent="-457200">
              <a:buFont typeface="+mj-lt"/>
              <a:buAutoNum type="arabicPeriod" startAt="2"/>
            </a:pPr>
            <a:r>
              <a:rPr lang="en-US" sz="2300" b="1" dirty="0">
                <a:ea typeface="ＭＳ Ｐゴシック" charset="0"/>
              </a:rPr>
              <a:t>Ocean </a:t>
            </a:r>
            <a:r>
              <a:rPr lang="en-US" sz="2300" b="1" dirty="0" smtClean="0">
                <a:ea typeface="ＭＳ Ｐゴシック" charset="0"/>
              </a:rPr>
              <a:t>bottom</a:t>
            </a:r>
            <a:endParaRPr lang="en-US" sz="2300" b="1" dirty="0">
              <a:ea typeface="ＭＳ Ｐゴシック" charset="0"/>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pPr eaLnBrk="1" hangingPunct="1"/>
            <a:r>
              <a:rPr lang="en-US" sz="3200" b="1" dirty="0" smtClean="0">
                <a:ea typeface="ＭＳ Ｐゴシック" charset="0"/>
              </a:rPr>
              <a:t>Marine Ecosystems: 3-Major </a:t>
            </a:r>
            <a:r>
              <a:rPr lang="en-US" sz="3200" b="1" dirty="0" err="1" smtClean="0">
                <a:ea typeface="ＭＳ Ｐゴシック" charset="0"/>
              </a:rPr>
              <a:t>Lifezones</a:t>
            </a:r>
            <a:endParaRPr lang="en-US" sz="3200" b="1" dirty="0">
              <a:ea typeface="ＭＳ Ｐゴシック" charset="0"/>
            </a:endParaRPr>
          </a:p>
        </p:txBody>
      </p:sp>
      <p:pic>
        <p:nvPicPr>
          <p:cNvPr id="9" name="Picture1" descr="0605"/>
          <p:cNvPicPr preferRelativeResize="0">
            <a:picLocks noChangeAspect="1" noChangeArrowheads="1"/>
          </p:cNvPicPr>
          <p:nvPr/>
        </p:nvPicPr>
        <p:blipFill rotWithShape="1">
          <a:blip r:embed="rId3" cstate="email">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a:ext>
            </a:extLst>
          </a:blip>
          <a:srcRect b="3020"/>
          <a:stretch/>
        </p:blipFill>
        <p:spPr>
          <a:xfrm>
            <a:off x="4704190" y="648869"/>
            <a:ext cx="4287410" cy="3326543"/>
          </a:xfrm>
          <a:prstGeom prst="rect">
            <a:avLst/>
          </a:prstGeom>
          <a:noFill/>
          <a:ln>
            <a:solidFill>
              <a:schemeClr val="tx1"/>
            </a:solidFill>
          </a:ln>
        </p:spPr>
      </p:pic>
      <p:pic>
        <p:nvPicPr>
          <p:cNvPr id="2" name="Picture 1"/>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4156551" y="3975413"/>
            <a:ext cx="4835049" cy="2744421"/>
          </a:xfrm>
          <a:prstGeom prst="rect">
            <a:avLst/>
          </a:prstGeom>
          <a:ln>
            <a:solidFill>
              <a:srgbClr val="000000"/>
            </a:solidFill>
          </a:ln>
        </p:spPr>
      </p:pic>
      <p:pic>
        <p:nvPicPr>
          <p:cNvPr id="5" name="Picture 4"/>
          <p:cNvPicPr>
            <a:picLocks noChangeAspect="1"/>
          </p:cNvPicPr>
          <p:nvPr/>
        </p:nvPicPr>
        <p:blipFill>
          <a:blip r:embed="rId6"/>
          <a:stretch>
            <a:fillRect/>
          </a:stretch>
        </p:blipFill>
        <p:spPr>
          <a:xfrm>
            <a:off x="169333" y="3975072"/>
            <a:ext cx="4131871" cy="2764146"/>
          </a:xfrm>
          <a:prstGeom prst="rect">
            <a:avLst/>
          </a:prstGeom>
          <a:ln>
            <a:solidFill>
              <a:srgbClr val="000000"/>
            </a:solidFill>
          </a:ln>
        </p:spPr>
      </p:pic>
      <p:sp>
        <p:nvSpPr>
          <p:cNvPr id="6" name="TextBox 5"/>
          <p:cNvSpPr txBox="1"/>
          <p:nvPr/>
        </p:nvSpPr>
        <p:spPr>
          <a:xfrm>
            <a:off x="6086378" y="3975072"/>
            <a:ext cx="1095172" cy="276999"/>
          </a:xfrm>
          <a:prstGeom prst="rect">
            <a:avLst/>
          </a:prstGeom>
          <a:noFill/>
        </p:spPr>
        <p:txBody>
          <a:bodyPr wrap="none" rtlCol="0">
            <a:spAutoFit/>
          </a:bodyPr>
          <a:lstStyle/>
          <a:p>
            <a:r>
              <a:rPr lang="en-US" sz="1200" dirty="0" smtClean="0"/>
              <a:t>Mumbai, India</a:t>
            </a:r>
            <a:endParaRPr lang="en-US" sz="1200" dirty="0"/>
          </a:p>
        </p:txBody>
      </p:sp>
      <p:sp>
        <p:nvSpPr>
          <p:cNvPr id="13" name="TextBox 12"/>
          <p:cNvSpPr txBox="1"/>
          <p:nvPr/>
        </p:nvSpPr>
        <p:spPr>
          <a:xfrm>
            <a:off x="1620389" y="3975072"/>
            <a:ext cx="1477688" cy="276999"/>
          </a:xfrm>
          <a:prstGeom prst="rect">
            <a:avLst/>
          </a:prstGeom>
          <a:noFill/>
        </p:spPr>
        <p:txBody>
          <a:bodyPr wrap="none" rtlCol="0">
            <a:spAutoFit/>
          </a:bodyPr>
          <a:lstStyle/>
          <a:p>
            <a:r>
              <a:rPr lang="en-US" sz="1200" dirty="0" smtClean="0"/>
              <a:t>Rio </a:t>
            </a:r>
            <a:r>
              <a:rPr lang="en-US" sz="1200" dirty="0"/>
              <a:t>de </a:t>
            </a:r>
            <a:r>
              <a:rPr lang="en-US" sz="1200" dirty="0" smtClean="0"/>
              <a:t>Janeiro, Brazil </a:t>
            </a:r>
            <a:endParaRPr lang="en-US" sz="1200" dirty="0"/>
          </a:p>
        </p:txBody>
      </p:sp>
    </p:spTree>
    <p:extLst>
      <p:ext uri="{BB962C8B-B14F-4D97-AF65-F5344CB8AC3E}">
        <p14:creationId xmlns:p14="http://schemas.microsoft.com/office/powerpoint/2010/main" val="2921516310"/>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3">
            <a:lumMod val="40000"/>
            <a:lumOff val="60000"/>
          </a:schemeClr>
        </a:solidFill>
        <a:effectLst/>
      </p:bgPr>
    </p:bg>
    <p:spTree>
      <p:nvGrpSpPr>
        <p:cNvPr id="1" name=""/>
        <p:cNvGrpSpPr/>
        <p:nvPr/>
      </p:nvGrpSpPr>
      <p:grpSpPr>
        <a:xfrm>
          <a:off x="0" y="0"/>
          <a:ext cx="0" cy="0"/>
          <a:chOff x="0" y="0"/>
          <a:chExt cx="0" cy="0"/>
        </a:xfrm>
      </p:grpSpPr>
      <p:pic>
        <p:nvPicPr>
          <p:cNvPr id="45057" name="Picture 2" descr="E_0806"/>
          <p:cNvPicPr>
            <a:picLocks noChangeAspect="1" noChangeArrowheads="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381000" y="0"/>
            <a:ext cx="8007350" cy="63690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5058" name="Rectangle 3" hidden="1"/>
          <p:cNvSpPr>
            <a:spLocks noGrp="1" noChangeArrowheads="1"/>
          </p:cNvSpPr>
          <p:nvPr>
            <p:ph type="title"/>
          </p:nvPr>
        </p:nvSpPr>
        <p:spPr/>
        <p:txBody>
          <a:bodyPr/>
          <a:lstStyle/>
          <a:p>
            <a:endParaRPr lang="en-US" sz="1200" b="1">
              <a:solidFill>
                <a:srgbClr val="000000"/>
              </a:solidFill>
              <a:ea typeface="ＭＳ Ｐゴシック" charset="0"/>
            </a:endParaRPr>
          </a:p>
        </p:txBody>
      </p:sp>
      <p:sp>
        <p:nvSpPr>
          <p:cNvPr id="223237" name="Text Box 5"/>
          <p:cNvSpPr txBox="1">
            <a:spLocks noChangeArrowheads="1"/>
          </p:cNvSpPr>
          <p:nvPr/>
        </p:nvSpPr>
        <p:spPr bwMode="auto">
          <a:xfrm>
            <a:off x="304800" y="0"/>
            <a:ext cx="1223963" cy="2619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lnSpc>
                <a:spcPct val="80000"/>
              </a:lnSpc>
              <a:defRPr/>
            </a:pPr>
            <a:r>
              <a:rPr lang="en-US" sz="1400" b="1">
                <a:solidFill>
                  <a:srgbClr val="000000"/>
                </a:solidFill>
                <a:cs typeface="Arial" charset="0"/>
              </a:rPr>
              <a:t>High tide</a:t>
            </a:r>
          </a:p>
        </p:txBody>
      </p:sp>
      <p:sp>
        <p:nvSpPr>
          <p:cNvPr id="223238" name="Text Box 6"/>
          <p:cNvSpPr txBox="1">
            <a:spLocks noChangeArrowheads="1"/>
          </p:cNvSpPr>
          <p:nvPr/>
        </p:nvSpPr>
        <p:spPr bwMode="auto">
          <a:xfrm>
            <a:off x="990600" y="146050"/>
            <a:ext cx="1173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Low tide</a:t>
            </a:r>
          </a:p>
        </p:txBody>
      </p:sp>
      <p:sp>
        <p:nvSpPr>
          <p:cNvPr id="223239" name="Text Box 7"/>
          <p:cNvSpPr txBox="1">
            <a:spLocks noChangeArrowheads="1"/>
          </p:cNvSpPr>
          <p:nvPr/>
        </p:nvSpPr>
        <p:spPr bwMode="auto">
          <a:xfrm>
            <a:off x="1828800" y="22225"/>
            <a:ext cx="11430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Coastal Zone</a:t>
            </a:r>
          </a:p>
        </p:txBody>
      </p:sp>
      <p:sp>
        <p:nvSpPr>
          <p:cNvPr id="223240" name="Text Box 8"/>
          <p:cNvSpPr txBox="1">
            <a:spLocks noChangeArrowheads="1"/>
          </p:cNvSpPr>
          <p:nvPr/>
        </p:nvSpPr>
        <p:spPr bwMode="auto">
          <a:xfrm>
            <a:off x="2895600" y="28575"/>
            <a:ext cx="914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Open Sea</a:t>
            </a:r>
          </a:p>
        </p:txBody>
      </p:sp>
      <p:sp>
        <p:nvSpPr>
          <p:cNvPr id="223241" name="Text Box 9"/>
          <p:cNvSpPr txBox="1">
            <a:spLocks noChangeArrowheads="1"/>
          </p:cNvSpPr>
          <p:nvPr/>
        </p:nvSpPr>
        <p:spPr bwMode="auto">
          <a:xfrm>
            <a:off x="7723188" y="168275"/>
            <a:ext cx="1268412"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Depth in meters</a:t>
            </a:r>
          </a:p>
        </p:txBody>
      </p:sp>
      <p:sp>
        <p:nvSpPr>
          <p:cNvPr id="223242" name="Text Box 10"/>
          <p:cNvSpPr txBox="1">
            <a:spLocks noChangeArrowheads="1"/>
          </p:cNvSpPr>
          <p:nvPr/>
        </p:nvSpPr>
        <p:spPr bwMode="auto">
          <a:xfrm>
            <a:off x="2662238" y="457200"/>
            <a:ext cx="12239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Sea level</a:t>
            </a:r>
          </a:p>
        </p:txBody>
      </p:sp>
      <p:sp>
        <p:nvSpPr>
          <p:cNvPr id="223243" name="Text Box 11"/>
          <p:cNvSpPr txBox="1">
            <a:spLocks noChangeArrowheads="1"/>
          </p:cNvSpPr>
          <p:nvPr/>
        </p:nvSpPr>
        <p:spPr bwMode="auto">
          <a:xfrm>
            <a:off x="7731125" y="1042988"/>
            <a:ext cx="500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50</a:t>
            </a:r>
          </a:p>
        </p:txBody>
      </p:sp>
      <p:sp>
        <p:nvSpPr>
          <p:cNvPr id="223244" name="Text Box 12"/>
          <p:cNvSpPr txBox="1">
            <a:spLocks noChangeArrowheads="1"/>
          </p:cNvSpPr>
          <p:nvPr/>
        </p:nvSpPr>
        <p:spPr bwMode="auto">
          <a:xfrm>
            <a:off x="304800" y="1276350"/>
            <a:ext cx="1143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Estuarine Zone</a:t>
            </a:r>
          </a:p>
        </p:txBody>
      </p:sp>
      <p:sp>
        <p:nvSpPr>
          <p:cNvPr id="223245" name="Text Box 13"/>
          <p:cNvSpPr txBox="1">
            <a:spLocks noChangeArrowheads="1"/>
          </p:cNvSpPr>
          <p:nvPr/>
        </p:nvSpPr>
        <p:spPr bwMode="auto">
          <a:xfrm>
            <a:off x="5257800" y="1166813"/>
            <a:ext cx="12954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Euphotic Zone</a:t>
            </a:r>
          </a:p>
        </p:txBody>
      </p:sp>
      <p:sp>
        <p:nvSpPr>
          <p:cNvPr id="223246" name="Text Box 14"/>
          <p:cNvSpPr txBox="1">
            <a:spLocks noChangeArrowheads="1"/>
          </p:cNvSpPr>
          <p:nvPr/>
        </p:nvSpPr>
        <p:spPr bwMode="auto">
          <a:xfrm>
            <a:off x="7731125" y="1500188"/>
            <a:ext cx="627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100</a:t>
            </a:r>
          </a:p>
        </p:txBody>
      </p:sp>
      <p:sp>
        <p:nvSpPr>
          <p:cNvPr id="223247" name="Text Box 15"/>
          <p:cNvSpPr txBox="1">
            <a:spLocks noChangeArrowheads="1"/>
          </p:cNvSpPr>
          <p:nvPr/>
        </p:nvSpPr>
        <p:spPr bwMode="auto">
          <a:xfrm rot="-5400000">
            <a:off x="7650956" y="1027907"/>
            <a:ext cx="19478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Photosynthesis</a:t>
            </a:r>
          </a:p>
        </p:txBody>
      </p:sp>
      <p:sp>
        <p:nvSpPr>
          <p:cNvPr id="223248" name="Text Box 16"/>
          <p:cNvSpPr txBox="1">
            <a:spLocks noChangeArrowheads="1"/>
          </p:cNvSpPr>
          <p:nvPr/>
        </p:nvSpPr>
        <p:spPr bwMode="auto">
          <a:xfrm>
            <a:off x="990600" y="1857375"/>
            <a:ext cx="144780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algn="ctr" eaLnBrk="1" hangingPunct="1">
              <a:defRPr/>
            </a:pPr>
            <a:r>
              <a:rPr lang="en-US" sz="1400" b="1">
                <a:solidFill>
                  <a:srgbClr val="000000"/>
                </a:solidFill>
                <a:cs typeface="Arial" charset="0"/>
              </a:rPr>
              <a:t>Continental shelf</a:t>
            </a:r>
          </a:p>
        </p:txBody>
      </p:sp>
      <p:sp>
        <p:nvSpPr>
          <p:cNvPr id="223249" name="Text Box 17"/>
          <p:cNvSpPr txBox="1">
            <a:spLocks noChangeArrowheads="1"/>
          </p:cNvSpPr>
          <p:nvPr/>
        </p:nvSpPr>
        <p:spPr bwMode="auto">
          <a:xfrm>
            <a:off x="7731125" y="1968500"/>
            <a:ext cx="627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200</a:t>
            </a:r>
          </a:p>
        </p:txBody>
      </p:sp>
      <p:sp>
        <p:nvSpPr>
          <p:cNvPr id="223250" name="Text Box 18"/>
          <p:cNvSpPr txBox="1">
            <a:spLocks noChangeArrowheads="1"/>
          </p:cNvSpPr>
          <p:nvPr/>
        </p:nvSpPr>
        <p:spPr bwMode="auto">
          <a:xfrm>
            <a:off x="7731125" y="2390775"/>
            <a:ext cx="6270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500</a:t>
            </a:r>
          </a:p>
        </p:txBody>
      </p:sp>
      <p:sp>
        <p:nvSpPr>
          <p:cNvPr id="223251" name="Text Box 19"/>
          <p:cNvSpPr txBox="1">
            <a:spLocks noChangeArrowheads="1"/>
          </p:cNvSpPr>
          <p:nvPr/>
        </p:nvSpPr>
        <p:spPr bwMode="auto">
          <a:xfrm>
            <a:off x="4191000" y="2505075"/>
            <a:ext cx="16811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FFFFFF"/>
                </a:solidFill>
                <a:cs typeface="Arial" charset="0"/>
              </a:rPr>
              <a:t>Bathyal Zone</a:t>
            </a:r>
          </a:p>
        </p:txBody>
      </p:sp>
      <p:sp>
        <p:nvSpPr>
          <p:cNvPr id="223252" name="Text Box 20"/>
          <p:cNvSpPr txBox="1">
            <a:spLocks noChangeArrowheads="1"/>
          </p:cNvSpPr>
          <p:nvPr/>
        </p:nvSpPr>
        <p:spPr bwMode="auto">
          <a:xfrm>
            <a:off x="7731125" y="286543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1,000</a:t>
            </a:r>
          </a:p>
        </p:txBody>
      </p:sp>
      <p:sp>
        <p:nvSpPr>
          <p:cNvPr id="223253" name="Text Box 21"/>
          <p:cNvSpPr txBox="1">
            <a:spLocks noChangeArrowheads="1"/>
          </p:cNvSpPr>
          <p:nvPr/>
        </p:nvSpPr>
        <p:spPr bwMode="auto">
          <a:xfrm rot="-5400000">
            <a:off x="8055769" y="2632869"/>
            <a:ext cx="11096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Twilight</a:t>
            </a:r>
          </a:p>
        </p:txBody>
      </p:sp>
      <p:sp>
        <p:nvSpPr>
          <p:cNvPr id="223254" name="Text Box 22"/>
          <p:cNvSpPr txBox="1">
            <a:spLocks noChangeArrowheads="1"/>
          </p:cNvSpPr>
          <p:nvPr/>
        </p:nvSpPr>
        <p:spPr bwMode="auto">
          <a:xfrm>
            <a:off x="7731125" y="33289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1,500</a:t>
            </a:r>
          </a:p>
        </p:txBody>
      </p:sp>
      <p:sp>
        <p:nvSpPr>
          <p:cNvPr id="223255" name="Text Box 23"/>
          <p:cNvSpPr txBox="1">
            <a:spLocks noChangeArrowheads="1"/>
          </p:cNvSpPr>
          <p:nvPr/>
        </p:nvSpPr>
        <p:spPr bwMode="auto">
          <a:xfrm>
            <a:off x="1371600" y="3733800"/>
            <a:ext cx="2540000" cy="9429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Water temperature drops rapidly between the euphotic zone and the abyssal zone in an area called the thermocline .</a:t>
            </a:r>
          </a:p>
        </p:txBody>
      </p:sp>
      <p:sp>
        <p:nvSpPr>
          <p:cNvPr id="223256" name="Text Box 24"/>
          <p:cNvSpPr txBox="1">
            <a:spLocks noChangeArrowheads="1"/>
          </p:cNvSpPr>
          <p:nvPr/>
        </p:nvSpPr>
        <p:spPr bwMode="auto">
          <a:xfrm>
            <a:off x="6046788" y="3825875"/>
            <a:ext cx="119221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FFFFFF"/>
                </a:solidFill>
                <a:cs typeface="Arial" charset="0"/>
              </a:rPr>
              <a:t>Abyssal Zone</a:t>
            </a:r>
          </a:p>
        </p:txBody>
      </p:sp>
      <p:sp>
        <p:nvSpPr>
          <p:cNvPr id="223257" name="Text Box 25"/>
          <p:cNvSpPr txBox="1">
            <a:spLocks noChangeArrowheads="1"/>
          </p:cNvSpPr>
          <p:nvPr/>
        </p:nvSpPr>
        <p:spPr bwMode="auto">
          <a:xfrm>
            <a:off x="7731125" y="37861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2,000</a:t>
            </a:r>
          </a:p>
        </p:txBody>
      </p:sp>
      <p:sp>
        <p:nvSpPr>
          <p:cNvPr id="223258" name="Text Box 26"/>
          <p:cNvSpPr txBox="1">
            <a:spLocks noChangeArrowheads="1"/>
          </p:cNvSpPr>
          <p:nvPr/>
        </p:nvSpPr>
        <p:spPr bwMode="auto">
          <a:xfrm>
            <a:off x="7731125" y="41671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3,000</a:t>
            </a:r>
          </a:p>
        </p:txBody>
      </p:sp>
      <p:sp>
        <p:nvSpPr>
          <p:cNvPr id="223259" name="Text Box 27"/>
          <p:cNvSpPr txBox="1">
            <a:spLocks noChangeArrowheads="1"/>
          </p:cNvSpPr>
          <p:nvPr/>
        </p:nvSpPr>
        <p:spPr bwMode="auto">
          <a:xfrm>
            <a:off x="7731125" y="47005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4,000</a:t>
            </a:r>
          </a:p>
        </p:txBody>
      </p:sp>
      <p:sp>
        <p:nvSpPr>
          <p:cNvPr id="223260" name="Text Box 28"/>
          <p:cNvSpPr txBox="1">
            <a:spLocks noChangeArrowheads="1"/>
          </p:cNvSpPr>
          <p:nvPr/>
        </p:nvSpPr>
        <p:spPr bwMode="auto">
          <a:xfrm rot="-5400000">
            <a:off x="7973219" y="4382294"/>
            <a:ext cx="12747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Darkness</a:t>
            </a:r>
          </a:p>
        </p:txBody>
      </p:sp>
      <p:sp>
        <p:nvSpPr>
          <p:cNvPr id="223261" name="Text Box 29"/>
          <p:cNvSpPr txBox="1">
            <a:spLocks noChangeArrowheads="1"/>
          </p:cNvSpPr>
          <p:nvPr/>
        </p:nvSpPr>
        <p:spPr bwMode="auto">
          <a:xfrm>
            <a:off x="7731125" y="5157788"/>
            <a:ext cx="817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5,000</a:t>
            </a:r>
          </a:p>
        </p:txBody>
      </p:sp>
      <p:sp>
        <p:nvSpPr>
          <p:cNvPr id="223262" name="Text Box 30"/>
          <p:cNvSpPr txBox="1">
            <a:spLocks noChangeArrowheads="1"/>
          </p:cNvSpPr>
          <p:nvPr/>
        </p:nvSpPr>
        <p:spPr bwMode="auto">
          <a:xfrm>
            <a:off x="7731125" y="5614988"/>
            <a:ext cx="944563"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10,000</a:t>
            </a:r>
          </a:p>
        </p:txBody>
      </p:sp>
      <p:sp>
        <p:nvSpPr>
          <p:cNvPr id="223263" name="Text Box 31"/>
          <p:cNvSpPr txBox="1">
            <a:spLocks noChangeArrowheads="1"/>
          </p:cNvSpPr>
          <p:nvPr/>
        </p:nvSpPr>
        <p:spPr bwMode="auto">
          <a:xfrm>
            <a:off x="433388" y="6332538"/>
            <a:ext cx="373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0</a:t>
            </a:r>
          </a:p>
        </p:txBody>
      </p:sp>
      <p:sp>
        <p:nvSpPr>
          <p:cNvPr id="223264" name="Text Box 32"/>
          <p:cNvSpPr txBox="1">
            <a:spLocks noChangeArrowheads="1"/>
          </p:cNvSpPr>
          <p:nvPr/>
        </p:nvSpPr>
        <p:spPr bwMode="auto">
          <a:xfrm>
            <a:off x="1608138" y="6332538"/>
            <a:ext cx="373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5</a:t>
            </a:r>
          </a:p>
        </p:txBody>
      </p:sp>
      <p:sp>
        <p:nvSpPr>
          <p:cNvPr id="223265" name="Text Box 33"/>
          <p:cNvSpPr txBox="1">
            <a:spLocks noChangeArrowheads="1"/>
          </p:cNvSpPr>
          <p:nvPr/>
        </p:nvSpPr>
        <p:spPr bwMode="auto">
          <a:xfrm>
            <a:off x="27003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10</a:t>
            </a:r>
          </a:p>
        </p:txBody>
      </p:sp>
      <p:sp>
        <p:nvSpPr>
          <p:cNvPr id="223266" name="Text Box 34"/>
          <p:cNvSpPr txBox="1">
            <a:spLocks noChangeArrowheads="1"/>
          </p:cNvSpPr>
          <p:nvPr/>
        </p:nvSpPr>
        <p:spPr bwMode="auto">
          <a:xfrm>
            <a:off x="39195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15</a:t>
            </a:r>
          </a:p>
        </p:txBody>
      </p:sp>
      <p:sp>
        <p:nvSpPr>
          <p:cNvPr id="223267" name="Text Box 35"/>
          <p:cNvSpPr txBox="1">
            <a:spLocks noChangeArrowheads="1"/>
          </p:cNvSpPr>
          <p:nvPr/>
        </p:nvSpPr>
        <p:spPr bwMode="auto">
          <a:xfrm>
            <a:off x="50625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20</a:t>
            </a:r>
          </a:p>
        </p:txBody>
      </p:sp>
      <p:sp>
        <p:nvSpPr>
          <p:cNvPr id="223268" name="Text Box 36"/>
          <p:cNvSpPr txBox="1">
            <a:spLocks noChangeArrowheads="1"/>
          </p:cNvSpPr>
          <p:nvPr/>
        </p:nvSpPr>
        <p:spPr bwMode="auto">
          <a:xfrm>
            <a:off x="62817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25</a:t>
            </a:r>
          </a:p>
        </p:txBody>
      </p:sp>
      <p:sp>
        <p:nvSpPr>
          <p:cNvPr id="223269" name="Text Box 37"/>
          <p:cNvSpPr txBox="1">
            <a:spLocks noChangeArrowheads="1"/>
          </p:cNvSpPr>
          <p:nvPr/>
        </p:nvSpPr>
        <p:spPr bwMode="auto">
          <a:xfrm>
            <a:off x="7424738" y="6332538"/>
            <a:ext cx="500062"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30</a:t>
            </a:r>
          </a:p>
        </p:txBody>
      </p:sp>
      <p:sp>
        <p:nvSpPr>
          <p:cNvPr id="223270" name="Text Box 38"/>
          <p:cNvSpPr txBox="1">
            <a:spLocks noChangeArrowheads="1"/>
          </p:cNvSpPr>
          <p:nvPr/>
        </p:nvSpPr>
        <p:spPr bwMode="auto">
          <a:xfrm>
            <a:off x="2971800" y="6553200"/>
            <a:ext cx="2711450"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a:spAutoFit/>
          </a:bodyPr>
          <a:lstStyle/>
          <a:p>
            <a:pPr eaLnBrk="1" hangingPunct="1">
              <a:defRPr/>
            </a:pPr>
            <a:r>
              <a:rPr lang="en-US" sz="1400" b="1">
                <a:solidFill>
                  <a:srgbClr val="000000"/>
                </a:solidFill>
                <a:cs typeface="Arial" charset="0"/>
              </a:rPr>
              <a:t>Water temperature (°C)</a:t>
            </a:r>
          </a:p>
        </p:txBody>
      </p:sp>
      <p:sp>
        <p:nvSpPr>
          <p:cNvPr id="223271" name="Rectangle 39"/>
          <p:cNvSpPr>
            <a:spLocks noChangeArrowheads="1"/>
          </p:cNvSpPr>
          <p:nvPr/>
        </p:nvSpPr>
        <p:spPr bwMode="auto">
          <a:xfrm>
            <a:off x="7766050" y="614363"/>
            <a:ext cx="274638" cy="30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spAutoFit/>
          </a:bodyPr>
          <a:lstStyle/>
          <a:p>
            <a:pPr eaLnBrk="1" hangingPunct="1">
              <a:defRPr/>
            </a:pPr>
            <a:r>
              <a:rPr lang="en-US" sz="1400" b="1">
                <a:solidFill>
                  <a:srgbClr val="000000"/>
                </a:solidFill>
                <a:cs typeface="Arial" charset="0"/>
              </a:rPr>
              <a:t>0</a:t>
            </a:r>
          </a:p>
        </p:txBody>
      </p:sp>
    </p:spTree>
    <p:extLst>
      <p:ext uri="{BB962C8B-B14F-4D97-AF65-F5344CB8AC3E}">
        <p14:creationId xmlns:p14="http://schemas.microsoft.com/office/powerpoint/2010/main" val="379085306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3"/>
          <p:cNvSpPr txBox="1">
            <a:spLocks noChangeArrowheads="1"/>
          </p:cNvSpPr>
          <p:nvPr/>
        </p:nvSpPr>
        <p:spPr>
          <a:xfrm>
            <a:off x="169333" y="93366"/>
            <a:ext cx="8822267" cy="6645853"/>
          </a:xfrm>
          <a:prstGeom prst="rect">
            <a:avLst/>
          </a:prstGeom>
          <a:solidFill>
            <a:schemeClr val="accent5">
              <a:lumMod val="20000"/>
              <a:lumOff val="80000"/>
            </a:schemeClr>
          </a:solidFill>
          <a:ln>
            <a:solidFill>
              <a:srgbClr val="000000"/>
            </a:solidFill>
          </a:ln>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57150" indent="0">
              <a:buFont typeface="Arial"/>
              <a:buNone/>
            </a:pPr>
            <a:endParaRPr lang="en-US" sz="2200" dirty="0" smtClean="0">
              <a:ea typeface="ＭＳ Ｐゴシック" charset="0"/>
            </a:endParaRPr>
          </a:p>
          <a:p>
            <a:pPr marL="57150" indent="0">
              <a:buFont typeface="Arial"/>
              <a:buNone/>
            </a:pPr>
            <a:endParaRPr lang="en-US" sz="2200" dirty="0" smtClean="0">
              <a:solidFill>
                <a:srgbClr val="000000"/>
              </a:solidFill>
              <a:ea typeface="ＭＳ Ｐゴシック" charset="0"/>
            </a:endParaRPr>
          </a:p>
        </p:txBody>
      </p:sp>
      <p:sp>
        <p:nvSpPr>
          <p:cNvPr id="12290" name="Rectangle 3"/>
          <p:cNvSpPr>
            <a:spLocks noGrp="1" noChangeArrowheads="1"/>
          </p:cNvSpPr>
          <p:nvPr>
            <p:ph type="body" idx="1"/>
          </p:nvPr>
        </p:nvSpPr>
        <p:spPr>
          <a:xfrm>
            <a:off x="169333" y="648869"/>
            <a:ext cx="6210502" cy="6090349"/>
          </a:xfrm>
          <a:solidFill>
            <a:schemeClr val="accent3">
              <a:lumMod val="40000"/>
              <a:lumOff val="60000"/>
            </a:schemeClr>
          </a:solidFill>
          <a:ln>
            <a:solidFill>
              <a:srgbClr val="000000"/>
            </a:solidFill>
          </a:ln>
        </p:spPr>
        <p:txBody>
          <a:bodyPr>
            <a:noAutofit/>
          </a:bodyPr>
          <a:lstStyle/>
          <a:p>
            <a:pPr marL="0" indent="0">
              <a:lnSpc>
                <a:spcPct val="90000"/>
              </a:lnSpc>
              <a:buNone/>
            </a:pPr>
            <a:r>
              <a:rPr lang="en-US" sz="2200" b="1" dirty="0">
                <a:ea typeface="ＭＳ Ｐゴシック" charset="0"/>
              </a:rPr>
              <a:t>Estuaries and coastal wetlands </a:t>
            </a:r>
          </a:p>
          <a:p>
            <a:pPr marL="0" indent="0">
              <a:lnSpc>
                <a:spcPct val="90000"/>
              </a:lnSpc>
              <a:buNone/>
            </a:pPr>
            <a:r>
              <a:rPr lang="en-US" sz="2200" dirty="0">
                <a:ea typeface="ＭＳ Ｐゴシック" charset="0"/>
              </a:rPr>
              <a:t>Where rivers meet the </a:t>
            </a:r>
            <a:r>
              <a:rPr lang="en-US" sz="2200" dirty="0" smtClean="0">
                <a:ea typeface="ＭＳ Ｐゴシック" charset="0"/>
              </a:rPr>
              <a:t>sea &amp; seawater </a:t>
            </a:r>
            <a:r>
              <a:rPr lang="en-US" sz="2200" dirty="0">
                <a:ea typeface="ＭＳ Ｐゴシック" charset="0"/>
              </a:rPr>
              <a:t>mixes </a:t>
            </a:r>
            <a:r>
              <a:rPr lang="en-US" sz="2200" dirty="0" smtClean="0">
                <a:ea typeface="ＭＳ Ｐゴシック" charset="0"/>
              </a:rPr>
              <a:t>with freshwater </a:t>
            </a:r>
            <a:endParaRPr lang="en-US" sz="2200" dirty="0">
              <a:ea typeface="ＭＳ Ｐゴシック" charset="0"/>
            </a:endParaRPr>
          </a:p>
          <a:p>
            <a:pPr marL="0" indent="0">
              <a:lnSpc>
                <a:spcPct val="90000"/>
              </a:lnSpc>
              <a:buNone/>
            </a:pPr>
            <a:r>
              <a:rPr lang="en-US" sz="2200" b="1" i="1" dirty="0">
                <a:ea typeface="ＭＳ Ｐゴシック" charset="0"/>
              </a:rPr>
              <a:t>Very productive ecosystems: high nutrient levels</a:t>
            </a:r>
          </a:p>
          <a:p>
            <a:pPr marL="0" indent="0">
              <a:lnSpc>
                <a:spcPct val="90000"/>
              </a:lnSpc>
              <a:buNone/>
            </a:pPr>
            <a:r>
              <a:rPr lang="en-US" sz="2200" dirty="0" smtClean="0">
                <a:ea typeface="ＭＳ Ｐゴシック" charset="0"/>
              </a:rPr>
              <a:t>Includes: river mouths, Inlets, Bays, Sounds, saltmarshes, </a:t>
            </a:r>
            <a:r>
              <a:rPr lang="en-US" sz="2200" dirty="0">
                <a:ea typeface="ＭＳ Ｐゴシック" charset="0"/>
              </a:rPr>
              <a:t>m</a:t>
            </a:r>
            <a:r>
              <a:rPr lang="en-US" sz="2200" dirty="0" smtClean="0">
                <a:ea typeface="ＭＳ Ｐゴシック" charset="0"/>
              </a:rPr>
              <a:t>angrove forests</a:t>
            </a:r>
          </a:p>
          <a:p>
            <a:pPr marL="0" indent="0">
              <a:buNone/>
            </a:pPr>
            <a:endParaRPr lang="en-US" sz="2200" b="1" dirty="0" smtClean="0">
              <a:ea typeface="ＭＳ Ｐゴシック" charset="0"/>
              <a:cs typeface="Calibri"/>
            </a:endParaRPr>
          </a:p>
          <a:p>
            <a:pPr marL="0" indent="0">
              <a:buNone/>
            </a:pPr>
            <a:r>
              <a:rPr lang="en-US" sz="2200" b="1" dirty="0" smtClean="0">
                <a:ea typeface="ＭＳ Ｐゴシック" charset="0"/>
                <a:cs typeface="Calibri"/>
              </a:rPr>
              <a:t>Important </a:t>
            </a:r>
            <a:r>
              <a:rPr lang="en-US" sz="2200" b="1" dirty="0">
                <a:ea typeface="ＭＳ Ｐゴシック" charset="0"/>
                <a:cs typeface="Calibri"/>
              </a:rPr>
              <a:t>ecological and economic services</a:t>
            </a:r>
          </a:p>
          <a:p>
            <a:r>
              <a:rPr lang="en-US" sz="2200" dirty="0">
                <a:ea typeface="ＭＳ Ｐゴシック" charset="0"/>
                <a:cs typeface="Calibri"/>
              </a:rPr>
              <a:t>Coastal aquatic systems maintain water quality </a:t>
            </a:r>
            <a:r>
              <a:rPr lang="en-US" sz="2200" dirty="0" smtClean="0">
                <a:ea typeface="ＭＳ Ｐゴシック" charset="0"/>
                <a:cs typeface="Calibri"/>
              </a:rPr>
              <a:t> by </a:t>
            </a:r>
            <a:r>
              <a:rPr lang="en-US" sz="2200" dirty="0">
                <a:ea typeface="ＭＳ Ｐゴシック" charset="0"/>
                <a:cs typeface="Calibri"/>
              </a:rPr>
              <a:t>filtering</a:t>
            </a:r>
          </a:p>
          <a:p>
            <a:pPr lvl="1"/>
            <a:r>
              <a:rPr lang="en-US" sz="2200" dirty="0">
                <a:ea typeface="ＭＳ Ｐゴシック" charset="0"/>
                <a:cs typeface="Calibri"/>
              </a:rPr>
              <a:t>pollutants</a:t>
            </a:r>
          </a:p>
          <a:p>
            <a:pPr lvl="1"/>
            <a:r>
              <a:rPr lang="en-US" sz="2200" dirty="0">
                <a:ea typeface="ＭＳ Ｐゴシック" charset="0"/>
                <a:cs typeface="Calibri"/>
              </a:rPr>
              <a:t>Excess plant nutrients</a:t>
            </a:r>
          </a:p>
          <a:p>
            <a:pPr lvl="1"/>
            <a:r>
              <a:rPr lang="en-US" sz="2200" dirty="0">
                <a:ea typeface="ＭＳ Ｐゴシック" charset="0"/>
                <a:cs typeface="Calibri"/>
              </a:rPr>
              <a:t>Sediments</a:t>
            </a:r>
          </a:p>
          <a:p>
            <a:r>
              <a:rPr lang="en-US" sz="2200" dirty="0">
                <a:ea typeface="ＭＳ Ｐゴシック" charset="0"/>
                <a:cs typeface="Calibri"/>
              </a:rPr>
              <a:t>Reduce storm damage and coast erosion</a:t>
            </a:r>
          </a:p>
          <a:p>
            <a:r>
              <a:rPr lang="en-US" sz="2200" dirty="0">
                <a:ea typeface="ＭＳ Ｐゴシック" charset="0"/>
                <a:cs typeface="Calibri"/>
              </a:rPr>
              <a:t>Provide food and </a:t>
            </a:r>
            <a:r>
              <a:rPr lang="en-US" sz="2200" dirty="0" smtClean="0">
                <a:ea typeface="ＭＳ Ｐゴシック" charset="0"/>
                <a:cs typeface="Calibri"/>
              </a:rPr>
              <a:t>habitats</a:t>
            </a:r>
            <a:endParaRPr lang="en-US" sz="2200" dirty="0">
              <a:ea typeface="ＭＳ Ｐゴシック" charset="0"/>
              <a:cs typeface="Calibri"/>
            </a:endParaRPr>
          </a:p>
        </p:txBody>
      </p:sp>
      <p:sp>
        <p:nvSpPr>
          <p:cNvPr id="3" name="Rectangle 2"/>
          <p:cNvSpPr>
            <a:spLocks noGrp="1" noChangeArrowheads="1"/>
          </p:cNvSpPr>
          <p:nvPr>
            <p:ph type="title"/>
          </p:nvPr>
        </p:nvSpPr>
        <p:spPr>
          <a:xfrm>
            <a:off x="169333" y="93367"/>
            <a:ext cx="8822267" cy="555503"/>
          </a:xfrm>
          <a:solidFill>
            <a:schemeClr val="accent4">
              <a:lumMod val="40000"/>
              <a:lumOff val="60000"/>
            </a:schemeClr>
          </a:solidFill>
          <a:ln>
            <a:solidFill>
              <a:srgbClr val="000000"/>
            </a:solidFill>
          </a:ln>
        </p:spPr>
        <p:txBody>
          <a:bodyPr>
            <a:noAutofit/>
          </a:bodyPr>
          <a:lstStyle/>
          <a:p>
            <a:r>
              <a:rPr lang="en-US" sz="3000" b="1" dirty="0">
                <a:ea typeface="ＭＳ Ｐゴシック" charset="0"/>
              </a:rPr>
              <a:t>Estuaries and Coastal Wetlands Are Highly Productive </a:t>
            </a:r>
          </a:p>
        </p:txBody>
      </p:sp>
      <p:pic>
        <p:nvPicPr>
          <p:cNvPr id="6" name="Picture 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379835" y="4777168"/>
            <a:ext cx="2606880" cy="1704899"/>
          </a:xfrm>
          <a:prstGeom prst="rect">
            <a:avLst/>
          </a:prstGeom>
          <a:ln>
            <a:solidFill>
              <a:srgbClr val="000000"/>
            </a:solidFill>
          </a:ln>
        </p:spPr>
      </p:pic>
      <p:pic>
        <p:nvPicPr>
          <p:cNvPr id="12" name="Picture 1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379836" y="794861"/>
            <a:ext cx="2611764" cy="3769647"/>
          </a:xfrm>
          <a:prstGeom prst="rect">
            <a:avLst/>
          </a:prstGeom>
          <a:ln>
            <a:solidFill>
              <a:srgbClr val="000000"/>
            </a:solidFill>
          </a:ln>
        </p:spPr>
      </p:pic>
    </p:spTree>
    <p:extLst>
      <p:ext uri="{BB962C8B-B14F-4D97-AF65-F5344CB8AC3E}">
        <p14:creationId xmlns:p14="http://schemas.microsoft.com/office/powerpoint/2010/main" val="936414384"/>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6386</TotalTime>
  <Words>2433</Words>
  <Application>Microsoft Macintosh PowerPoint</Application>
  <PresentationFormat>On-screen Show (4:3)</PresentationFormat>
  <Paragraphs>467</Paragraphs>
  <Slides>46</Slides>
  <Notes>46</Notes>
  <HiddenSlides>0</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Office Theme</vt:lpstr>
      <vt:lpstr>PowerPoint Presentation</vt:lpstr>
      <vt:lpstr>Aquatic life zones</vt:lpstr>
      <vt:lpstr>Aquatic life zones</vt:lpstr>
      <vt:lpstr>Aquatic Lifeforms</vt:lpstr>
      <vt:lpstr>Aquatic life zones</vt:lpstr>
      <vt:lpstr>Aquatic life zones</vt:lpstr>
      <vt:lpstr>Marine Ecosystems: 3-Major Lifezones</vt:lpstr>
      <vt:lpstr>PowerPoint Presentation</vt:lpstr>
      <vt:lpstr>Estuaries and Coastal Wetlands Are Highly Productive </vt:lpstr>
      <vt:lpstr>Estuaries and Coastal Wetlands Are Highly Productive </vt:lpstr>
      <vt:lpstr>Estuaries and Coastal Wetlands Are Highly Productive </vt:lpstr>
      <vt:lpstr>Estuaries and Coastal Wetlands Are Highly Productive </vt:lpstr>
      <vt:lpstr>Mangrove Forest Ecosystem</vt:lpstr>
      <vt:lpstr>Rocky Shore &amp; Sandy Shores Ecology </vt:lpstr>
      <vt:lpstr>PowerPoint Presentation</vt:lpstr>
      <vt:lpstr>Coral Reefs</vt:lpstr>
      <vt:lpstr>Coral Reefs</vt:lpstr>
      <vt:lpstr>PowerPoint Presentation</vt:lpstr>
      <vt:lpstr>Coral Reefs: Degradation &amp; Decline</vt:lpstr>
      <vt:lpstr>PowerPoint Presentation</vt:lpstr>
      <vt:lpstr>PowerPoint Presentation</vt:lpstr>
      <vt:lpstr>Interconnected Shoreline Ecosystems</vt:lpstr>
      <vt:lpstr>Ridge-to-Reef Ecosystem Based Management</vt:lpstr>
      <vt:lpstr>Three Vertical Lifezones of the Open Sea</vt:lpstr>
      <vt:lpstr>PowerPoint Presentation</vt:lpstr>
      <vt:lpstr>Marine Ecosystems</vt:lpstr>
      <vt:lpstr>PowerPoint Presentation</vt:lpstr>
      <vt:lpstr>Freshwater Ecosystems </vt:lpstr>
      <vt:lpstr>Lentic; i.e. Standing bodies of freshwater</vt:lpstr>
      <vt:lpstr>Lotic; i.e. Flowing systems of freshwater</vt:lpstr>
      <vt:lpstr>Freshwater Ecosystems </vt:lpstr>
      <vt:lpstr>Freshwater Ecosystems </vt:lpstr>
      <vt:lpstr>PowerPoint Presentation</vt:lpstr>
      <vt:lpstr>Freshwater Ecosystems </vt:lpstr>
      <vt:lpstr>Freshwater Inland Wetlands</vt:lpstr>
      <vt:lpstr>Freshwater Inland Wetlands</vt:lpstr>
      <vt:lpstr>Freshwater Ecosystems </vt:lpstr>
      <vt:lpstr>PowerPoint Presentation</vt:lpstr>
      <vt:lpstr>PowerPoint Presentation</vt:lpstr>
      <vt:lpstr>PowerPoint Presentation</vt:lpstr>
      <vt:lpstr>PowerPoint Presentation</vt:lpstr>
      <vt:lpstr>Dams, Deltas, Wetlands, Hurricanes, &amp; New Orleans</vt:lpstr>
      <vt:lpstr>Dams, Deltas, Wetlands, Hurricanes, &amp; New Orleans</vt:lpstr>
      <vt:lpstr>Dams, Deltas, Wetlands, Hurricanes, &amp; New Orleans</vt:lpstr>
      <vt:lpstr>The Chesapeake Bay—an Estuary in Trouble </vt:lpstr>
      <vt:lpstr>PowerPoint Presentation</vt:lpstr>
    </vt:vector>
  </TitlesOfParts>
  <Company>TJHS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999</cp:revision>
  <cp:lastPrinted>2016-09-19T16:15:06Z</cp:lastPrinted>
  <dcterms:created xsi:type="dcterms:W3CDTF">2016-08-25T00:09:50Z</dcterms:created>
  <dcterms:modified xsi:type="dcterms:W3CDTF">2016-11-29T17:52:50Z</dcterms:modified>
</cp:coreProperties>
</file>