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0"/>
  </p:notesMasterIdLst>
  <p:handoutMasterIdLst>
    <p:handoutMasterId r:id="rId61"/>
  </p:handoutMasterIdLst>
  <p:sldIdLst>
    <p:sldId id="257" r:id="rId2"/>
    <p:sldId id="259" r:id="rId3"/>
    <p:sldId id="260" r:id="rId4"/>
    <p:sldId id="261" r:id="rId5"/>
    <p:sldId id="258" r:id="rId6"/>
    <p:sldId id="262" r:id="rId7"/>
    <p:sldId id="266" r:id="rId8"/>
    <p:sldId id="267" r:id="rId9"/>
    <p:sldId id="269" r:id="rId10"/>
    <p:sldId id="264" r:id="rId11"/>
    <p:sldId id="270" r:id="rId12"/>
    <p:sldId id="271" r:id="rId13"/>
    <p:sldId id="332" r:id="rId14"/>
    <p:sldId id="273" r:id="rId15"/>
    <p:sldId id="274" r:id="rId16"/>
    <p:sldId id="279" r:id="rId17"/>
    <p:sldId id="280" r:id="rId18"/>
    <p:sldId id="281" r:id="rId19"/>
    <p:sldId id="282" r:id="rId20"/>
    <p:sldId id="286" r:id="rId21"/>
    <p:sldId id="288" r:id="rId22"/>
    <p:sldId id="292" r:id="rId23"/>
    <p:sldId id="289" r:id="rId24"/>
    <p:sldId id="290" r:id="rId25"/>
    <p:sldId id="295" r:id="rId26"/>
    <p:sldId id="291" r:id="rId27"/>
    <p:sldId id="333" r:id="rId28"/>
    <p:sldId id="294" r:id="rId29"/>
    <p:sldId id="297" r:id="rId30"/>
    <p:sldId id="296" r:id="rId31"/>
    <p:sldId id="300" r:id="rId32"/>
    <p:sldId id="301" r:id="rId33"/>
    <p:sldId id="307" r:id="rId34"/>
    <p:sldId id="308" r:id="rId35"/>
    <p:sldId id="306" r:id="rId36"/>
    <p:sldId id="309" r:id="rId37"/>
    <p:sldId id="310" r:id="rId38"/>
    <p:sldId id="311" r:id="rId39"/>
    <p:sldId id="326" r:id="rId40"/>
    <p:sldId id="312" r:id="rId41"/>
    <p:sldId id="313" r:id="rId42"/>
    <p:sldId id="314" r:id="rId43"/>
    <p:sldId id="315" r:id="rId44"/>
    <p:sldId id="316" r:id="rId45"/>
    <p:sldId id="327" r:id="rId46"/>
    <p:sldId id="317" r:id="rId47"/>
    <p:sldId id="321" r:id="rId48"/>
    <p:sldId id="322" r:id="rId49"/>
    <p:sldId id="323" r:id="rId50"/>
    <p:sldId id="324" r:id="rId51"/>
    <p:sldId id="319" r:id="rId52"/>
    <p:sldId id="320" r:id="rId53"/>
    <p:sldId id="328" r:id="rId54"/>
    <p:sldId id="329" r:id="rId55"/>
    <p:sldId id="325" r:id="rId56"/>
    <p:sldId id="305" r:id="rId57"/>
    <p:sldId id="330" r:id="rId58"/>
    <p:sldId id="331" r:id="rId5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p:scale>
          <a:sx n="68" d="100"/>
          <a:sy n="68" d="100"/>
        </p:scale>
        <p:origin x="-1960" y="-2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405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63" Type="http://schemas.openxmlformats.org/officeDocument/2006/relationships/presProps" Target="presProps.xml"/><Relationship Id="rId64" Type="http://schemas.openxmlformats.org/officeDocument/2006/relationships/viewProps" Target="viewProps.xml"/><Relationship Id="rId65" Type="http://schemas.openxmlformats.org/officeDocument/2006/relationships/theme" Target="theme/theme1.xml"/><Relationship Id="rId66" Type="http://schemas.openxmlformats.org/officeDocument/2006/relationships/tableStyles" Target="tableStyles.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slide" Target="slides/slide52.xml"/><Relationship Id="rId54" Type="http://schemas.openxmlformats.org/officeDocument/2006/relationships/slide" Target="slides/slide53.xml"/><Relationship Id="rId55" Type="http://schemas.openxmlformats.org/officeDocument/2006/relationships/slide" Target="slides/slide54.xml"/><Relationship Id="rId56" Type="http://schemas.openxmlformats.org/officeDocument/2006/relationships/slide" Target="slides/slide55.xml"/><Relationship Id="rId57" Type="http://schemas.openxmlformats.org/officeDocument/2006/relationships/slide" Target="slides/slide56.xml"/><Relationship Id="rId58" Type="http://schemas.openxmlformats.org/officeDocument/2006/relationships/slide" Target="slides/slide57.xml"/><Relationship Id="rId59" Type="http://schemas.openxmlformats.org/officeDocument/2006/relationships/slide" Target="slides/slide5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60" Type="http://schemas.openxmlformats.org/officeDocument/2006/relationships/notesMaster" Target="notesMasters/notesMaster1.xml"/><Relationship Id="rId61" Type="http://schemas.openxmlformats.org/officeDocument/2006/relationships/handoutMaster" Target="handoutMasters/handoutMaster1.xml"/><Relationship Id="rId62" Type="http://schemas.openxmlformats.org/officeDocument/2006/relationships/printerSettings" Target="printerSettings/printerSettings1.bin"/><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10/11/16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10/11/16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2.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3.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5.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6.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7.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8.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E17CBBC-ACE2-3644-BC3F-3B71C4E5F0B7}" type="slidenum">
              <a:rPr lang="en-US"/>
              <a:pPr/>
              <a:t>15</a:t>
            </a:fld>
            <a:endParaRPr lang="en-US"/>
          </a:p>
        </p:txBody>
      </p:sp>
      <p:sp>
        <p:nvSpPr>
          <p:cNvPr id="6146"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614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18</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0178"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numCol="1" anchor="t" anchorCtr="0" compatLnSpc="1">
            <a:prstTxWarp prst="textNoShape">
              <a:avLst/>
            </a:prstTxWarp>
          </a:bodyPr>
          <a:lstStyle/>
          <a:p>
            <a:pPr eaLnBrk="1" hangingPunct="1"/>
            <a:endParaRPr lang="en-US">
              <a:latin typeface="Calibri"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23</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25</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27</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28</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29</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noTextEdit="1"/>
          </p:cNvSpPr>
          <p:nvPr>
            <p:ph type="sldImg"/>
          </p:nvPr>
        </p:nvSpPr>
        <p:spPr>
          <a:ln/>
        </p:spPr>
      </p:sp>
      <p:sp>
        <p:nvSpPr>
          <p:cNvPr id="5427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5427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272B9203-24AE-F94D-8D78-E91AE8C8C84A}" type="slidenum">
              <a:rPr lang="en-US" sz="1200"/>
              <a:pPr/>
              <a:t>31</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noTextEdit="1"/>
          </p:cNvSpPr>
          <p:nvPr>
            <p:ph type="sldImg"/>
          </p:nvPr>
        </p:nvSpPr>
        <p:spPr>
          <a:ln/>
        </p:spPr>
      </p:sp>
      <p:sp>
        <p:nvSpPr>
          <p:cNvPr id="56322"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00A64F"/>
                </a:solidFill>
                <a:ea typeface="ＭＳ Ｐゴシック" charset="0"/>
              </a:rPr>
              <a:t>Figure 7.7:</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The earth’s major </a:t>
            </a:r>
            <a:r>
              <a:rPr i="1" noProof="1">
                <a:solidFill>
                  <a:srgbClr val="221E1F"/>
                </a:solidFill>
                <a:ea typeface="ＭＳ Ｐゴシック" charset="0"/>
              </a:rPr>
              <a:t>biomes</a:t>
            </a:r>
            <a:r>
              <a:rPr noProof="1">
                <a:solidFill>
                  <a:srgbClr val="221E1F"/>
                </a:solidFill>
                <a:ea typeface="ＭＳ Ｐゴシック" charset="0"/>
              </a:rPr>
              <a:t>—each characterized by a certain combination of climate and dominant vegetation—result primarily from differences in climate (</a:t>
            </a:r>
            <a:r>
              <a:rPr b="1" noProof="1">
                <a:solidFill>
                  <a:srgbClr val="00A64F"/>
                </a:solidFill>
                <a:ea typeface="ＭＳ Ｐゴシック" charset="0"/>
              </a:rPr>
              <a:t>Core Case study</a:t>
            </a:r>
            <a:r>
              <a:rPr noProof="1">
                <a:solidFill>
                  <a:srgbClr val="221E1F"/>
                </a:solidFill>
                <a:ea typeface="ＭＳ Ｐゴシック" charset="0"/>
              </a:rPr>
              <a:t>). Each biome contains many ecosystems whose communities have adapted to differences in climate, soil, and other environmental factors. People have removed or altered much of the natural vegetation in some areas for farming, livestock grazing, obtaining timber and fuelwood, mining, and construction of towns and cities. (Figure 3, p. S33, in Supplement 8 shows the major biomes of North America.)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If you take away human influences such as farming and urban development, what kind of biome do you live in?</a:t>
            </a:r>
          </a:p>
        </p:txBody>
      </p:sp>
      <p:sp>
        <p:nvSpPr>
          <p:cNvPr id="56323"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56985AA-3B69-1943-8EFD-7049A636EA3A}" type="slidenum">
              <a:rPr lang="en-US" sz="1200"/>
              <a:pPr/>
              <a:t>32</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noTextEdit="1"/>
          </p:cNvSpPr>
          <p:nvPr>
            <p:ph type="sldImg"/>
          </p:nvPr>
        </p:nvSpPr>
        <p:spPr>
          <a:ln/>
        </p:spPr>
      </p:sp>
      <p:sp>
        <p:nvSpPr>
          <p:cNvPr id="706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dirty="0">
              <a:ea typeface="ＭＳ Ｐゴシック" charset="0"/>
            </a:endParaRPr>
          </a:p>
        </p:txBody>
      </p:sp>
      <p:sp>
        <p:nvSpPr>
          <p:cNvPr id="706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5F8AE7-7DCB-7941-B091-598114ADD2A3}" type="slidenum">
              <a:rPr lang="en-US" sz="1200"/>
              <a:pPr/>
              <a:t>33</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8851"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27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7.7:</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The earth’s major </a:t>
            </a:r>
            <a:r>
              <a:rPr i="1" noProof="1">
                <a:solidFill>
                  <a:srgbClr val="221E1F"/>
                </a:solidFill>
                <a:ea typeface="ＭＳ Ｐゴシック" charset="0"/>
              </a:rPr>
              <a:t>biomes</a:t>
            </a:r>
            <a:r>
              <a:rPr noProof="1">
                <a:solidFill>
                  <a:srgbClr val="221E1F"/>
                </a:solidFill>
                <a:ea typeface="ＭＳ Ｐゴシック" charset="0"/>
              </a:rPr>
              <a:t>—each characterized by a certain combination of climate and dominant vegetation—result primarily from differences in climate (</a:t>
            </a:r>
            <a:r>
              <a:rPr b="1" noProof="1">
                <a:solidFill>
                  <a:srgbClr val="00A64F"/>
                </a:solidFill>
                <a:ea typeface="ＭＳ Ｐゴシック" charset="0"/>
              </a:rPr>
              <a:t>Core Case study</a:t>
            </a:r>
            <a:r>
              <a:rPr noProof="1">
                <a:solidFill>
                  <a:srgbClr val="221E1F"/>
                </a:solidFill>
                <a:ea typeface="ＭＳ Ｐゴシック" charset="0"/>
              </a:rPr>
              <a:t>). Each biome contains many ecosystems whose communities have adapted to differences in climate, soil, and other environmental factors. People have removed or altered much of the natural vegetation in some areas for farming, livestock grazing, obtaining timber and fuelwood, mining, and construction of towns and cities. (Figure 3, p. S33, in Supplement 8 shows the major biomes of North America.)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If you take away human influences such as farming and urban development, what kind of biome do you live in?</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noTextEdit="1"/>
          </p:cNvSpPr>
          <p:nvPr>
            <p:ph type="sldImg"/>
          </p:nvPr>
        </p:nvSpPr>
        <p:spPr>
          <a:ln/>
        </p:spPr>
      </p:sp>
      <p:sp>
        <p:nvSpPr>
          <p:cNvPr id="8089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8089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EE42E011-DA66-374A-8B1C-31620F419656}" type="slidenum">
              <a:rPr lang="en-US" sz="1200"/>
              <a:pPr/>
              <a:t>36</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noTextEdit="1"/>
          </p:cNvSpPr>
          <p:nvPr>
            <p:ph type="sldImg"/>
          </p:nvPr>
        </p:nvSpPr>
        <p:spPr>
          <a:ln/>
        </p:spPr>
      </p:sp>
      <p:sp>
        <p:nvSpPr>
          <p:cNvPr id="82946"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82947"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4A632C3B-470D-DB47-A421-5D0104D694D7}" type="slidenum">
              <a:rPr lang="en-US" sz="1200"/>
              <a:pPr/>
              <a:t>37</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1139"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27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7.7:</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The earth’s major </a:t>
            </a:r>
            <a:r>
              <a:rPr i="1" noProof="1">
                <a:solidFill>
                  <a:srgbClr val="221E1F"/>
                </a:solidFill>
                <a:ea typeface="ＭＳ Ｐゴシック" charset="0"/>
              </a:rPr>
              <a:t>biomes</a:t>
            </a:r>
            <a:r>
              <a:rPr noProof="1">
                <a:solidFill>
                  <a:srgbClr val="221E1F"/>
                </a:solidFill>
                <a:ea typeface="ＭＳ Ｐゴシック" charset="0"/>
              </a:rPr>
              <a:t>—each characterized by a certain combination of climate and dominant vegetation—result primarily from differences in climate (</a:t>
            </a:r>
            <a:r>
              <a:rPr b="1" noProof="1">
                <a:solidFill>
                  <a:srgbClr val="00A64F"/>
                </a:solidFill>
                <a:ea typeface="ＭＳ Ｐゴシック" charset="0"/>
              </a:rPr>
              <a:t>Core Case study</a:t>
            </a:r>
            <a:r>
              <a:rPr noProof="1">
                <a:solidFill>
                  <a:srgbClr val="221E1F"/>
                </a:solidFill>
                <a:ea typeface="ＭＳ Ｐゴシック" charset="0"/>
              </a:rPr>
              <a:t>). Each biome contains many ecosystems whose communities have adapted to differences in climate, soil, and other environmental factors. People have removed or altered much of the natural vegetation in some areas for farming, livestock grazing, obtaining timber and fuelwood, mining, and construction of towns and cities. (Figure 3, p. S33, in Supplement 8 shows the major biomes of North America.)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If you take away human influences such as farming and urban development, what kind of biome do you live in?</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1139"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n-US" sz="1800">
              <a:ea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4</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noTextEdit="1"/>
          </p:cNvSpPr>
          <p:nvPr>
            <p:ph type="sldImg"/>
          </p:nvPr>
        </p:nvSpPr>
        <p:spPr>
          <a:ln/>
        </p:spPr>
      </p:sp>
      <p:sp>
        <p:nvSpPr>
          <p:cNvPr id="9523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ea typeface="ＭＳ Ｐゴシック" charset="0"/>
            </a:endParaRPr>
          </a:p>
          <a:p>
            <a:endParaRPr lang="en-US">
              <a:ea typeface="ＭＳ Ｐゴシック" charset="0"/>
            </a:endParaRPr>
          </a:p>
        </p:txBody>
      </p:sp>
      <p:sp>
        <p:nvSpPr>
          <p:cNvPr id="9523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F3D643BA-E81C-5248-BED3-DC671E6524FB}" type="slidenum">
              <a:rPr lang="en-US" sz="1200"/>
              <a:pPr/>
              <a:t>41</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noTextEdit="1"/>
          </p:cNvSpPr>
          <p:nvPr>
            <p:ph type="sldImg"/>
          </p:nvPr>
        </p:nvSpPr>
        <p:spPr>
          <a:ln/>
        </p:spPr>
      </p:sp>
      <p:sp>
        <p:nvSpPr>
          <p:cNvPr id="9933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C51322"/>
                </a:solidFill>
                <a:ea typeface="ＭＳ Ｐゴシック" charset="0"/>
              </a:rPr>
              <a:t>Figure 7.12:</a:t>
            </a:r>
            <a:r>
              <a:rPr noProof="1">
                <a:solidFill>
                  <a:srgbClr val="C51322"/>
                </a:solidFill>
                <a:ea typeface="ＭＳ Ｐゴシック" charset="0"/>
              </a:rPr>
              <a:t> </a:t>
            </a:r>
            <a:r>
              <a:rPr b="1" noProof="1">
                <a:solidFill>
                  <a:srgbClr val="C51322"/>
                </a:solidFill>
                <a:ea typeface="ＭＳ Ｐゴシック" charset="0"/>
              </a:rPr>
              <a:t>Natural capital degradation. </a:t>
            </a:r>
          </a:p>
          <a:p>
            <a:r>
              <a:rPr noProof="1">
                <a:solidFill>
                  <a:srgbClr val="221E1F"/>
                </a:solidFill>
                <a:ea typeface="ＭＳ Ｐゴシック" charset="0"/>
              </a:rPr>
              <a:t>This intensively cultivated cropland is an example of the replacement of a biologically diverse temperate grassland with a monoculture crop in the U.S. state of California. When humans remove the tangled root network of natural grasses, the fertile topsoil becomes subject to severe wind erosion unless it is covered with some type of vegetation</a:t>
            </a:r>
            <a:r>
              <a:rPr noProof="1">
                <a:solidFill>
                  <a:srgbClr val="221E1F"/>
                </a:solidFill>
                <a:latin typeface="Frutiger LT Std 45 Light" charset="0"/>
                <a:ea typeface="ＭＳ Ｐゴシック" charset="0"/>
              </a:rPr>
              <a:t>.</a:t>
            </a:r>
          </a:p>
        </p:txBody>
      </p:sp>
      <p:sp>
        <p:nvSpPr>
          <p:cNvPr id="9933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64F10F0-C84E-3A40-8999-D77FF5654461}" type="slidenum">
              <a:rPr lang="en-US" sz="1200"/>
              <a:pPr/>
              <a:t>42</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noTextEdit="1"/>
          </p:cNvSpPr>
          <p:nvPr>
            <p:ph type="sldImg"/>
          </p:nvPr>
        </p:nvSpPr>
        <p:spPr>
          <a:ln/>
        </p:spPr>
      </p:sp>
      <p:sp>
        <p:nvSpPr>
          <p:cNvPr id="10137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137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841C2F9A-18E9-E940-9B48-478053055091}" type="slidenum">
              <a:rPr lang="en-US" sz="1200"/>
              <a:pPr/>
              <a:t>43</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0752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07523"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27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7.7:</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The earth’s major </a:t>
            </a:r>
            <a:r>
              <a:rPr i="1" noProof="1">
                <a:solidFill>
                  <a:srgbClr val="221E1F"/>
                </a:solidFill>
                <a:ea typeface="ＭＳ Ｐゴシック" charset="0"/>
              </a:rPr>
              <a:t>biomes</a:t>
            </a:r>
            <a:r>
              <a:rPr noProof="1">
                <a:solidFill>
                  <a:srgbClr val="221E1F"/>
                </a:solidFill>
                <a:ea typeface="ＭＳ Ｐゴシック" charset="0"/>
              </a:rPr>
              <a:t>—each characterized by a certain combination of climate and dominant vegetation—result primarily from differences in climate (</a:t>
            </a:r>
            <a:r>
              <a:rPr b="1" noProof="1">
                <a:solidFill>
                  <a:srgbClr val="00A64F"/>
                </a:solidFill>
                <a:ea typeface="ＭＳ Ｐゴシック" charset="0"/>
              </a:rPr>
              <a:t>Core Case study</a:t>
            </a:r>
            <a:r>
              <a:rPr noProof="1">
                <a:solidFill>
                  <a:srgbClr val="221E1F"/>
                </a:solidFill>
                <a:ea typeface="ＭＳ Ｐゴシック" charset="0"/>
              </a:rPr>
              <a:t>). Each biome contains many ecosystems whose communities have adapted to differences in climate, soil, and other environmental factors. People have removed or altered much of the natural vegetation in some areas for farming, livestock grazing, obtaining timber and fuelwood, mining, and construction of towns and cities. (Figure 3, p. S33, in Supplement 8 shows the major biomes of North America.)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If you take away human influences such as farming and urban development, what kind of biome do you live in?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95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B6BCCF8-FE85-1B4A-A6A5-038802456A60}" type="slidenum">
              <a:rPr lang="en-US" sz="1200"/>
              <a:pPr/>
              <a:t>46</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noTextEdit="1"/>
          </p:cNvSpPr>
          <p:nvPr>
            <p:ph type="sldImg"/>
          </p:nvPr>
        </p:nvSpPr>
        <p:spPr>
          <a:ln/>
        </p:spPr>
      </p:sp>
      <p:sp>
        <p:nvSpPr>
          <p:cNvPr id="11161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b="1" noProof="1">
                <a:solidFill>
                  <a:srgbClr val="221E1F"/>
                </a:solidFill>
                <a:ea typeface="ＭＳ Ｐゴシック" charset="0"/>
              </a:rPr>
              <a:t>Figure 7.14:</a:t>
            </a:r>
            <a:r>
              <a:rPr noProof="1">
                <a:solidFill>
                  <a:srgbClr val="221E1F"/>
                </a:solidFill>
                <a:ea typeface="ＭＳ Ｐゴシック" charset="0"/>
              </a:rPr>
              <a:t> This diagram shows some of the components and interactions in a </a:t>
            </a:r>
            <a:r>
              <a:rPr i="1" noProof="1">
                <a:solidFill>
                  <a:srgbClr val="221E1F"/>
                </a:solidFill>
                <a:ea typeface="ＭＳ Ｐゴシック" charset="0"/>
              </a:rPr>
              <a:t>tropical rain forest ecosystem</a:t>
            </a:r>
            <a:r>
              <a:rPr noProof="1">
                <a:solidFill>
                  <a:srgbClr val="221E1F"/>
                </a:solidFill>
                <a:ea typeface="ＭＳ Ｐゴシック" charset="0"/>
              </a:rPr>
              <a:t>. When these organisms die, decomposers break down their organic matter into minerals that plants use. Colored arrows indicate transfers of matter and energy between producers; primary consumers (herbivores); secondary, or higher-level, consumers (carnivores); and decomposers. Organisms are not drawn to scale.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a:t>
            </a:r>
          </a:p>
        </p:txBody>
      </p:sp>
      <p:sp>
        <p:nvSpPr>
          <p:cNvPr id="11161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51794F37-8F1D-234A-A1CE-BBABDA11CAEC}" type="slidenum">
              <a:rPr lang="en-US" sz="1200"/>
              <a:pPr/>
              <a:t>47</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17763"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7.15:</a:t>
            </a:r>
            <a:r>
              <a:rPr noProof="1">
                <a:solidFill>
                  <a:srgbClr val="221E1F"/>
                </a:solidFill>
                <a:ea typeface="ＭＳ Ｐゴシック" charset="0"/>
              </a:rPr>
              <a:t> This diagram illustrates the stratification of specialized plant and animal niches in a </a:t>
            </a:r>
            <a:r>
              <a:rPr i="1" noProof="1">
                <a:solidFill>
                  <a:srgbClr val="221E1F"/>
                </a:solidFill>
                <a:ea typeface="ＭＳ Ｐゴシック" charset="0"/>
              </a:rPr>
              <a:t>tropical rain forest</a:t>
            </a:r>
            <a:r>
              <a:rPr noProof="1">
                <a:solidFill>
                  <a:srgbClr val="221E1F"/>
                </a:solidFill>
                <a:ea typeface="ＭＳ Ｐゴシック" charset="0"/>
              </a:rPr>
              <a:t>. Filling such specialized niches enables species to avoid or minimize competition for resources and results in the coexistence of a great variety of species.</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95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B6BCCF8-FE85-1B4A-A6A5-038802456A60}" type="slidenum">
              <a:rPr lang="en-US" sz="1200"/>
              <a:pPr/>
              <a:t>49</a:t>
            </a:fld>
            <a:endParaRPr lang="en-US" sz="120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noTextEdit="1"/>
          </p:cNvSpPr>
          <p:nvPr>
            <p:ph type="sldImg"/>
          </p:nvPr>
        </p:nvSpPr>
        <p:spPr>
          <a:ln/>
        </p:spPr>
      </p:sp>
      <p:sp>
        <p:nvSpPr>
          <p:cNvPr id="12185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12185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B472D895-2EDD-CF45-91E0-145B33AEE91E}" type="slidenum">
              <a:rPr lang="en-US" sz="1200"/>
              <a:pPr/>
              <a:t>50</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5</a:t>
            </a:fld>
            <a:endParaRPr lang="en-US" sz="120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6861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6861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7.9:</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This diagram demonstrates that average precipitation and average temperature, acting together as limiting factors over a long time, help to determine the type of desert, grassland, or forest in a particular area, and thus the types of plants, animals, and decomposers found in that area (assuming it has not been disturbed by human activities).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noTextEdit="1"/>
          </p:cNvSpPr>
          <p:nvPr>
            <p:ph type="sldImg"/>
          </p:nvPr>
        </p:nvSpPr>
        <p:spPr>
          <a:ln/>
        </p:spPr>
      </p:sp>
      <p:sp>
        <p:nvSpPr>
          <p:cNvPr id="10957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0957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B6BCCF8-FE85-1B4A-A6A5-038802456A60}" type="slidenum">
              <a:rPr lang="en-US" sz="1200"/>
              <a:pPr/>
              <a:t>53</a:t>
            </a:fld>
            <a:endParaRPr lang="en-US" sz="120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noTextEdit="1"/>
          </p:cNvSpPr>
          <p:nvPr>
            <p:ph type="sldImg"/>
          </p:nvPr>
        </p:nvSpPr>
        <p:spPr>
          <a:ln/>
        </p:spPr>
      </p:sp>
      <p:sp>
        <p:nvSpPr>
          <p:cNvPr id="12595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US">
              <a:ea typeface="ＭＳ Ｐゴシック" charset="0"/>
            </a:endParaRPr>
          </a:p>
        </p:txBody>
      </p:sp>
      <p:sp>
        <p:nvSpPr>
          <p:cNvPr id="12595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10D2B93C-1EF2-D04A-9BCF-661BD6415908}" type="slidenum">
              <a:rPr lang="en-US" sz="1200"/>
              <a:pPr/>
              <a:t>54</a:t>
            </a:fld>
            <a:endParaRPr lang="en-US" sz="120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2707"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7.7:</a:t>
            </a:r>
            <a:r>
              <a:rPr noProof="1">
                <a:solidFill>
                  <a:srgbClr val="00A64F"/>
                </a:solidFill>
                <a:ea typeface="ＭＳ Ｐゴシック" charset="0"/>
              </a:rPr>
              <a:t> </a:t>
            </a:r>
            <a:r>
              <a:rPr b="1" noProof="1">
                <a:solidFill>
                  <a:srgbClr val="00A64F"/>
                </a:solidFill>
                <a:ea typeface="ＭＳ Ｐゴシック" charset="0"/>
              </a:rPr>
              <a:t>Natural capital. </a:t>
            </a:r>
          </a:p>
          <a:p>
            <a:r>
              <a:rPr noProof="1">
                <a:solidFill>
                  <a:srgbClr val="221E1F"/>
                </a:solidFill>
                <a:ea typeface="ＭＳ Ｐゴシック" charset="0"/>
              </a:rPr>
              <a:t>The earth’s major </a:t>
            </a:r>
            <a:r>
              <a:rPr i="1" noProof="1">
                <a:solidFill>
                  <a:srgbClr val="221E1F"/>
                </a:solidFill>
                <a:ea typeface="ＭＳ Ｐゴシック" charset="0"/>
              </a:rPr>
              <a:t>biomes</a:t>
            </a:r>
            <a:r>
              <a:rPr noProof="1">
                <a:solidFill>
                  <a:srgbClr val="221E1F"/>
                </a:solidFill>
                <a:ea typeface="ＭＳ Ｐゴシック" charset="0"/>
              </a:rPr>
              <a:t>—each characterized by a certain combination of climate and dominant vegetation—result primarily from differences in climate (</a:t>
            </a:r>
            <a:r>
              <a:rPr b="1" noProof="1">
                <a:solidFill>
                  <a:srgbClr val="00A64F"/>
                </a:solidFill>
                <a:ea typeface="ＭＳ Ｐゴシック" charset="0"/>
              </a:rPr>
              <a:t>Core Case study</a:t>
            </a:r>
            <a:r>
              <a:rPr noProof="1">
                <a:solidFill>
                  <a:srgbClr val="221E1F"/>
                </a:solidFill>
                <a:ea typeface="ＭＳ Ｐゴシック" charset="0"/>
              </a:rPr>
              <a:t>). Each biome contains many ecosystems whose communities have adapted to differences in climate, soil, and other environmental factors. People have removed or altered much of the natural vegetation in some areas for farming, livestock grazing, obtaining timber and fuelwood, mining, and construction of towns and cities. (Figure 3, p. S33, in Supplement 8 shows the major biomes of North America.)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If you take away human influences such as farming and urban development, what kind of biome do you live in?</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6451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64515"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pPr>
              <a:spcBef>
                <a:spcPct val="0"/>
              </a:spcBef>
            </a:pPr>
            <a:endParaRPr lang="el-GR">
              <a:solidFill>
                <a:srgbClr val="000000"/>
              </a:solidFill>
              <a:ea typeface="ＭＳ Ｐゴシック" charset="0"/>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noTextEdit="1"/>
          </p:cNvSpPr>
          <p:nvPr>
            <p:ph type="sldImg"/>
          </p:nvPr>
        </p:nvSpPr>
        <p:spPr>
          <a:ln/>
        </p:spPr>
      </p:sp>
      <p:sp>
        <p:nvSpPr>
          <p:cNvPr id="130050"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0051"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60963E46-ADCB-1647-BF23-2B9556CBC572}" type="slidenum">
              <a:rPr lang="en-US" sz="1200"/>
              <a:pPr/>
              <a:t>57</a:t>
            </a:fld>
            <a:endParaRPr lang="en-US" sz="120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4029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4029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lang="en-US" b="1">
                <a:solidFill>
                  <a:srgbClr val="000000"/>
                </a:solidFill>
                <a:ea typeface="ＭＳ Ｐゴシック" charset="0"/>
              </a:rPr>
              <a:t>Figure 7.18:</a:t>
            </a:r>
            <a:r>
              <a:rPr lang="en-US">
                <a:solidFill>
                  <a:srgbClr val="000000"/>
                </a:solidFill>
                <a:ea typeface="ＭＳ Ｐゴシック" charset="0"/>
              </a:rPr>
              <a:t> This diagram illustrates the major human impacts on the world's deserts, grasslands, forests, and mountains (</a:t>
            </a:r>
            <a:r>
              <a:rPr lang="en-US" b="1">
                <a:solidFill>
                  <a:srgbClr val="000000"/>
                </a:solidFill>
                <a:ea typeface="ＭＳ Ｐゴシック" charset="0"/>
              </a:rPr>
              <a:t>Concept 7-3</a:t>
            </a:r>
            <a:r>
              <a:rPr lang="en-US">
                <a:solidFill>
                  <a:srgbClr val="000000"/>
                </a:solidFill>
                <a:ea typeface="ＭＳ Ｐゴシック" charset="0"/>
              </a:rPr>
              <a:t>). </a:t>
            </a:r>
            <a:r>
              <a:rPr lang="en-US" b="1">
                <a:solidFill>
                  <a:srgbClr val="000000"/>
                </a:solidFill>
                <a:ea typeface="ＭＳ Ｐゴシック" charset="0"/>
              </a:rPr>
              <a:t>Question: </a:t>
            </a:r>
            <a:r>
              <a:rPr lang="en-US">
                <a:solidFill>
                  <a:srgbClr val="000000"/>
                </a:solidFill>
                <a:ea typeface="ＭＳ Ｐゴシック" charset="0"/>
              </a:rPr>
              <a:t>For each of these biomes, which two of the impacts listed do you think are the most harmful?</a:t>
            </a:r>
            <a:endParaRPr noProof="1">
              <a:solidFill>
                <a:srgbClr val="000000"/>
              </a:solidFill>
              <a:ea typeface="ＭＳ Ｐゴシック"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457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7.4:</a:t>
            </a:r>
            <a:r>
              <a:rPr noProof="1">
                <a:solidFill>
                  <a:srgbClr val="221E1F"/>
                </a:solidFill>
                <a:ea typeface="ＭＳ Ｐゴシック" charset="0"/>
              </a:rPr>
              <a:t> This diagram illustrates energy transfer by convection in the atmosphere. </a:t>
            </a:r>
            <a:r>
              <a:rPr i="1" noProof="1">
                <a:solidFill>
                  <a:srgbClr val="221E1F"/>
                </a:solidFill>
                <a:ea typeface="ＭＳ Ｐゴシック" charset="0"/>
              </a:rPr>
              <a:t>Convection </a:t>
            </a:r>
            <a:r>
              <a:rPr noProof="1">
                <a:solidFill>
                  <a:srgbClr val="221E1F"/>
                </a:solidFill>
                <a:ea typeface="ＭＳ Ｐゴシック" charset="0"/>
              </a:rPr>
              <a:t>occurs when warm, wet air rises, then cools and releases heat and moisture as precipitation (right side and top, center). Then the cooler, denser, and drier air sinks, warms up, and absorbs moisture as it flows across the earth’s surface (bottom) to begin the cycle again.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2457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7.4:</a:t>
            </a:r>
            <a:r>
              <a:rPr noProof="1">
                <a:solidFill>
                  <a:srgbClr val="221E1F"/>
                </a:solidFill>
                <a:ea typeface="ＭＳ Ｐゴシック" charset="0"/>
              </a:rPr>
              <a:t> This diagram illustrates energy transfer by convection in the atmosphere. </a:t>
            </a:r>
            <a:r>
              <a:rPr i="1" noProof="1">
                <a:solidFill>
                  <a:srgbClr val="221E1F"/>
                </a:solidFill>
                <a:ea typeface="ＭＳ Ｐゴシック" charset="0"/>
              </a:rPr>
              <a:t>Convection </a:t>
            </a:r>
            <a:r>
              <a:rPr noProof="1">
                <a:solidFill>
                  <a:srgbClr val="221E1F"/>
                </a:solidFill>
                <a:ea typeface="ＭＳ Ｐゴシック" charset="0"/>
              </a:rPr>
              <a:t>occurs when warm, wet air rises, then cools and releases heat and moisture as precipitation (right side and top, center). Then the cooler, denser, and drier air sinks, warms up, and absorbs moisture as it flows across the earth’s surface (bottom) to begin the cycle again.</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p:cNvSpPr>
            <a:spLocks noGrp="1" noRot="1" noChangeAspect="1" noTextEdit="1"/>
          </p:cNvSpPr>
          <p:nvPr>
            <p:ph type="sldImg"/>
          </p:nvPr>
        </p:nvSpPr>
        <p:spPr>
          <a:ln/>
        </p:spPr>
      </p:sp>
      <p:sp>
        <p:nvSpPr>
          <p:cNvPr id="14338"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4339"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98CD03B5-56F7-9842-93B0-CCCA50919F98}" type="slidenum">
              <a:rPr lang="en-US" sz="1200"/>
              <a:pP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10/11/16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10/11/16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10/11/16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10/11/16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10/11/16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10/11/16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2.jpe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2.jpeg"/></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4" Type="http://schemas.microsoft.com/office/2007/relationships/hdphoto" Target="../media/hdphoto1.wdp"/><Relationship Id="rId5" Type="http://schemas.openxmlformats.org/officeDocument/2006/relationships/image" Target="../media/image11.jpeg"/><Relationship Id="rId6" Type="http://schemas.openxmlformats.org/officeDocument/2006/relationships/image" Target="../media/image14.jpe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7.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8.jpeg"/></Relationships>
</file>

<file path=ppt/slides/_rels/slide18.xml.rels><?xml version="1.0" encoding="UTF-8" standalone="yes"?>
<Relationships xmlns="http://schemas.openxmlformats.org/package/2006/relationships"><Relationship Id="rId3" Type="http://schemas.openxmlformats.org/officeDocument/2006/relationships/image" Target="../media/image19.jpeg"/><Relationship Id="rId4" Type="http://schemas.microsoft.com/office/2007/relationships/hdphoto" Target="../media/hdphoto2.wdp"/><Relationship Id="rId5" Type="http://schemas.openxmlformats.org/officeDocument/2006/relationships/image" Target="../media/image20.png"/><Relationship Id="rId6" Type="http://schemas.openxmlformats.org/officeDocument/2006/relationships/image" Target="../media/image21.jpe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2.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hyperlink" Target="D:%5CMedia%5CLITE_15e%5CPowerLectures%5Cchapter5%5CAnimations%5Cel_nino.html" TargetMode="External"/><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hyperlink" Target="D:%5CMedia%5CLITE_15e%5CPowerLectures%5Cchapter5%5CAnimations%5Cel_nino.html" TargetMode="External"/><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5.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6.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4" Type="http://schemas.microsoft.com/office/2007/relationships/hdphoto" Target="../media/hdphoto3.wdp"/><Relationship Id="rId5" Type="http://schemas.openxmlformats.org/officeDocument/2006/relationships/image" Target="../media/image29.png"/><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image" Target="../media/image32.png"/><Relationship Id="rId5" Type="http://schemas.openxmlformats.org/officeDocument/2006/relationships/image" Target="../media/image33.png"/><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34.jpeg"/></Relationships>
</file>

<file path=ppt/slides/_rels/slide29.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2.jpeg"/><Relationship Id="rId5" Type="http://schemas.openxmlformats.org/officeDocument/2006/relationships/image" Target="../media/image3.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3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39.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40.jpeg"/></Relationships>
</file>

<file path=ppt/slides/_rels/slide34.xml.rels><?xml version="1.0" encoding="UTF-8" standalone="yes"?>
<Relationships xmlns="http://schemas.openxmlformats.org/package/2006/relationships"><Relationship Id="rId3" Type="http://schemas.openxmlformats.org/officeDocument/2006/relationships/image" Target="../media/image41.jpeg"/><Relationship Id="rId4" Type="http://schemas.openxmlformats.org/officeDocument/2006/relationships/image" Target="../media/image42.jpeg"/><Relationship Id="rId5" Type="http://schemas.openxmlformats.org/officeDocument/2006/relationships/image" Target="../media/image43.jpeg"/><Relationship Id="rId1" Type="http://schemas.openxmlformats.org/officeDocument/2006/relationships/slideLayout" Target="../slideLayouts/slideLayout6.xml"/><Relationship Id="rId2" Type="http://schemas.openxmlformats.org/officeDocument/2006/relationships/notesSlide" Target="../notesSlides/notesSlide3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44.jpe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45.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46.jpeg"/></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4" Type="http://schemas.openxmlformats.org/officeDocument/2006/relationships/image" Target="../media/image48.jpeg"/><Relationship Id="rId5" Type="http://schemas.openxmlformats.org/officeDocument/2006/relationships/image" Target="../media/image49.jpeg"/><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4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4" Type="http://schemas.openxmlformats.org/officeDocument/2006/relationships/image" Target="../media/image51.png"/><Relationship Id="rId5" Type="http://schemas.openxmlformats.org/officeDocument/2006/relationships/image" Target="../media/image52.png"/><Relationship Id="rId1" Type="http://schemas.openxmlformats.org/officeDocument/2006/relationships/slideLayout" Target="../slideLayouts/slideLayout6.xml"/><Relationship Id="rId2" Type="http://schemas.openxmlformats.org/officeDocument/2006/relationships/notesSlide" Target="../notesSlides/notesSlide3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53.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54.jpeg"/></Relationships>
</file>

<file path=ppt/slides/_rels/slide43.xml.rels><?xml version="1.0" encoding="UTF-8" standalone="yes"?>
<Relationships xmlns="http://schemas.openxmlformats.org/package/2006/relationships"><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57.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4.xml.rels><?xml version="1.0" encoding="UTF-8" standalone="yes"?>
<Relationships xmlns="http://schemas.openxmlformats.org/package/2006/relationships"><Relationship Id="rId3" Type="http://schemas.openxmlformats.org/officeDocument/2006/relationships/image" Target="../media/image58.jpeg"/><Relationship Id="rId4" Type="http://schemas.openxmlformats.org/officeDocument/2006/relationships/image" Target="../media/image59.jpeg"/><Relationship Id="rId5" Type="http://schemas.openxmlformats.org/officeDocument/2006/relationships/image" Target="../media/image60.jpeg"/><Relationship Id="rId1" Type="http://schemas.openxmlformats.org/officeDocument/2006/relationships/slideLayout" Target="../slideLayouts/slideLayout6.xml"/><Relationship Id="rId2" Type="http://schemas.openxmlformats.org/officeDocument/2006/relationships/notesSlide" Target="../notesSlides/notesSlide4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44.jpeg"/></Relationships>
</file>

<file path=ppt/slides/_rels/slide46.xml.rels><?xml version="1.0" encoding="UTF-8" standalone="yes"?>
<Relationships xmlns="http://schemas.openxmlformats.org/package/2006/relationships"><Relationship Id="rId3" Type="http://schemas.openxmlformats.org/officeDocument/2006/relationships/image" Target="../media/image61.png"/><Relationship Id="rId4" Type="http://schemas.openxmlformats.org/officeDocument/2006/relationships/image" Target="../media/image62.png"/><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63.jpe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 Id="rId3" Type="http://schemas.openxmlformats.org/officeDocument/2006/relationships/image" Target="../media/image64.jpeg"/></Relationships>
</file>

<file path=ppt/slides/_rels/slide49.xml.rels><?xml version="1.0" encoding="UTF-8" standalone="yes"?>
<Relationships xmlns="http://schemas.openxmlformats.org/package/2006/relationships"><Relationship Id="rId3" Type="http://schemas.openxmlformats.org/officeDocument/2006/relationships/image" Target="../media/image65.png"/><Relationship Id="rId4" Type="http://schemas.openxmlformats.org/officeDocument/2006/relationships/image" Target="../media/image66.png"/><Relationship Id="rId5" Type="http://schemas.openxmlformats.org/officeDocument/2006/relationships/image" Target="../media/image67.png"/><Relationship Id="rId6" Type="http://schemas.openxmlformats.org/officeDocument/2006/relationships/image" Target="../media/image68.png"/><Relationship Id="rId1" Type="http://schemas.openxmlformats.org/officeDocument/2006/relationships/slideLayout" Target="../slideLayouts/slideLayout2.xml"/><Relationship Id="rId2" Type="http://schemas.openxmlformats.org/officeDocument/2006/relationships/notesSlide" Target="../notesSlides/notesSlide48.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69.jpe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0.jpeg"/><Relationship Id="rId3" Type="http://schemas.microsoft.com/office/2007/relationships/hdphoto" Target="../media/hdphoto4.wdp"/></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0.xml"/><Relationship Id="rId3" Type="http://schemas.openxmlformats.org/officeDocument/2006/relationships/image" Target="../media/image71.jpeg"/></Relationships>
</file>

<file path=ppt/slides/_rels/slide53.xml.rels><?xml version="1.0" encoding="UTF-8" standalone="yes"?>
<Relationships xmlns="http://schemas.openxmlformats.org/package/2006/relationships"><Relationship Id="rId3" Type="http://schemas.openxmlformats.org/officeDocument/2006/relationships/image" Target="../media/image72.png"/><Relationship Id="rId4" Type="http://schemas.openxmlformats.org/officeDocument/2006/relationships/image" Target="../media/image73.jpeg"/><Relationship Id="rId1" Type="http://schemas.openxmlformats.org/officeDocument/2006/relationships/slideLayout" Target="../slideLayouts/slideLayout2.xml"/><Relationship Id="rId2" Type="http://schemas.openxmlformats.org/officeDocument/2006/relationships/notesSlide" Target="../notesSlides/notesSlide5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74.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3.xml"/><Relationship Id="rId3" Type="http://schemas.openxmlformats.org/officeDocument/2006/relationships/image" Target="../media/image44.jpeg"/></Relationships>
</file>

<file path=ppt/slides/_rels/slide56.xml.rels><?xml version="1.0" encoding="UTF-8" standalone="yes"?>
<Relationships xmlns="http://schemas.openxmlformats.org/package/2006/relationships"><Relationship Id="rId3" Type="http://schemas.openxmlformats.org/officeDocument/2006/relationships/image" Target="../media/image75.jpeg"/><Relationship Id="rId4" Type="http://schemas.openxmlformats.org/officeDocument/2006/relationships/image" Target="../media/image76.jpeg"/><Relationship Id="rId1" Type="http://schemas.openxmlformats.org/officeDocument/2006/relationships/slideLayout" Target="../slideLayouts/slideLayout6.xml"/><Relationship Id="rId2" Type="http://schemas.openxmlformats.org/officeDocument/2006/relationships/notesSlide" Target="../notesSlides/notesSlide54.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 Id="rId3" Type="http://schemas.openxmlformats.org/officeDocument/2006/relationships/image" Target="../media/image77.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6.xml"/><Relationship Id="rId3" Type="http://schemas.openxmlformats.org/officeDocument/2006/relationships/image" Target="../media/image7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 Id="rId3" Type="http://schemas.openxmlformats.org/officeDocument/2006/relationships/image" Target="../media/image9.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1"/>
          </p:nvPr>
        </p:nvSpPr>
        <p:spPr>
          <a:xfrm>
            <a:off x="233573" y="2499503"/>
            <a:ext cx="8729773" cy="2362200"/>
          </a:xfrm>
          <a:noFill/>
        </p:spPr>
        <p:txBody>
          <a:bodyPr anchor="ctr">
            <a:normAutofit/>
          </a:bodyPr>
          <a:lstStyle/>
          <a:p>
            <a:pPr algn="l">
              <a:buClr>
                <a:srgbClr val="1F881A"/>
              </a:buClr>
            </a:pPr>
            <a:r>
              <a:rPr lang="en-US" sz="2600" b="1" dirty="0">
                <a:solidFill>
                  <a:srgbClr val="000000"/>
                </a:solidFill>
                <a:latin typeface="Arial" charset="0"/>
                <a:ea typeface="ＭＳ Ｐゴシック" charset="0"/>
              </a:rPr>
              <a:t>CHAPTER </a:t>
            </a:r>
            <a:r>
              <a:rPr lang="en-US" sz="2600" b="1" dirty="0" smtClean="0">
                <a:solidFill>
                  <a:srgbClr val="000000"/>
                </a:solidFill>
                <a:latin typeface="Arial" charset="0"/>
                <a:ea typeface="ＭＳ Ｐゴシック" charset="0"/>
              </a:rPr>
              <a:t>7 </a:t>
            </a:r>
          </a:p>
          <a:p>
            <a:pPr algn="l">
              <a:buClr>
                <a:srgbClr val="1F881A"/>
              </a:buClr>
            </a:pPr>
            <a:r>
              <a:rPr lang="en-US" sz="2800" b="1" dirty="0" smtClean="0">
                <a:solidFill>
                  <a:srgbClr val="000000"/>
                </a:solidFill>
                <a:ea typeface="ＭＳ Ｐゴシック" charset="0"/>
              </a:rPr>
              <a:t>Climate and Biodiversity</a:t>
            </a:r>
            <a:endParaRPr lang="en-US" sz="2800" b="1" dirty="0">
              <a:solidFill>
                <a:srgbClr val="000000"/>
              </a:solidFill>
              <a:ea typeface="ＭＳ Ｐゴシック" charset="0"/>
            </a:endParaRP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5965" y="176546"/>
            <a:ext cx="8667706" cy="5486615"/>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1" indent="0">
              <a:buNone/>
            </a:pPr>
            <a:r>
              <a:rPr lang="en-US" sz="2300" b="1" dirty="0" smtClean="0">
                <a:latin typeface="Calibri"/>
                <a:cs typeface="Calibri"/>
              </a:rPr>
              <a:t>Formation of Convection Currents: </a:t>
            </a:r>
            <a:r>
              <a:rPr lang="en-US" sz="2300" dirty="0" smtClean="0">
                <a:latin typeface="Calibri"/>
                <a:cs typeface="Calibri"/>
              </a:rPr>
              <a:t>global patterns of air movement initiated by unequal heating of Earth.</a:t>
            </a: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6" name="Picture 4" descr="07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274993" y="1081150"/>
            <a:ext cx="8598678" cy="535425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97089464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5965" y="203572"/>
            <a:ext cx="8736422" cy="5486615"/>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1" indent="-342900">
              <a:buFont typeface="Arial"/>
              <a:buChar char="•"/>
            </a:pPr>
            <a:r>
              <a:rPr lang="en-US" sz="2300" dirty="0" smtClean="0">
                <a:latin typeface="Calibri"/>
                <a:cs typeface="Calibri"/>
              </a:rPr>
              <a:t>Warm </a:t>
            </a:r>
            <a:r>
              <a:rPr lang="en-US" sz="2300" dirty="0">
                <a:latin typeface="Calibri"/>
                <a:cs typeface="Calibri"/>
              </a:rPr>
              <a:t>humid air in tropics rises, lower pressure and adiabatic cooling, reaches saturation point which leads to condensation, cloud formation and </a:t>
            </a:r>
            <a:r>
              <a:rPr lang="en-US" sz="2300" dirty="0" smtClean="0">
                <a:latin typeface="Calibri"/>
                <a:cs typeface="Calibri"/>
              </a:rPr>
              <a:t>precipitation.  </a:t>
            </a:r>
            <a:endParaRPr lang="en-US" sz="2300" dirty="0">
              <a:latin typeface="Calibri"/>
              <a:cs typeface="Calibri"/>
            </a:endParaRPr>
          </a:p>
          <a:p>
            <a:pPr marL="342900" lvl="1" indent="-342900">
              <a:buFont typeface="Arial"/>
              <a:buChar char="•"/>
            </a:pPr>
            <a:r>
              <a:rPr lang="en-US" sz="2300" dirty="0" smtClean="0">
                <a:latin typeface="Calibri"/>
                <a:cs typeface="Calibri"/>
              </a:rPr>
              <a:t>Cold</a:t>
            </a:r>
            <a:r>
              <a:rPr lang="en-US" sz="2300" dirty="0">
                <a:latin typeface="Calibri"/>
                <a:cs typeface="Calibri"/>
              </a:rPr>
              <a:t>, dry air is displaced horizontally N and S of equator where it eventually sinks at 30</a:t>
            </a:r>
            <a:r>
              <a:rPr lang="en-US" sz="2300" baseline="30000" dirty="0">
                <a:latin typeface="Calibri"/>
                <a:cs typeface="Calibri"/>
              </a:rPr>
              <a:t>o</a:t>
            </a:r>
            <a:r>
              <a:rPr lang="en-US" sz="2300" dirty="0">
                <a:latin typeface="Calibri"/>
                <a:cs typeface="Calibri"/>
              </a:rPr>
              <a:t> N and S. When it reaches Earth surface it is hot and dry-desert. </a:t>
            </a:r>
            <a:endParaRPr lang="en-US" sz="2300" dirty="0" smtClean="0">
              <a:latin typeface="Calibri"/>
              <a:cs typeface="Calibri"/>
            </a:endParaRPr>
          </a:p>
          <a:p>
            <a:pPr marL="342900" lvl="1" indent="-342900">
              <a:buFontTx/>
              <a:buChar char="•"/>
            </a:pPr>
            <a:endParaRPr 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6" name="Picture 4" descr="07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001" y="2524930"/>
            <a:ext cx="6710662" cy="4178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81616970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5965" y="299455"/>
            <a:ext cx="8736422" cy="5486615"/>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en-US" sz="2300" dirty="0">
                <a:cs typeface="Calibri"/>
              </a:rPr>
              <a:t>Hadley Cells: Convection Currents that cycle between equator and 30</a:t>
            </a:r>
            <a:r>
              <a:rPr lang="en-US" sz="2300" baseline="30000" dirty="0">
                <a:cs typeface="Calibri"/>
              </a:rPr>
              <a:t>o</a:t>
            </a:r>
            <a:r>
              <a:rPr lang="en-US" sz="2300" dirty="0">
                <a:cs typeface="Calibri"/>
              </a:rPr>
              <a:t> N and S. </a:t>
            </a:r>
          </a:p>
          <a:p>
            <a:r>
              <a:rPr lang="en-US" sz="2300" dirty="0">
                <a:cs typeface="Calibri"/>
              </a:rPr>
              <a:t>Similar polar cells form at 60</a:t>
            </a:r>
            <a:r>
              <a:rPr lang="en-US" sz="2300" baseline="30000" dirty="0">
                <a:cs typeface="Calibri"/>
              </a:rPr>
              <a:t>o</a:t>
            </a:r>
            <a:r>
              <a:rPr lang="en-US" sz="2300" dirty="0">
                <a:cs typeface="Calibri"/>
              </a:rPr>
              <a:t> N and S.</a:t>
            </a:r>
          </a:p>
          <a:p>
            <a:r>
              <a:rPr lang="en-US" sz="2300" dirty="0">
                <a:cs typeface="Calibri"/>
              </a:rPr>
              <a:t>Between Polar cells and Hadley Cells is air circulation driven by neighboring cells.</a:t>
            </a:r>
          </a:p>
          <a:p>
            <a:pPr marL="0" lvl="1" indent="0">
              <a:buNone/>
            </a:pPr>
            <a:endParaRPr 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4" name="Picture 4" descr="07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219001" y="2524930"/>
            <a:ext cx="6710662" cy="41786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951684085"/>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extLst>
              <a:ext uri="{BEBA8EAE-BF5A-486C-A8C5-ECC9F3942E4B}">
                <a14:imgProps xmlns:a14="http://schemas.microsoft.com/office/drawing/2010/main">
                  <a14:imgLayer r:embed="rId4">
                    <a14:imgEffect>
                      <a14:sharpenSoften amount="25000"/>
                    </a14:imgEffect>
                    <a14:imgEffect>
                      <a14:brightnessContrast bright="20000" contrast="-40000"/>
                    </a14:imgEffect>
                  </a14:imgLayer>
                </a14:imgProps>
              </a:ext>
            </a:extLst>
          </a:blip>
          <a:srcRect l="37681"/>
          <a:stretch/>
        </p:blipFill>
        <p:spPr>
          <a:xfrm>
            <a:off x="5083" y="0"/>
            <a:ext cx="3468563" cy="4899039"/>
          </a:xfrm>
          <a:prstGeom prst="rect">
            <a:avLst/>
          </a:prstGeom>
          <a:ln>
            <a:solidFill>
              <a:srgbClr val="000000"/>
            </a:solidFill>
          </a:ln>
        </p:spPr>
      </p:pic>
      <p:pic>
        <p:nvPicPr>
          <p:cNvPr id="6" name="Picture 4" descr="0703"/>
          <p:cNvPicPr>
            <a:picLocks noChangeAspect="1" noChangeArrowheads="1"/>
          </p:cNvPicPr>
          <p:nvPr/>
        </p:nvPicPr>
        <p:blipFill rotWithShape="1">
          <a:blip r:embed="rId5">
            <a:extLst>
              <a:ext uri="{28A0092B-C50C-407E-A947-70E740481C1C}">
                <a14:useLocalDpi xmlns:a14="http://schemas.microsoft.com/office/drawing/2010/main"/>
              </a:ext>
            </a:extLst>
          </a:blip>
          <a:srcRect l="47791"/>
          <a:stretch/>
        </p:blipFill>
        <p:spPr bwMode="auto">
          <a:xfrm>
            <a:off x="3473646" y="0"/>
            <a:ext cx="5750090" cy="685800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4" descr="0704"/>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t="6268" b="14950"/>
          <a:stretch/>
        </p:blipFill>
        <p:spPr bwMode="auto">
          <a:xfrm>
            <a:off x="0" y="3108627"/>
            <a:ext cx="3473646" cy="374937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2519102238"/>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205965" y="60548"/>
            <a:ext cx="8736423" cy="596507"/>
          </a:xfrm>
          <a:prstGeom prst="rect">
            <a:avLst/>
          </a:prstGeom>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smtClean="0">
                <a:ea typeface="ＭＳ Ｐゴシック" charset="0"/>
              </a:rPr>
              <a:t>Climate- </a:t>
            </a:r>
            <a:r>
              <a:rPr lang="en-US" sz="3200" b="1" smtClean="0">
                <a:cs typeface="Calibri"/>
              </a:rPr>
              <a:t>Earth’s Rotation: The Coriolis Effect </a:t>
            </a:r>
            <a:endParaRPr lang="en-US" sz="3200" b="1" dirty="0">
              <a:ea typeface="ＭＳ Ｐゴシック" charset="0"/>
            </a:endParaRPr>
          </a:p>
        </p:txBody>
      </p:sp>
      <p:sp>
        <p:nvSpPr>
          <p:cNvPr id="4" name="Rectangle 3"/>
          <p:cNvSpPr txBox="1">
            <a:spLocks noChangeArrowheads="1"/>
          </p:cNvSpPr>
          <p:nvPr/>
        </p:nvSpPr>
        <p:spPr>
          <a:xfrm>
            <a:off x="205966" y="657055"/>
            <a:ext cx="8736422" cy="2074779"/>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dirty="0">
                <a:latin typeface="Calibri"/>
                <a:cs typeface="Calibri"/>
              </a:rPr>
              <a:t>Earth moves faster at equator because of difference in circumference causing deflection of objects that are moving directly N or </a:t>
            </a:r>
            <a:r>
              <a:rPr lang="en-US" sz="2300" dirty="0" smtClean="0">
                <a:latin typeface="Calibri"/>
                <a:cs typeface="Calibri"/>
              </a:rPr>
              <a:t>S.  As a result prevailing </a:t>
            </a:r>
            <a:r>
              <a:rPr lang="en-US" sz="2300" dirty="0">
                <a:latin typeface="Calibri"/>
                <a:cs typeface="Calibri"/>
              </a:rPr>
              <a:t>winds </a:t>
            </a:r>
            <a:r>
              <a:rPr lang="en-US" sz="2300" dirty="0" smtClean="0">
                <a:latin typeface="Calibri"/>
                <a:cs typeface="Calibri"/>
              </a:rPr>
              <a:t>are produced </a:t>
            </a:r>
            <a:r>
              <a:rPr lang="en-US" sz="2300" dirty="0">
                <a:latin typeface="Calibri"/>
                <a:cs typeface="Calibri"/>
              </a:rPr>
              <a:t>by a combination of atmospheric convection currents and the </a:t>
            </a:r>
            <a:r>
              <a:rPr lang="en-US" sz="2300" dirty="0" err="1">
                <a:latin typeface="Calibri"/>
                <a:cs typeface="Calibri"/>
              </a:rPr>
              <a:t>Coriolis</a:t>
            </a:r>
            <a:r>
              <a:rPr lang="en-US" sz="2300" dirty="0">
                <a:latin typeface="Calibri"/>
                <a:cs typeface="Calibri"/>
              </a:rPr>
              <a:t> </a:t>
            </a:r>
            <a:r>
              <a:rPr lang="en-US" sz="2300" dirty="0" smtClean="0">
                <a:latin typeface="Calibri"/>
                <a:cs typeface="Calibri"/>
              </a:rPr>
              <a:t>effect.  </a:t>
            </a:r>
            <a:endParaRPr 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5"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5965" y="2354291"/>
            <a:ext cx="4256038" cy="372611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6" name="Picture 3"/>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54538" y="2354291"/>
            <a:ext cx="4403458" cy="372611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273118"/>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205965" y="60548"/>
            <a:ext cx="8736423" cy="596507"/>
          </a:xfrm>
          <a:prstGeom prst="rect">
            <a:avLst/>
          </a:prstGeom>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cs typeface="Calibri"/>
              </a:rPr>
              <a:t>Climate- Earth’s Tilt: </a:t>
            </a:r>
            <a:r>
              <a:rPr lang="en-US" sz="3200" b="1" dirty="0">
                <a:cs typeface="Calibri"/>
              </a:rPr>
              <a:t>T</a:t>
            </a:r>
            <a:r>
              <a:rPr lang="en-US" sz="3200" b="1" dirty="0" smtClean="0">
                <a:cs typeface="Calibri"/>
              </a:rPr>
              <a:t>he Reason For </a:t>
            </a:r>
            <a:r>
              <a:rPr lang="en-US" sz="3200" b="1" dirty="0">
                <a:cs typeface="Calibri"/>
              </a:rPr>
              <a:t>T</a:t>
            </a:r>
            <a:r>
              <a:rPr lang="en-US" sz="3200" b="1" dirty="0" smtClean="0">
                <a:cs typeface="Calibri"/>
              </a:rPr>
              <a:t>he Seasons</a:t>
            </a:r>
            <a:endParaRPr lang="en-US" sz="3200" b="1" dirty="0">
              <a:ea typeface="ＭＳ Ｐゴシック" charset="0"/>
            </a:endParaRPr>
          </a:p>
        </p:txBody>
      </p:sp>
      <p:pic>
        <p:nvPicPr>
          <p:cNvPr id="5" name="Picture 4" descr="figure_04_10"/>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7010"/>
          <a:stretch/>
        </p:blipFill>
        <p:spPr bwMode="auto">
          <a:xfrm>
            <a:off x="944005" y="785589"/>
            <a:ext cx="7431916" cy="590144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2755403"/>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5965" y="60548"/>
            <a:ext cx="8736423" cy="596507"/>
          </a:xfrm>
          <a:ln>
            <a:solidFill>
              <a:srgbClr val="000000"/>
            </a:solidFill>
          </a:ln>
        </p:spPr>
        <p:txBody>
          <a:bodyPr anchor="b">
            <a:normAutofit/>
          </a:bodyPr>
          <a:lstStyle/>
          <a:p>
            <a:r>
              <a:rPr lang="en-US" sz="3200" b="1" dirty="0" smtClean="0">
                <a:ea typeface="ＭＳ Ｐゴシック" charset="0"/>
              </a:rPr>
              <a:t>Climate- </a:t>
            </a:r>
            <a:r>
              <a:rPr lang="en-US" sz="3200" b="1" dirty="0" smtClean="0">
                <a:cs typeface="Calibri"/>
              </a:rPr>
              <a:t>Ocean Currents</a:t>
            </a:r>
            <a:endParaRPr lang="en-US" sz="3200" b="1" dirty="0">
              <a:ea typeface="ＭＳ Ｐゴシック" charset="0"/>
            </a:endParaRPr>
          </a:p>
        </p:txBody>
      </p:sp>
      <p:sp>
        <p:nvSpPr>
          <p:cNvPr id="5" name="Rectangle 3"/>
          <p:cNvSpPr txBox="1">
            <a:spLocks noChangeArrowheads="1"/>
          </p:cNvSpPr>
          <p:nvPr/>
        </p:nvSpPr>
        <p:spPr>
          <a:xfrm>
            <a:off x="205966" y="657055"/>
            <a:ext cx="8736422" cy="6200945"/>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altLang="en-US" sz="2300" b="1" dirty="0" smtClean="0">
                <a:latin typeface="Calibri"/>
                <a:cs typeface="Calibri"/>
              </a:rPr>
              <a:t>Ocean currents: </a:t>
            </a:r>
            <a:r>
              <a:rPr lang="en-US" altLang="en-US" sz="2300" dirty="0" smtClean="0">
                <a:latin typeface="Calibri"/>
                <a:cs typeface="Calibri"/>
              </a:rPr>
              <a:t>the flow of water across the surface of the ocean. </a:t>
            </a:r>
            <a:r>
              <a:rPr lang="en-US" altLang="en-US" sz="2300" dirty="0">
                <a:latin typeface="Calibri"/>
                <a:cs typeface="Calibri"/>
              </a:rPr>
              <a:t>D</a:t>
            </a:r>
            <a:r>
              <a:rPr lang="en-US" altLang="en-US" sz="2300" dirty="0" smtClean="0">
                <a:latin typeface="Calibri"/>
                <a:cs typeface="Calibri"/>
              </a:rPr>
              <a:t>riven </a:t>
            </a:r>
            <a:r>
              <a:rPr lang="en-US" altLang="en-US" sz="2300" dirty="0">
                <a:latin typeface="Calibri"/>
                <a:cs typeface="Calibri"/>
              </a:rPr>
              <a:t>by a combination </a:t>
            </a:r>
            <a:r>
              <a:rPr lang="en-US" altLang="en-US" sz="2300" dirty="0" smtClean="0">
                <a:latin typeface="Calibri"/>
                <a:cs typeface="Calibri"/>
              </a:rPr>
              <a:t>of prevailing </a:t>
            </a:r>
            <a:r>
              <a:rPr lang="en-US" altLang="en-US" sz="2300" dirty="0">
                <a:latin typeface="Calibri"/>
                <a:cs typeface="Calibri"/>
              </a:rPr>
              <a:t>winds, temperature, </a:t>
            </a:r>
            <a:r>
              <a:rPr lang="en-US" altLang="en-US" sz="2300" dirty="0" smtClean="0">
                <a:latin typeface="Calibri"/>
                <a:cs typeface="Calibri"/>
              </a:rPr>
              <a:t>gravity, the </a:t>
            </a:r>
            <a:r>
              <a:rPr lang="en-US" altLang="en-US" sz="2300" dirty="0" err="1">
                <a:latin typeface="Calibri"/>
                <a:cs typeface="Calibri"/>
              </a:rPr>
              <a:t>Coriolis</a:t>
            </a:r>
            <a:r>
              <a:rPr lang="en-US" altLang="en-US" sz="2300" dirty="0">
                <a:latin typeface="Calibri"/>
                <a:cs typeface="Calibri"/>
              </a:rPr>
              <a:t> effect and the location of continents.</a:t>
            </a:r>
          </a:p>
          <a:p>
            <a:pPr marL="0" indent="0">
              <a:buNone/>
              <a:defRPr/>
            </a:pPr>
            <a:r>
              <a:rPr lang="en-US" altLang="en-US" sz="2300" b="1" dirty="0">
                <a:latin typeface="Calibri"/>
                <a:cs typeface="Calibri"/>
              </a:rPr>
              <a:t>Gyres: </a:t>
            </a:r>
            <a:r>
              <a:rPr lang="en-US" altLang="en-US" sz="2300" dirty="0" smtClean="0">
                <a:latin typeface="Calibri"/>
                <a:cs typeface="Calibri"/>
              </a:rPr>
              <a:t>large </a:t>
            </a:r>
            <a:r>
              <a:rPr lang="en-US" altLang="en-US" sz="2300" dirty="0">
                <a:latin typeface="Calibri"/>
                <a:cs typeface="Calibri"/>
              </a:rPr>
              <a:t>scale patterns of water </a:t>
            </a:r>
            <a:r>
              <a:rPr lang="en-US" altLang="en-US" sz="2300" dirty="0" smtClean="0">
                <a:latin typeface="Calibri"/>
                <a:cs typeface="Calibri"/>
              </a:rPr>
              <a:t>circulation; combinations of </a:t>
            </a:r>
            <a:r>
              <a:rPr lang="en-US" altLang="en-US" sz="2300" dirty="0" smtClean="0">
                <a:cs typeface="Calibri"/>
              </a:rPr>
              <a:t>ocean </a:t>
            </a:r>
            <a:r>
              <a:rPr lang="en-US" altLang="en-US" sz="2300" dirty="0" smtClean="0">
                <a:latin typeface="Calibri"/>
                <a:cs typeface="Calibri"/>
              </a:rPr>
              <a:t>currents.  </a:t>
            </a:r>
            <a:r>
              <a:rPr lang="en-US" altLang="en-US" sz="2300" i="1" dirty="0" smtClean="0">
                <a:latin typeface="Calibri"/>
                <a:cs typeface="Calibri"/>
              </a:rPr>
              <a:t>A major factor in the global distribution of heat</a:t>
            </a:r>
            <a:r>
              <a:rPr lang="en-US" altLang="en-US" sz="2300" i="1" dirty="0">
                <a:latin typeface="Calibri"/>
                <a:cs typeface="Calibri"/>
              </a:rPr>
              <a:t> </a:t>
            </a:r>
            <a:r>
              <a:rPr lang="en-US" altLang="en-US" sz="2300" i="1" dirty="0" smtClean="0">
                <a:latin typeface="Calibri"/>
                <a:cs typeface="Calibri"/>
              </a:rPr>
              <a:t>and climate.</a:t>
            </a:r>
            <a:endParaRPr lang="en-US" altLang="en-US" sz="2300" b="1" i="1" dirty="0">
              <a:latin typeface="Calibri"/>
              <a:cs typeface="Calibri"/>
            </a:endParaRPr>
          </a:p>
          <a:p>
            <a:pPr marL="0" indent="0">
              <a:buNone/>
              <a:defRPr/>
            </a:pPr>
            <a:endParaRPr lang="en-US" alt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4" name="Picture 5"/>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8040" y="2684325"/>
            <a:ext cx="7758027" cy="4036386"/>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3265968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5966" y="73578"/>
            <a:ext cx="8736422" cy="6602085"/>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b="1" dirty="0" err="1">
                <a:latin typeface="Calibri"/>
                <a:cs typeface="Calibri"/>
              </a:rPr>
              <a:t>Thermohaline</a:t>
            </a:r>
            <a:r>
              <a:rPr lang="en-US" sz="2300" b="1" dirty="0">
                <a:latin typeface="Calibri"/>
                <a:cs typeface="Calibri"/>
              </a:rPr>
              <a:t> circulation</a:t>
            </a:r>
            <a:r>
              <a:rPr lang="en-US" sz="2300" dirty="0">
                <a:latin typeface="Calibri"/>
                <a:cs typeface="Calibri"/>
              </a:rPr>
              <a:t>: </a:t>
            </a:r>
            <a:r>
              <a:rPr lang="en-US" sz="2300" dirty="0" smtClean="0">
                <a:latin typeface="Calibri"/>
                <a:cs typeface="Calibri"/>
              </a:rPr>
              <a:t>the global circulation of ocean water initiated by density differences due to variations in temperature and salinity (salt concentrations). </a:t>
            </a:r>
            <a:r>
              <a:rPr lang="en-US" sz="2300" dirty="0">
                <a:latin typeface="Calibri"/>
                <a:cs typeface="Calibri"/>
              </a:rPr>
              <a:t>C</a:t>
            </a:r>
            <a:r>
              <a:rPr lang="en-US" sz="2300" dirty="0" smtClean="0">
                <a:latin typeface="Calibri"/>
                <a:cs typeface="Calibri"/>
              </a:rPr>
              <a:t>old </a:t>
            </a:r>
            <a:r>
              <a:rPr lang="en-US" sz="2300" dirty="0">
                <a:latin typeface="Calibri"/>
                <a:cs typeface="Calibri"/>
              </a:rPr>
              <a:t>salty water </a:t>
            </a:r>
            <a:r>
              <a:rPr lang="en-US" sz="2300" dirty="0" smtClean="0">
                <a:latin typeface="Calibri"/>
                <a:cs typeface="Calibri"/>
              </a:rPr>
              <a:t>at high latitudes (near the poles) sinks </a:t>
            </a:r>
            <a:r>
              <a:rPr lang="en-US" sz="2300" dirty="0">
                <a:latin typeface="Calibri"/>
                <a:cs typeface="Calibri"/>
              </a:rPr>
              <a:t>and warm water near equator rises fuel a deep ocean current that mixes all ocean waters. </a:t>
            </a:r>
          </a:p>
          <a:p>
            <a:pPr marL="0" indent="0">
              <a:buNone/>
              <a:defRPr/>
            </a:pPr>
            <a:endParaRPr lang="en-US" alt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6" name="Picture 2" descr="figure_04_12"/>
          <p:cNvPicPr>
            <a:picLocks noGrp="1" noChangeAspect="1" noChangeArrowheads="1"/>
          </p:cNvPicPr>
          <p:nvPr>
            <p:ph idx="1"/>
          </p:nvPr>
        </p:nvPicPr>
        <p:blipFill rotWithShape="1">
          <a:blip r:embed="rId3" cstate="screen">
            <a:extLst>
              <a:ext uri="{28A0092B-C50C-407E-A947-70E740481C1C}">
                <a14:useLocalDpi xmlns:a14="http://schemas.microsoft.com/office/drawing/2010/main"/>
              </a:ext>
            </a:extLst>
          </a:blip>
          <a:srcRect b="6620"/>
          <a:stretch/>
        </p:blipFill>
        <p:spPr>
          <a:xfrm>
            <a:off x="1182232" y="1956364"/>
            <a:ext cx="6713104" cy="4719299"/>
          </a:xfrm>
          <a:noFill/>
          <a:ln>
            <a:solidFill>
              <a:srgbClr val="000000"/>
            </a:solidFill>
          </a:ln>
        </p:spPr>
      </p:pic>
    </p:spTree>
    <p:extLst>
      <p:ext uri="{BB962C8B-B14F-4D97-AF65-F5344CB8AC3E}">
        <p14:creationId xmlns:p14="http://schemas.microsoft.com/office/powerpoint/2010/main" val="51271360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205966" y="73578"/>
            <a:ext cx="8736422" cy="6602085"/>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b="1" dirty="0">
                <a:latin typeface="Calibri"/>
                <a:cs typeface="Calibri"/>
              </a:rPr>
              <a:t>Upwelling</a:t>
            </a:r>
            <a:r>
              <a:rPr lang="en-US" sz="2300" dirty="0">
                <a:latin typeface="Calibri"/>
                <a:cs typeface="Calibri"/>
              </a:rPr>
              <a:t>: </a:t>
            </a:r>
            <a:r>
              <a:rPr lang="en-US" sz="2300" dirty="0" smtClean="0">
                <a:latin typeface="Calibri"/>
                <a:cs typeface="Calibri"/>
              </a:rPr>
              <a:t>In certain geographic regions, prevailing winds, along with ocean currents, push </a:t>
            </a:r>
            <a:r>
              <a:rPr lang="en-US" sz="2300" dirty="0">
                <a:cs typeface="Calibri"/>
              </a:rPr>
              <a:t>surface </a:t>
            </a:r>
            <a:r>
              <a:rPr lang="en-US" sz="2300" dirty="0" smtClean="0">
                <a:cs typeface="Calibri"/>
              </a:rPr>
              <a:t>water</a:t>
            </a:r>
            <a:r>
              <a:rPr lang="en-US" sz="2300" dirty="0" smtClean="0">
                <a:latin typeface="Calibri"/>
                <a:cs typeface="Calibri"/>
              </a:rPr>
              <a:t> away from </a:t>
            </a:r>
            <a:r>
              <a:rPr lang="en-US" sz="2300" dirty="0">
                <a:cs typeface="Calibri"/>
              </a:rPr>
              <a:t>the shore </a:t>
            </a:r>
            <a:r>
              <a:rPr lang="en-US" sz="2300" dirty="0" smtClean="0">
                <a:cs typeface="Calibri"/>
              </a:rPr>
              <a:t>which is then replaced </a:t>
            </a:r>
            <a:r>
              <a:rPr lang="en-US" sz="2300" dirty="0">
                <a:cs typeface="Calibri"/>
              </a:rPr>
              <a:t>by waters from below. This brings cold, nutrient rich waters to the surface. </a:t>
            </a:r>
            <a:r>
              <a:rPr lang="en-US" sz="2300" dirty="0" smtClean="0">
                <a:cs typeface="Calibri"/>
              </a:rPr>
              <a:t>This upward </a:t>
            </a:r>
            <a:r>
              <a:rPr lang="en-US" sz="2300" dirty="0">
                <a:cs typeface="Calibri"/>
              </a:rPr>
              <a:t>movement of water towards the </a:t>
            </a:r>
            <a:r>
              <a:rPr lang="en-US" sz="2300" dirty="0" smtClean="0">
                <a:cs typeface="Calibri"/>
              </a:rPr>
              <a:t>surface </a:t>
            </a:r>
            <a:r>
              <a:rPr lang="en-US" sz="2300" dirty="0" smtClean="0">
                <a:latin typeface="Calibri"/>
                <a:cs typeface="Calibri"/>
              </a:rPr>
              <a:t>distributes </a:t>
            </a:r>
            <a:r>
              <a:rPr lang="en-US" sz="2300" dirty="0">
                <a:latin typeface="Calibri"/>
                <a:cs typeface="Calibri"/>
              </a:rPr>
              <a:t>nutrients and thus </a:t>
            </a:r>
            <a:r>
              <a:rPr lang="en-US" sz="2300" dirty="0" smtClean="0">
                <a:latin typeface="Calibri"/>
                <a:cs typeface="Calibri"/>
              </a:rPr>
              <a:t>determines </a:t>
            </a:r>
            <a:r>
              <a:rPr lang="en-US" sz="2300" dirty="0">
                <a:latin typeface="Calibri"/>
                <a:cs typeface="Calibri"/>
              </a:rPr>
              <a:t>coastal areas of productivity.   </a:t>
            </a:r>
          </a:p>
          <a:p>
            <a:pPr marL="0" indent="0">
              <a:buNone/>
              <a:defRPr/>
            </a:pPr>
            <a:endParaRPr lang="en-US" altLang="en-US" sz="2300"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7" name="Picture 2"/>
          <p:cNvPicPr>
            <a:picLocks noChangeAspect="1" noChangeArrowheads="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a:ext>
            </a:extLst>
          </a:blip>
          <a:srcRect b="16717"/>
          <a:stretch/>
        </p:blipFill>
        <p:spPr bwMode="auto">
          <a:xfrm>
            <a:off x="124557" y="2038938"/>
            <a:ext cx="2531506" cy="2042438"/>
          </a:xfrm>
          <a:prstGeom prst="rect">
            <a:avLst/>
          </a:prstGeom>
          <a:solidFill>
            <a:schemeClr val="bg1"/>
          </a:solidFill>
          <a:ln>
            <a:solidFill>
              <a:srgbClr val="000000"/>
            </a:solidFill>
          </a:ln>
        </p:spPr>
      </p:pic>
      <p:pic>
        <p:nvPicPr>
          <p:cNvPr id="8" name="Picture 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4557" y="4175161"/>
            <a:ext cx="2531506" cy="150088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2" descr="figure_04_11"/>
          <p:cNvPicPr>
            <a:picLocks noGrp="1" noChangeAspect="1" noChangeArrowheads="1"/>
          </p:cNvPicPr>
          <p:nvPr>
            <p:ph idx="1"/>
          </p:nvPr>
        </p:nvPicPr>
        <p:blipFill rotWithShape="1">
          <a:blip r:embed="rId6" cstate="screen">
            <a:extLst>
              <a:ext uri="{28A0092B-C50C-407E-A947-70E740481C1C}">
                <a14:useLocalDpi xmlns:a14="http://schemas.microsoft.com/office/drawing/2010/main"/>
              </a:ext>
            </a:extLst>
          </a:blip>
          <a:srcRect b="8336"/>
          <a:stretch/>
        </p:blipFill>
        <p:spPr>
          <a:xfrm>
            <a:off x="2814859" y="2038938"/>
            <a:ext cx="6024562" cy="3637106"/>
          </a:xfrm>
          <a:noFill/>
          <a:ln>
            <a:solidFill>
              <a:srgbClr val="000000"/>
            </a:solidFill>
          </a:ln>
        </p:spPr>
      </p:pic>
    </p:spTree>
    <p:extLst>
      <p:ext uri="{BB962C8B-B14F-4D97-AF65-F5344CB8AC3E}">
        <p14:creationId xmlns:p14="http://schemas.microsoft.com/office/powerpoint/2010/main" val="166818994"/>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descr="0702"/>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619731"/>
            <a:ext cx="9144000" cy="585250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 name="Rectangle 2"/>
          <p:cNvSpPr>
            <a:spLocks noGrp="1" noChangeArrowheads="1"/>
          </p:cNvSpPr>
          <p:nvPr>
            <p:ph type="title"/>
          </p:nvPr>
        </p:nvSpPr>
        <p:spPr>
          <a:xfrm>
            <a:off x="457200" y="0"/>
            <a:ext cx="8229600" cy="559183"/>
          </a:xfrm>
          <a:ln>
            <a:noFill/>
          </a:ln>
        </p:spPr>
        <p:txBody>
          <a:bodyPr anchor="b">
            <a:normAutofit/>
          </a:bodyPr>
          <a:lstStyle/>
          <a:p>
            <a:r>
              <a:rPr lang="en-US" sz="2600" b="1" dirty="0" smtClean="0">
                <a:ea typeface="ＭＳ Ｐゴシック" charset="0"/>
              </a:rPr>
              <a:t>A Complex Interplay of Factors Influence Earth’s Climate</a:t>
            </a:r>
            <a:endParaRPr lang="en-US" sz="2600" b="1" dirty="0">
              <a:ea typeface="ＭＳ Ｐゴシック" charset="0"/>
            </a:endParaRPr>
          </a:p>
        </p:txBody>
      </p:sp>
    </p:spTree>
    <p:extLst>
      <p:ext uri="{BB962C8B-B14F-4D97-AF65-F5344CB8AC3E}">
        <p14:creationId xmlns:p14="http://schemas.microsoft.com/office/powerpoint/2010/main" val="1241215150"/>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57200" y="60548"/>
            <a:ext cx="8229600"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Weather &amp; Climate</a:t>
            </a:r>
            <a:endParaRPr lang="en-US" sz="3200" b="1" dirty="0">
              <a:ea typeface="ＭＳ Ｐゴシック" charset="0"/>
            </a:endParaRPr>
          </a:p>
        </p:txBody>
      </p:sp>
      <p:sp>
        <p:nvSpPr>
          <p:cNvPr id="13314" name="Rectangle 3"/>
          <p:cNvSpPr>
            <a:spLocks noGrp="1" noChangeArrowheads="1"/>
          </p:cNvSpPr>
          <p:nvPr>
            <p:ph type="body" idx="1"/>
          </p:nvPr>
        </p:nvSpPr>
        <p:spPr>
          <a:xfrm>
            <a:off x="457200" y="825444"/>
            <a:ext cx="8229600" cy="5301065"/>
          </a:xfrm>
          <a:solidFill>
            <a:schemeClr val="accent5">
              <a:lumMod val="20000"/>
              <a:lumOff val="80000"/>
            </a:schemeClr>
          </a:solidFill>
          <a:ln>
            <a:solidFill>
              <a:srgbClr val="000000"/>
            </a:solidFill>
          </a:ln>
        </p:spPr>
        <p:txBody>
          <a:bodyPr>
            <a:noAutofit/>
          </a:bodyPr>
          <a:lstStyle/>
          <a:p>
            <a:pPr marL="0" indent="0" eaLnBrk="1" hangingPunct="1">
              <a:buNone/>
            </a:pPr>
            <a:r>
              <a:rPr lang="en-US" sz="2400" b="1" dirty="0" smtClean="0">
                <a:latin typeface="Calibri"/>
                <a:ea typeface="ＭＳ Ｐゴシック" charset="0"/>
                <a:cs typeface="Calibri"/>
              </a:rPr>
              <a:t>Weather</a:t>
            </a:r>
          </a:p>
          <a:p>
            <a:pPr>
              <a:lnSpc>
                <a:spcPct val="90000"/>
              </a:lnSpc>
            </a:pPr>
            <a:r>
              <a:rPr lang="en-US" sz="2400" dirty="0">
                <a:latin typeface="Calibri"/>
                <a:cs typeface="Calibri"/>
              </a:rPr>
              <a:t>Short term atmospheric conditions-hours to days</a:t>
            </a:r>
          </a:p>
          <a:p>
            <a:pPr>
              <a:lnSpc>
                <a:spcPct val="90000"/>
              </a:lnSpc>
            </a:pPr>
            <a:r>
              <a:rPr lang="en-US" sz="2400" dirty="0">
                <a:latin typeface="Calibri"/>
                <a:cs typeface="Calibri"/>
              </a:rPr>
              <a:t>Temperature, pressure, moisture content, precipitation, cloud cover, wind speed and direction all influence weather.</a:t>
            </a:r>
          </a:p>
          <a:p>
            <a:pPr>
              <a:lnSpc>
                <a:spcPct val="90000"/>
              </a:lnSpc>
            </a:pPr>
            <a:r>
              <a:rPr lang="en-US" sz="2400" dirty="0">
                <a:latin typeface="Calibri"/>
                <a:cs typeface="Calibri"/>
              </a:rPr>
              <a:t>Most weather due to interactions between leading edges of moving masses of warm and cold air.</a:t>
            </a:r>
          </a:p>
          <a:p>
            <a:pPr marL="0" indent="0" eaLnBrk="1" hangingPunct="1">
              <a:buNone/>
            </a:pPr>
            <a:r>
              <a:rPr lang="en-US" sz="2400" b="1" dirty="0" smtClean="0">
                <a:latin typeface="Calibri"/>
                <a:ea typeface="ＭＳ Ｐゴシック" charset="0"/>
                <a:cs typeface="Calibri"/>
              </a:rPr>
              <a:t>Climate</a:t>
            </a:r>
          </a:p>
          <a:p>
            <a:pPr marL="514350" indent="-514350"/>
            <a:r>
              <a:rPr lang="en-US" sz="2400" dirty="0">
                <a:latin typeface="Calibri"/>
                <a:cs typeface="Calibri"/>
              </a:rPr>
              <a:t>A </a:t>
            </a:r>
            <a:r>
              <a:rPr lang="en-US" sz="2400" dirty="0" smtClean="0">
                <a:latin typeface="Calibri"/>
                <a:cs typeface="Calibri"/>
              </a:rPr>
              <a:t>region’s </a:t>
            </a:r>
            <a:r>
              <a:rPr lang="en-US" sz="2400" dirty="0">
                <a:latin typeface="Calibri"/>
                <a:cs typeface="Calibri"/>
              </a:rPr>
              <a:t>general pattern of long-term atmospheric conditions</a:t>
            </a:r>
          </a:p>
          <a:p>
            <a:pPr marL="514350" indent="-514350"/>
            <a:r>
              <a:rPr lang="en-US" sz="2400" dirty="0">
                <a:latin typeface="Calibri"/>
                <a:cs typeface="Calibri"/>
              </a:rPr>
              <a:t>Regional differences in </a:t>
            </a:r>
            <a:r>
              <a:rPr lang="en-US" sz="2400" dirty="0" smtClean="0">
                <a:latin typeface="Calibri"/>
                <a:cs typeface="Calibri"/>
              </a:rPr>
              <a:t>temperature </a:t>
            </a:r>
            <a:r>
              <a:rPr lang="en-US" sz="2400" dirty="0">
                <a:latin typeface="Calibri"/>
                <a:cs typeface="Calibri"/>
              </a:rPr>
              <a:t>and </a:t>
            </a:r>
            <a:r>
              <a:rPr lang="en-US" sz="2400" dirty="0" smtClean="0">
                <a:latin typeface="Calibri"/>
                <a:cs typeface="Calibri"/>
              </a:rPr>
              <a:t>precipitation </a:t>
            </a:r>
            <a:r>
              <a:rPr lang="en-US" sz="2400" dirty="0">
                <a:latin typeface="Calibri"/>
                <a:cs typeface="Calibri"/>
              </a:rPr>
              <a:t>are main factors in determining climate and thus which organisms can survive in each region.</a:t>
            </a:r>
          </a:p>
          <a:p>
            <a:pPr marL="514350" indent="-514350"/>
            <a:r>
              <a:rPr lang="en-US" sz="2400" dirty="0">
                <a:latin typeface="Calibri"/>
                <a:cs typeface="Calibri"/>
              </a:rPr>
              <a:t>Latitude and altitude also play a role.</a:t>
            </a:r>
          </a:p>
          <a:p>
            <a:pPr marL="0" indent="0" eaLnBrk="1" hangingPunct="1">
              <a:buNone/>
            </a:pPr>
            <a:endParaRPr lang="en-US" sz="2400" dirty="0">
              <a:latin typeface="Calibri"/>
              <a:ea typeface="ＭＳ Ｐゴシック" charset="0"/>
              <a:cs typeface="Calibri"/>
            </a:endParaRPr>
          </a:p>
        </p:txBody>
      </p:sp>
    </p:spTree>
    <p:extLst>
      <p:ext uri="{BB962C8B-B14F-4D97-AF65-F5344CB8AC3E}">
        <p14:creationId xmlns:p14="http://schemas.microsoft.com/office/powerpoint/2010/main" val="209267791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5965" y="2819762"/>
            <a:ext cx="8736423" cy="3907519"/>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sp>
        <p:nvSpPr>
          <p:cNvPr id="3" name="Rectangle 2"/>
          <p:cNvSpPr txBox="1">
            <a:spLocks noChangeArrowheads="1"/>
          </p:cNvSpPr>
          <p:nvPr/>
        </p:nvSpPr>
        <p:spPr>
          <a:xfrm>
            <a:off x="205965" y="60548"/>
            <a:ext cx="8736423" cy="596507"/>
          </a:xfrm>
          <a:prstGeom prst="rect">
            <a:avLst/>
          </a:prstGeom>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000000"/>
                </a:solidFill>
                <a:latin typeface="Calibri"/>
                <a:ea typeface="ＭＳ Ｐゴシック" charset="0"/>
                <a:cs typeface="Calibri"/>
              </a:rPr>
              <a:t>Climate- </a:t>
            </a:r>
            <a:r>
              <a:rPr lang="en-US" sz="3000" b="1" dirty="0">
                <a:solidFill>
                  <a:srgbClr val="000000"/>
                </a:solidFill>
                <a:latin typeface="Calibri"/>
                <a:cs typeface="Calibri"/>
              </a:rPr>
              <a:t>El Niño -Southern Oscillation (</a:t>
            </a:r>
            <a:r>
              <a:rPr lang="en-US" sz="3000" b="1" dirty="0" smtClean="0">
                <a:solidFill>
                  <a:srgbClr val="000000"/>
                </a:solidFill>
                <a:latin typeface="Calibri"/>
                <a:cs typeface="Calibri"/>
              </a:rPr>
              <a:t>ENSO)</a:t>
            </a:r>
            <a:endParaRPr lang="en-US" sz="3000" b="1" dirty="0">
              <a:solidFill>
                <a:srgbClr val="000000"/>
              </a:solidFill>
              <a:latin typeface="Calibri"/>
              <a:ea typeface="ＭＳ Ｐゴシック" charset="0"/>
              <a:cs typeface="Calibri"/>
            </a:endParaRPr>
          </a:p>
        </p:txBody>
      </p:sp>
      <p:sp>
        <p:nvSpPr>
          <p:cNvPr id="6" name="Rectangle 3"/>
          <p:cNvSpPr txBox="1">
            <a:spLocks noChangeArrowheads="1"/>
          </p:cNvSpPr>
          <p:nvPr/>
        </p:nvSpPr>
        <p:spPr>
          <a:xfrm>
            <a:off x="-130730" y="825121"/>
            <a:ext cx="9073117" cy="1994642"/>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FontTx/>
              <a:buNone/>
            </a:pPr>
            <a:r>
              <a:rPr lang="en-US" sz="2300" dirty="0" smtClean="0">
                <a:cs typeface="Calibri"/>
              </a:rPr>
              <a:t>Occurring every 3-7 years, this</a:t>
            </a:r>
            <a:r>
              <a:rPr lang="en-US" sz="2300" dirty="0" smtClean="0">
                <a:latin typeface="Calibri"/>
                <a:cs typeface="Calibri"/>
              </a:rPr>
              <a:t> </a:t>
            </a:r>
            <a:r>
              <a:rPr lang="en-US" sz="2300" dirty="0" smtClean="0">
                <a:cs typeface="Calibri"/>
              </a:rPr>
              <a:t>interaction between the </a:t>
            </a:r>
            <a:r>
              <a:rPr lang="en-US" sz="2300" dirty="0" smtClean="0">
                <a:latin typeface="Calibri"/>
                <a:cs typeface="Calibri"/>
              </a:rPr>
              <a:t>ocean and the atmosphere results from weakened or reversed trade winds.  </a:t>
            </a:r>
          </a:p>
          <a:p>
            <a:pPr indent="0">
              <a:buFontTx/>
              <a:buNone/>
            </a:pPr>
            <a:r>
              <a:rPr lang="en-US" sz="2300" dirty="0" smtClean="0">
                <a:latin typeface="Calibri"/>
                <a:cs typeface="Calibri"/>
              </a:rPr>
              <a:t>The normally cold waters off western coast of S. America warm and suppress the upwelling of nutrient rich water, resulting in decreased productivity and decline in fish populations. </a:t>
            </a:r>
          </a:p>
          <a:p>
            <a:pPr indent="0">
              <a:buFontTx/>
              <a:buNone/>
            </a:pPr>
            <a:endParaRPr lang="en-US" sz="2300" dirty="0" smtClean="0">
              <a:latin typeface="Calibri"/>
              <a:cs typeface="Calibri"/>
            </a:endParaRPr>
          </a:p>
          <a:p>
            <a:pPr indent="0">
              <a:buFontTx/>
              <a:buNone/>
            </a:pPr>
            <a:endParaRPr lang="en-US" sz="2300" dirty="0" smtClean="0">
              <a:latin typeface="Calibri"/>
              <a:cs typeface="Calibri"/>
              <a:hlinkClick r:id="rId3" action="ppaction://hlinkfile"/>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7" name="Picture 9"/>
          <p:cNvPicPr>
            <a:picLocks noChangeAspect="1" noChangeArrowheads="1"/>
          </p:cNvPicPr>
          <p:nvPr/>
        </p:nvPicPr>
        <p:blipFill rotWithShape="1">
          <a:blip r:embed="rId4">
            <a:extLst>
              <a:ext uri="{28A0092B-C50C-407E-A947-70E740481C1C}">
                <a14:useLocalDpi xmlns:a14="http://schemas.microsoft.com/office/drawing/2010/main"/>
              </a:ext>
            </a:extLst>
          </a:blip>
          <a:srcRect b="14553"/>
          <a:stretch/>
        </p:blipFill>
        <p:spPr bwMode="auto">
          <a:xfrm>
            <a:off x="205966" y="2819764"/>
            <a:ext cx="4500264" cy="21101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 name="Picture 4"/>
          <p:cNvPicPr>
            <a:picLocks noChangeAspect="1" noChangeArrowheads="1"/>
          </p:cNvPicPr>
          <p:nvPr/>
        </p:nvPicPr>
        <p:blipFill rotWithShape="1">
          <a:blip r:embed="rId5">
            <a:extLst>
              <a:ext uri="{28A0092B-C50C-407E-A947-70E740481C1C}">
                <a14:useLocalDpi xmlns:a14="http://schemas.microsoft.com/office/drawing/2010/main"/>
              </a:ext>
            </a:extLst>
          </a:blip>
          <a:srcRect b="19331"/>
          <a:stretch/>
        </p:blipFill>
        <p:spPr bwMode="auto">
          <a:xfrm>
            <a:off x="4442123" y="4612525"/>
            <a:ext cx="4500265" cy="21147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9" name="TextBox 8"/>
          <p:cNvSpPr txBox="1"/>
          <p:nvPr/>
        </p:nvSpPr>
        <p:spPr>
          <a:xfrm>
            <a:off x="5286190" y="3585394"/>
            <a:ext cx="2954655" cy="461665"/>
          </a:xfrm>
          <a:prstGeom prst="rect">
            <a:avLst/>
          </a:prstGeom>
          <a:noFill/>
        </p:spPr>
        <p:txBody>
          <a:bodyPr wrap="none" rtlCol="0">
            <a:spAutoFit/>
          </a:bodyPr>
          <a:lstStyle/>
          <a:p>
            <a:r>
              <a:rPr lang="en-US" sz="2400" b="1" dirty="0" smtClean="0">
                <a:sym typeface="Wingdings"/>
              </a:rPr>
              <a:t> Normal Conditions</a:t>
            </a:r>
            <a:endParaRPr lang="en-US" sz="2400" b="1" dirty="0"/>
          </a:p>
        </p:txBody>
      </p:sp>
      <p:sp>
        <p:nvSpPr>
          <p:cNvPr id="10" name="TextBox 9"/>
          <p:cNvSpPr txBox="1"/>
          <p:nvPr/>
        </p:nvSpPr>
        <p:spPr>
          <a:xfrm>
            <a:off x="975142" y="5437122"/>
            <a:ext cx="2897398" cy="461665"/>
          </a:xfrm>
          <a:prstGeom prst="rect">
            <a:avLst/>
          </a:prstGeom>
          <a:noFill/>
        </p:spPr>
        <p:txBody>
          <a:bodyPr wrap="none" rtlCol="0">
            <a:spAutoFit/>
          </a:bodyPr>
          <a:lstStyle/>
          <a:p>
            <a:r>
              <a:rPr lang="en-US" sz="2400" b="1" dirty="0">
                <a:solidFill>
                  <a:srgbClr val="000000"/>
                </a:solidFill>
                <a:cs typeface="Calibri"/>
              </a:rPr>
              <a:t>El Niño </a:t>
            </a:r>
            <a:r>
              <a:rPr lang="en-US" sz="2400" b="1" dirty="0" smtClean="0">
                <a:sym typeface="Wingdings"/>
              </a:rPr>
              <a:t>Conditions </a:t>
            </a:r>
            <a:endParaRPr lang="en-US" sz="2400" b="1" dirty="0"/>
          </a:p>
        </p:txBody>
      </p:sp>
    </p:spTree>
    <p:extLst>
      <p:ext uri="{BB962C8B-B14F-4D97-AF65-F5344CB8AC3E}">
        <p14:creationId xmlns:p14="http://schemas.microsoft.com/office/powerpoint/2010/main" val="4275864039"/>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05965" y="2819762"/>
            <a:ext cx="8736423" cy="3907519"/>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sp>
        <p:nvSpPr>
          <p:cNvPr id="3" name="Rectangle 2"/>
          <p:cNvSpPr txBox="1">
            <a:spLocks noChangeArrowheads="1"/>
          </p:cNvSpPr>
          <p:nvPr/>
        </p:nvSpPr>
        <p:spPr>
          <a:xfrm>
            <a:off x="205965" y="60548"/>
            <a:ext cx="8736423" cy="596507"/>
          </a:xfrm>
          <a:prstGeom prst="rect">
            <a:avLst/>
          </a:prstGeom>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000000"/>
                </a:solidFill>
                <a:latin typeface="Calibri"/>
                <a:ea typeface="ＭＳ Ｐゴシック" charset="0"/>
                <a:cs typeface="Calibri"/>
              </a:rPr>
              <a:t>Climate- </a:t>
            </a:r>
            <a:r>
              <a:rPr lang="en-US" sz="3000" b="1" dirty="0">
                <a:solidFill>
                  <a:srgbClr val="000000"/>
                </a:solidFill>
                <a:latin typeface="Calibri"/>
                <a:cs typeface="Calibri"/>
              </a:rPr>
              <a:t>El Niño -Southern Oscillation (</a:t>
            </a:r>
            <a:r>
              <a:rPr lang="en-US" sz="3000" b="1" dirty="0" smtClean="0">
                <a:solidFill>
                  <a:srgbClr val="000000"/>
                </a:solidFill>
                <a:latin typeface="Calibri"/>
                <a:cs typeface="Calibri"/>
              </a:rPr>
              <a:t>ENSO)</a:t>
            </a:r>
            <a:endParaRPr lang="en-US" sz="3000" b="1" dirty="0">
              <a:solidFill>
                <a:srgbClr val="000000"/>
              </a:solidFill>
              <a:latin typeface="Calibri"/>
              <a:ea typeface="ＭＳ Ｐゴシック" charset="0"/>
              <a:cs typeface="Calibri"/>
            </a:endParaRPr>
          </a:p>
        </p:txBody>
      </p:sp>
      <p:sp>
        <p:nvSpPr>
          <p:cNvPr id="6" name="Rectangle 3"/>
          <p:cNvSpPr txBox="1">
            <a:spLocks noChangeArrowheads="1"/>
          </p:cNvSpPr>
          <p:nvPr/>
        </p:nvSpPr>
        <p:spPr>
          <a:xfrm>
            <a:off x="-130730" y="825121"/>
            <a:ext cx="9073117" cy="1994642"/>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indent="0">
              <a:buFontTx/>
              <a:buNone/>
            </a:pPr>
            <a:r>
              <a:rPr lang="en-US" sz="2300" dirty="0">
                <a:cs typeface="Calibri"/>
              </a:rPr>
              <a:t>The area of humid, rising air and abundant rainfall, normally in the western Pacific, shifts eastward, to the central, and eastern Pacific.</a:t>
            </a:r>
          </a:p>
          <a:p>
            <a:pPr indent="0">
              <a:buFontTx/>
              <a:buNone/>
            </a:pPr>
            <a:r>
              <a:rPr lang="en-US" sz="2300" dirty="0">
                <a:cs typeface="Calibri"/>
              </a:rPr>
              <a:t>This shift causes torrential rains and flooding in the normally arid areas along the west coast of South America.</a:t>
            </a:r>
          </a:p>
          <a:p>
            <a:pPr indent="0">
              <a:buFontTx/>
              <a:buNone/>
            </a:pPr>
            <a:endParaRPr lang="en-US" sz="2300" dirty="0" smtClean="0">
              <a:latin typeface="Calibri"/>
              <a:cs typeface="Calibri"/>
            </a:endParaRPr>
          </a:p>
          <a:p>
            <a:pPr indent="0">
              <a:buFontTx/>
              <a:buNone/>
            </a:pPr>
            <a:endParaRPr lang="en-US" sz="2300" dirty="0" smtClean="0">
              <a:latin typeface="Calibri"/>
              <a:cs typeface="Calibri"/>
              <a:hlinkClick r:id="rId3" action="ppaction://hlinkfile"/>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7" name="Picture 9"/>
          <p:cNvPicPr>
            <a:picLocks noChangeAspect="1" noChangeArrowheads="1"/>
          </p:cNvPicPr>
          <p:nvPr/>
        </p:nvPicPr>
        <p:blipFill rotWithShape="1">
          <a:blip r:embed="rId4">
            <a:extLst>
              <a:ext uri="{28A0092B-C50C-407E-A947-70E740481C1C}">
                <a14:useLocalDpi xmlns:a14="http://schemas.microsoft.com/office/drawing/2010/main"/>
              </a:ext>
            </a:extLst>
          </a:blip>
          <a:srcRect b="14553"/>
          <a:stretch/>
        </p:blipFill>
        <p:spPr bwMode="auto">
          <a:xfrm>
            <a:off x="205966" y="2819764"/>
            <a:ext cx="4500264" cy="21101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pic>
        <p:nvPicPr>
          <p:cNvPr id="8" name="Picture 4"/>
          <p:cNvPicPr>
            <a:picLocks noChangeAspect="1" noChangeArrowheads="1"/>
          </p:cNvPicPr>
          <p:nvPr/>
        </p:nvPicPr>
        <p:blipFill rotWithShape="1">
          <a:blip r:embed="rId5">
            <a:extLst>
              <a:ext uri="{28A0092B-C50C-407E-A947-70E740481C1C}">
                <a14:useLocalDpi xmlns:a14="http://schemas.microsoft.com/office/drawing/2010/main"/>
              </a:ext>
            </a:extLst>
          </a:blip>
          <a:srcRect b="19331"/>
          <a:stretch/>
        </p:blipFill>
        <p:spPr bwMode="auto">
          <a:xfrm>
            <a:off x="4442123" y="4612525"/>
            <a:ext cx="4500265" cy="211475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pic>
      <p:sp>
        <p:nvSpPr>
          <p:cNvPr id="9" name="TextBox 8"/>
          <p:cNvSpPr txBox="1"/>
          <p:nvPr/>
        </p:nvSpPr>
        <p:spPr>
          <a:xfrm>
            <a:off x="5286190" y="3585394"/>
            <a:ext cx="2954655" cy="461665"/>
          </a:xfrm>
          <a:prstGeom prst="rect">
            <a:avLst/>
          </a:prstGeom>
          <a:noFill/>
        </p:spPr>
        <p:txBody>
          <a:bodyPr wrap="none" rtlCol="0">
            <a:spAutoFit/>
          </a:bodyPr>
          <a:lstStyle/>
          <a:p>
            <a:r>
              <a:rPr lang="en-US" sz="2400" b="1" dirty="0" smtClean="0">
                <a:sym typeface="Wingdings"/>
              </a:rPr>
              <a:t> Normal Conditions</a:t>
            </a:r>
            <a:endParaRPr lang="en-US" sz="2400" b="1" dirty="0"/>
          </a:p>
        </p:txBody>
      </p:sp>
      <p:sp>
        <p:nvSpPr>
          <p:cNvPr id="10" name="TextBox 9"/>
          <p:cNvSpPr txBox="1"/>
          <p:nvPr/>
        </p:nvSpPr>
        <p:spPr>
          <a:xfrm>
            <a:off x="975142" y="5437122"/>
            <a:ext cx="2897398" cy="461665"/>
          </a:xfrm>
          <a:prstGeom prst="rect">
            <a:avLst/>
          </a:prstGeom>
          <a:noFill/>
        </p:spPr>
        <p:txBody>
          <a:bodyPr wrap="none" rtlCol="0">
            <a:spAutoFit/>
          </a:bodyPr>
          <a:lstStyle/>
          <a:p>
            <a:r>
              <a:rPr lang="en-US" sz="2400" b="1" dirty="0">
                <a:solidFill>
                  <a:srgbClr val="000000"/>
                </a:solidFill>
                <a:cs typeface="Calibri"/>
              </a:rPr>
              <a:t>El Niño </a:t>
            </a:r>
            <a:r>
              <a:rPr lang="en-US" sz="2400" b="1" dirty="0" smtClean="0">
                <a:sym typeface="Wingdings"/>
              </a:rPr>
              <a:t>Conditions </a:t>
            </a:r>
            <a:endParaRPr lang="en-US" sz="2400" b="1" dirty="0"/>
          </a:p>
        </p:txBody>
      </p:sp>
    </p:spTree>
    <p:extLst>
      <p:ext uri="{BB962C8B-B14F-4D97-AF65-F5344CB8AC3E}">
        <p14:creationId xmlns:p14="http://schemas.microsoft.com/office/powerpoint/2010/main" val="2340310476"/>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txBox="1">
            <a:spLocks noChangeArrowheads="1"/>
          </p:cNvSpPr>
          <p:nvPr/>
        </p:nvSpPr>
        <p:spPr>
          <a:xfrm>
            <a:off x="205965" y="60548"/>
            <a:ext cx="8736423" cy="596507"/>
          </a:xfrm>
          <a:prstGeom prst="rect">
            <a:avLst/>
          </a:prstGeom>
          <a:ln>
            <a:solidFill>
              <a:srgbClr val="000000"/>
            </a:solidFill>
          </a:ln>
        </p:spPr>
        <p:txBody>
          <a:bodyPr vert="horz" lIns="91440" tIns="45720" rIns="91440" bIns="45720" rtlCol="0" anchor="b">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000000"/>
                </a:solidFill>
                <a:latin typeface="Calibri"/>
                <a:ea typeface="ＭＳ Ｐゴシック" charset="0"/>
                <a:cs typeface="Calibri"/>
              </a:rPr>
              <a:t>Climate- </a:t>
            </a:r>
            <a:r>
              <a:rPr lang="en-US" sz="3000" b="1" dirty="0">
                <a:solidFill>
                  <a:srgbClr val="000000"/>
                </a:solidFill>
                <a:latin typeface="Calibri"/>
                <a:cs typeface="Calibri"/>
              </a:rPr>
              <a:t>El Niño -Southern Oscillation (</a:t>
            </a:r>
            <a:r>
              <a:rPr lang="en-US" sz="3000" b="1" dirty="0" smtClean="0">
                <a:solidFill>
                  <a:srgbClr val="000000"/>
                </a:solidFill>
                <a:latin typeface="Calibri"/>
                <a:cs typeface="Calibri"/>
              </a:rPr>
              <a:t>ENSO)</a:t>
            </a:r>
            <a:endParaRPr lang="en-US" sz="3000" b="1" dirty="0">
              <a:solidFill>
                <a:srgbClr val="000000"/>
              </a:solidFill>
              <a:latin typeface="Calibri"/>
              <a:ea typeface="ＭＳ Ｐゴシック" charset="0"/>
              <a:cs typeface="Calibri"/>
            </a:endParaRPr>
          </a:p>
        </p:txBody>
      </p:sp>
      <p:pic>
        <p:nvPicPr>
          <p:cNvPr id="4" name="Picture 5" descr="Supp7_f0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205965" y="821652"/>
            <a:ext cx="8736423" cy="5258032"/>
          </a:xfrm>
          <a:prstGeom prst="rect">
            <a:avLst/>
          </a:prstGeom>
          <a:ln>
            <a:solidFill>
              <a:srgbClr val="000000"/>
            </a:solidFill>
          </a:ln>
        </p:spPr>
      </p:pic>
    </p:spTree>
    <p:extLst>
      <p:ext uri="{BB962C8B-B14F-4D97-AF65-F5344CB8AC3E}">
        <p14:creationId xmlns:p14="http://schemas.microsoft.com/office/powerpoint/2010/main" val="332216304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205964" y="3290623"/>
            <a:ext cx="8736424" cy="3567377"/>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sp>
        <p:nvSpPr>
          <p:cNvPr id="13313" name="Rectangle 2"/>
          <p:cNvSpPr>
            <a:spLocks noGrp="1" noChangeArrowheads="1"/>
          </p:cNvSpPr>
          <p:nvPr>
            <p:ph type="title"/>
          </p:nvPr>
        </p:nvSpPr>
        <p:spPr>
          <a:xfrm>
            <a:off x="205965" y="60548"/>
            <a:ext cx="8736423"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a:solidFill>
                  <a:srgbClr val="292526"/>
                </a:solidFill>
                <a:latin typeface="Calibrii"/>
                <a:cs typeface="Calibrii"/>
              </a:rPr>
              <a:t>Land and Sea Breezes</a:t>
            </a:r>
            <a:endParaRPr lang="en-US" sz="3200" b="1" dirty="0">
              <a:latin typeface="Calibrii"/>
              <a:ea typeface="ＭＳ Ｐゴシック" charset="0"/>
              <a:cs typeface="Calibrii"/>
            </a:endParaRPr>
          </a:p>
        </p:txBody>
      </p:sp>
      <p:sp>
        <p:nvSpPr>
          <p:cNvPr id="5" name="Rectangle 3"/>
          <p:cNvSpPr txBox="1">
            <a:spLocks noChangeArrowheads="1"/>
          </p:cNvSpPr>
          <p:nvPr/>
        </p:nvSpPr>
        <p:spPr>
          <a:xfrm>
            <a:off x="205966" y="829132"/>
            <a:ext cx="8736422" cy="2461491"/>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dirty="0" smtClean="0">
                <a:latin typeface="Calibri"/>
                <a:cs typeface="Calibri"/>
              </a:rPr>
              <a:t>Water has a greater </a:t>
            </a:r>
            <a:r>
              <a:rPr lang="en-US" sz="2400" b="1" i="1" dirty="0" smtClean="0">
                <a:latin typeface="Calibri"/>
                <a:cs typeface="Calibri"/>
              </a:rPr>
              <a:t>heat capacity </a:t>
            </a:r>
            <a:r>
              <a:rPr lang="en-US" sz="2400" dirty="0" smtClean="0">
                <a:latin typeface="Calibri"/>
                <a:cs typeface="Calibri"/>
              </a:rPr>
              <a:t>than land, which means it gains and loses heat at a much slower rate than land.  In other words, water stays in the same temperature range day to night and season to season, while land temperature fluctuates often.  </a:t>
            </a:r>
          </a:p>
          <a:p>
            <a:pPr marL="0" indent="0">
              <a:lnSpc>
                <a:spcPct val="80000"/>
              </a:lnSpc>
              <a:buNone/>
            </a:pPr>
            <a:endParaRPr lang="en-US" sz="1200" dirty="0" smtClean="0">
              <a:latin typeface="Calibri"/>
              <a:cs typeface="Calibri"/>
            </a:endParaRPr>
          </a:p>
          <a:p>
            <a:pPr marL="0" indent="0">
              <a:lnSpc>
                <a:spcPct val="80000"/>
              </a:lnSpc>
              <a:buNone/>
            </a:pPr>
            <a:r>
              <a:rPr lang="en-US" sz="2400" b="1" dirty="0" smtClean="0">
                <a:latin typeface="Calibri"/>
                <a:cs typeface="Calibri"/>
              </a:rPr>
              <a:t>Heat</a:t>
            </a:r>
            <a:r>
              <a:rPr lang="en-US" sz="2400" dirty="0" smtClean="0">
                <a:latin typeface="Calibri"/>
                <a:cs typeface="Calibri"/>
              </a:rPr>
              <a:t> is </a:t>
            </a:r>
            <a:r>
              <a:rPr lang="en-US" sz="2400" i="1" dirty="0" smtClean="0">
                <a:latin typeface="Calibri"/>
                <a:cs typeface="Calibri"/>
              </a:rPr>
              <a:t>absorbed</a:t>
            </a:r>
            <a:r>
              <a:rPr lang="en-US" sz="2400" dirty="0" smtClean="0">
                <a:latin typeface="Calibri"/>
                <a:cs typeface="Calibri"/>
              </a:rPr>
              <a:t> and </a:t>
            </a:r>
            <a:r>
              <a:rPr lang="en-US" sz="2400" i="1" dirty="0" smtClean="0">
                <a:latin typeface="Calibri"/>
                <a:cs typeface="Calibri"/>
              </a:rPr>
              <a:t>released</a:t>
            </a:r>
            <a:r>
              <a:rPr lang="en-US" sz="2400" dirty="0" smtClean="0">
                <a:latin typeface="Calibri"/>
                <a:cs typeface="Calibri"/>
              </a:rPr>
              <a:t> more </a:t>
            </a:r>
            <a:r>
              <a:rPr lang="en-US" sz="2400" u="sng" dirty="0" smtClean="0">
                <a:latin typeface="Calibri"/>
                <a:cs typeface="Calibri"/>
              </a:rPr>
              <a:t>slowly</a:t>
            </a:r>
            <a:r>
              <a:rPr lang="en-US" sz="2400" dirty="0" smtClean="0">
                <a:latin typeface="Calibri"/>
                <a:cs typeface="Calibri"/>
              </a:rPr>
              <a:t> by </a:t>
            </a:r>
            <a:r>
              <a:rPr lang="en-US" sz="2400" u="sng" dirty="0" smtClean="0">
                <a:latin typeface="Calibri"/>
                <a:cs typeface="Calibri"/>
              </a:rPr>
              <a:t>water</a:t>
            </a:r>
            <a:r>
              <a:rPr lang="en-US" sz="2400" dirty="0" smtClean="0">
                <a:latin typeface="Calibri"/>
                <a:cs typeface="Calibri"/>
              </a:rPr>
              <a:t> than by </a:t>
            </a:r>
            <a:r>
              <a:rPr lang="en-US" sz="2400" u="sng" dirty="0" smtClean="0">
                <a:latin typeface="Calibri"/>
                <a:cs typeface="Calibri"/>
              </a:rPr>
              <a:t>land</a:t>
            </a:r>
            <a:r>
              <a:rPr lang="en-US" sz="2400" dirty="0" smtClean="0">
                <a:latin typeface="Calibri"/>
                <a:cs typeface="Calibri"/>
              </a:rPr>
              <a:t> to create land and sea breezes that moderate climate by oceans and large bodies of water.</a:t>
            </a:r>
          </a:p>
          <a:p>
            <a:pPr marL="0" indent="0">
              <a:buNone/>
            </a:pPr>
            <a:endParaRPr lang="en-US" sz="2400" dirty="0" smtClean="0">
              <a:latin typeface="Calibri"/>
              <a:cs typeface="Calibri"/>
            </a:endParaRPr>
          </a:p>
          <a:p>
            <a:pPr marL="0" indent="0">
              <a:buFontTx/>
              <a:buNone/>
            </a:pPr>
            <a:r>
              <a:rPr lang="en-US" sz="2400" dirty="0" smtClean="0">
                <a:latin typeface="Calibri"/>
                <a:cs typeface="Calibri"/>
              </a:rPr>
              <a:t> </a:t>
            </a:r>
          </a:p>
        </p:txBody>
      </p:sp>
      <p:pic>
        <p:nvPicPr>
          <p:cNvPr id="7" name="Picture 2" descr="http://www.free-online-private-pilot-ground-school.com/images/sea-land-breeze.gif"/>
          <p:cNvPicPr>
            <a:picLocks noGrp="1" noChangeAspect="1" noChangeArrowheads="1"/>
          </p:cNvPicPr>
          <p:nvPr>
            <p:ph idx="1"/>
          </p:nvPr>
        </p:nvPicPr>
        <p:blipFill rotWithShape="1">
          <a:blip r:embed="rId3">
            <a:extLst>
              <a:ext uri="{28A0092B-C50C-407E-A947-70E740481C1C}">
                <a14:useLocalDpi xmlns:a14="http://schemas.microsoft.com/office/drawing/2010/main"/>
              </a:ext>
            </a:extLst>
          </a:blip>
          <a:srcRect t="51449"/>
          <a:stretch/>
        </p:blipFill>
        <p:spPr>
          <a:xfrm>
            <a:off x="4042388" y="5046685"/>
            <a:ext cx="4900000" cy="1811315"/>
          </a:xfrm>
          <a:noFill/>
          <a:ln>
            <a:solidFill>
              <a:srgbClr val="000000"/>
            </a:solidFill>
          </a:ln>
        </p:spPr>
      </p:pic>
      <p:pic>
        <p:nvPicPr>
          <p:cNvPr id="8" name="Picture 2" descr="http://www.free-online-private-pilot-ground-school.com/images/sea-land-breeze.gif"/>
          <p:cNvPicPr>
            <a:picLocks noChangeAspect="1" noChangeArrowheads="1"/>
          </p:cNvPicPr>
          <p:nvPr/>
        </p:nvPicPr>
        <p:blipFill rotWithShape="1">
          <a:blip r:embed="rId3">
            <a:extLst>
              <a:ext uri="{28A0092B-C50C-407E-A947-70E740481C1C}">
                <a14:useLocalDpi xmlns:a14="http://schemas.microsoft.com/office/drawing/2010/main"/>
              </a:ext>
            </a:extLst>
          </a:blip>
          <a:srcRect b="48551"/>
          <a:stretch/>
        </p:blipFill>
        <p:spPr>
          <a:xfrm>
            <a:off x="205966" y="3290623"/>
            <a:ext cx="4900000" cy="1919404"/>
          </a:xfrm>
          <a:prstGeom prst="rect">
            <a:avLst/>
          </a:prstGeom>
          <a:noFill/>
          <a:ln>
            <a:solidFill>
              <a:srgbClr val="000000"/>
            </a:solidFill>
          </a:ln>
        </p:spPr>
      </p:pic>
      <p:sp>
        <p:nvSpPr>
          <p:cNvPr id="10" name="TextBox 9"/>
          <p:cNvSpPr txBox="1"/>
          <p:nvPr/>
        </p:nvSpPr>
        <p:spPr>
          <a:xfrm>
            <a:off x="177102" y="5696382"/>
            <a:ext cx="3865286" cy="769441"/>
          </a:xfrm>
          <a:prstGeom prst="rect">
            <a:avLst/>
          </a:prstGeom>
          <a:noFill/>
        </p:spPr>
        <p:txBody>
          <a:bodyPr wrap="none" rtlCol="0">
            <a:spAutoFit/>
          </a:bodyPr>
          <a:lstStyle/>
          <a:p>
            <a:pPr algn="ctr"/>
            <a:r>
              <a:rPr lang="en-US" sz="2200" b="1" dirty="0" smtClean="0">
                <a:solidFill>
                  <a:srgbClr val="000000"/>
                </a:solidFill>
                <a:cs typeface="Calibri"/>
                <a:sym typeface="Wingdings"/>
              </a:rPr>
              <a:t>Land Breezes</a:t>
            </a:r>
            <a:r>
              <a:rPr lang="en-US" sz="2200" b="1" dirty="0" smtClean="0">
                <a:sym typeface="Wingdings"/>
              </a:rPr>
              <a:t> </a:t>
            </a:r>
          </a:p>
          <a:p>
            <a:pPr algn="ctr"/>
            <a:r>
              <a:rPr lang="en-US" sz="2200" dirty="0">
                <a:solidFill>
                  <a:srgbClr val="292526"/>
                </a:solidFill>
                <a:cs typeface="Calibri"/>
              </a:rPr>
              <a:t>blow from the land to the water</a:t>
            </a:r>
            <a:endParaRPr lang="en-US" sz="2200" b="1" dirty="0"/>
          </a:p>
        </p:txBody>
      </p:sp>
      <p:sp>
        <p:nvSpPr>
          <p:cNvPr id="11" name="TextBox 10"/>
          <p:cNvSpPr txBox="1"/>
          <p:nvPr/>
        </p:nvSpPr>
        <p:spPr>
          <a:xfrm>
            <a:off x="5697051" y="3648161"/>
            <a:ext cx="2618325" cy="1200328"/>
          </a:xfrm>
          <a:prstGeom prst="rect">
            <a:avLst/>
          </a:prstGeom>
          <a:noFill/>
        </p:spPr>
        <p:txBody>
          <a:bodyPr wrap="none" rtlCol="0">
            <a:spAutoFit/>
          </a:bodyPr>
          <a:lstStyle/>
          <a:p>
            <a:pPr marL="342900" indent="-342900" algn="ctr">
              <a:buFont typeface="Wingdings" charset="0"/>
              <a:buChar char="ß"/>
            </a:pPr>
            <a:r>
              <a:rPr lang="en-US" sz="2400" b="1" dirty="0" smtClean="0">
                <a:sym typeface="Wingdings"/>
              </a:rPr>
              <a:t>Sea Breezes</a:t>
            </a:r>
          </a:p>
          <a:p>
            <a:pPr algn="ctr"/>
            <a:r>
              <a:rPr lang="en-US" sz="2400" dirty="0">
                <a:solidFill>
                  <a:srgbClr val="292526"/>
                </a:solidFill>
                <a:cs typeface="Calibri"/>
              </a:rPr>
              <a:t>from water to </a:t>
            </a:r>
            <a:r>
              <a:rPr lang="en-US" sz="2400" dirty="0" smtClean="0">
                <a:solidFill>
                  <a:srgbClr val="292526"/>
                </a:solidFill>
                <a:cs typeface="Calibri"/>
              </a:rPr>
              <a:t>land </a:t>
            </a:r>
            <a:endParaRPr lang="en-US" sz="2400" dirty="0">
              <a:solidFill>
                <a:srgbClr val="292526"/>
              </a:solidFill>
              <a:cs typeface="Calibri"/>
            </a:endParaRPr>
          </a:p>
          <a:p>
            <a:pPr algn="ctr"/>
            <a:endParaRPr lang="en-US" sz="2400" b="1" dirty="0"/>
          </a:p>
        </p:txBody>
      </p:sp>
    </p:spTree>
    <p:extLst>
      <p:ext uri="{BB962C8B-B14F-4D97-AF65-F5344CB8AC3E}">
        <p14:creationId xmlns:p14="http://schemas.microsoft.com/office/powerpoint/2010/main" val="1200067563"/>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5965" y="60548"/>
            <a:ext cx="8736423"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a:solidFill>
                  <a:srgbClr val="292526"/>
                </a:solidFill>
                <a:latin typeface="Calibrii"/>
                <a:cs typeface="Calibrii"/>
              </a:rPr>
              <a:t>Land and Sea Breezes</a:t>
            </a:r>
            <a:endParaRPr lang="en-US" sz="3200" b="1" dirty="0">
              <a:latin typeface="Calibrii"/>
              <a:ea typeface="ＭＳ Ｐゴシック" charset="0"/>
              <a:cs typeface="Calibrii"/>
            </a:endParaRPr>
          </a:p>
        </p:txBody>
      </p:sp>
      <p:sp>
        <p:nvSpPr>
          <p:cNvPr id="5" name="Rectangle 3"/>
          <p:cNvSpPr txBox="1">
            <a:spLocks noChangeArrowheads="1"/>
          </p:cNvSpPr>
          <p:nvPr/>
        </p:nvSpPr>
        <p:spPr>
          <a:xfrm>
            <a:off x="205966" y="829132"/>
            <a:ext cx="8736422" cy="2669750"/>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sz="2400" b="1" u="sng" dirty="0">
                <a:solidFill>
                  <a:srgbClr val="292526"/>
                </a:solidFill>
                <a:latin typeface="Calibri"/>
                <a:cs typeface="Calibri"/>
              </a:rPr>
              <a:t>Land breezes</a:t>
            </a:r>
            <a:r>
              <a:rPr lang="en-US" sz="2400" b="1" dirty="0">
                <a:solidFill>
                  <a:srgbClr val="292526"/>
                </a:solidFill>
                <a:latin typeface="Calibri"/>
                <a:cs typeface="Calibri"/>
              </a:rPr>
              <a:t> </a:t>
            </a:r>
            <a:r>
              <a:rPr lang="en-US" sz="2400" dirty="0">
                <a:solidFill>
                  <a:srgbClr val="292526"/>
                </a:solidFill>
                <a:latin typeface="Calibri"/>
                <a:cs typeface="Calibri"/>
              </a:rPr>
              <a:t>blow from the land to the </a:t>
            </a:r>
            <a:r>
              <a:rPr lang="en-US" sz="2400" dirty="0" smtClean="0">
                <a:solidFill>
                  <a:srgbClr val="292526"/>
                </a:solidFill>
                <a:latin typeface="Calibri"/>
                <a:cs typeface="Calibri"/>
              </a:rPr>
              <a:t>water.</a:t>
            </a:r>
            <a:endParaRPr lang="en-US" sz="2400" dirty="0">
              <a:solidFill>
                <a:srgbClr val="292526"/>
              </a:solidFill>
              <a:latin typeface="Calibri"/>
              <a:cs typeface="Calibri"/>
            </a:endParaRPr>
          </a:p>
          <a:p>
            <a:pPr marL="0" indent="0" algn="ctr">
              <a:buNone/>
            </a:pPr>
            <a:r>
              <a:rPr lang="en-US" sz="2400" b="1" u="sng" dirty="0">
                <a:solidFill>
                  <a:srgbClr val="292526"/>
                </a:solidFill>
                <a:latin typeface="Calibri"/>
                <a:cs typeface="Calibri"/>
              </a:rPr>
              <a:t>Sea breezes</a:t>
            </a:r>
            <a:r>
              <a:rPr lang="en-US" sz="2400" dirty="0">
                <a:solidFill>
                  <a:srgbClr val="292526"/>
                </a:solidFill>
                <a:latin typeface="Calibri"/>
                <a:cs typeface="Calibri"/>
              </a:rPr>
              <a:t> from water to land. </a:t>
            </a:r>
            <a:endParaRPr lang="en-US" sz="2400" dirty="0" smtClean="0">
              <a:solidFill>
                <a:srgbClr val="292526"/>
              </a:solidFill>
              <a:latin typeface="Calibri"/>
              <a:cs typeface="Calibri"/>
            </a:endParaRPr>
          </a:p>
          <a:p>
            <a:pPr marL="0" indent="0" algn="ctr">
              <a:buNone/>
            </a:pPr>
            <a:endParaRPr lang="en-US" sz="1200" dirty="0">
              <a:solidFill>
                <a:srgbClr val="292526"/>
              </a:solidFill>
              <a:latin typeface="Calibri"/>
              <a:cs typeface="Calibri"/>
            </a:endParaRPr>
          </a:p>
          <a:p>
            <a:pPr marL="0" indent="0">
              <a:buNone/>
            </a:pPr>
            <a:r>
              <a:rPr lang="en-US" sz="2400" i="1" dirty="0" smtClean="0">
                <a:solidFill>
                  <a:srgbClr val="292526"/>
                </a:solidFill>
                <a:latin typeface="Calibri"/>
                <a:cs typeface="Calibri"/>
              </a:rPr>
              <a:t>During </a:t>
            </a:r>
            <a:r>
              <a:rPr lang="en-US" sz="2400" i="1" dirty="0">
                <a:solidFill>
                  <a:srgbClr val="292526"/>
                </a:solidFill>
                <a:latin typeface="Calibri"/>
                <a:cs typeface="Calibri"/>
              </a:rPr>
              <a:t>the day </a:t>
            </a:r>
            <a:r>
              <a:rPr lang="en-US" sz="2400" dirty="0">
                <a:solidFill>
                  <a:srgbClr val="292526"/>
                </a:solidFill>
                <a:latin typeface="Calibri"/>
                <a:cs typeface="Calibri"/>
              </a:rPr>
              <a:t>the </a:t>
            </a:r>
            <a:r>
              <a:rPr lang="en-US" sz="2400" u="sng" dirty="0">
                <a:solidFill>
                  <a:srgbClr val="292526"/>
                </a:solidFill>
                <a:latin typeface="Calibri"/>
                <a:cs typeface="Calibri"/>
              </a:rPr>
              <a:t>sand will heat faster </a:t>
            </a:r>
            <a:r>
              <a:rPr lang="en-US" sz="2400" dirty="0">
                <a:solidFill>
                  <a:srgbClr val="292526"/>
                </a:solidFill>
                <a:latin typeface="Calibri"/>
                <a:cs typeface="Calibri"/>
              </a:rPr>
              <a:t>than the </a:t>
            </a:r>
            <a:r>
              <a:rPr lang="en-US" sz="2400" u="sng" dirty="0" smtClean="0">
                <a:solidFill>
                  <a:srgbClr val="292526"/>
                </a:solidFill>
                <a:latin typeface="Calibri"/>
                <a:cs typeface="Calibri"/>
              </a:rPr>
              <a:t>water</a:t>
            </a:r>
            <a:r>
              <a:rPr lang="en-US" sz="2400" dirty="0" smtClean="0">
                <a:solidFill>
                  <a:srgbClr val="292526"/>
                </a:solidFill>
                <a:latin typeface="Calibri"/>
                <a:cs typeface="Calibri"/>
              </a:rPr>
              <a:t>, creating an updraft of rising air that then allows surface flows (wind) to flow inland from the ocean.  At night </a:t>
            </a:r>
            <a:r>
              <a:rPr lang="en-US" sz="2400" dirty="0">
                <a:solidFill>
                  <a:srgbClr val="292526"/>
                </a:solidFill>
                <a:latin typeface="Calibri"/>
                <a:cs typeface="Calibri"/>
              </a:rPr>
              <a:t>the </a:t>
            </a:r>
            <a:r>
              <a:rPr lang="en-US" sz="2400" u="sng" dirty="0">
                <a:solidFill>
                  <a:srgbClr val="292526"/>
                </a:solidFill>
                <a:latin typeface="Calibri"/>
                <a:cs typeface="Calibri"/>
              </a:rPr>
              <a:t>sand</a:t>
            </a:r>
            <a:r>
              <a:rPr lang="en-US" sz="2400" dirty="0">
                <a:solidFill>
                  <a:srgbClr val="292526"/>
                </a:solidFill>
                <a:latin typeface="Calibri"/>
                <a:cs typeface="Calibri"/>
              </a:rPr>
              <a:t> will </a:t>
            </a:r>
            <a:r>
              <a:rPr lang="en-US" sz="2400" u="sng" dirty="0">
                <a:solidFill>
                  <a:srgbClr val="292526"/>
                </a:solidFill>
                <a:latin typeface="Calibri"/>
                <a:cs typeface="Calibri"/>
              </a:rPr>
              <a:t>cool</a:t>
            </a:r>
            <a:r>
              <a:rPr lang="en-US" sz="2400" dirty="0">
                <a:solidFill>
                  <a:srgbClr val="292526"/>
                </a:solidFill>
                <a:latin typeface="Calibri"/>
                <a:cs typeface="Calibri"/>
              </a:rPr>
              <a:t> faster than the </a:t>
            </a:r>
            <a:r>
              <a:rPr lang="en-US" sz="2400" dirty="0" smtClean="0">
                <a:solidFill>
                  <a:srgbClr val="292526"/>
                </a:solidFill>
                <a:latin typeface="Calibri"/>
                <a:cs typeface="Calibri"/>
              </a:rPr>
              <a:t>water, thus reversing the flow &amp; wind </a:t>
            </a:r>
            <a:r>
              <a:rPr lang="en-US" sz="2400" dirty="0">
                <a:solidFill>
                  <a:srgbClr val="292526"/>
                </a:solidFill>
                <a:latin typeface="Calibri"/>
                <a:cs typeface="Calibri"/>
              </a:rPr>
              <a:t>will blow from land to </a:t>
            </a:r>
            <a:r>
              <a:rPr lang="en-US" sz="2400" dirty="0" smtClean="0">
                <a:solidFill>
                  <a:srgbClr val="292526"/>
                </a:solidFill>
                <a:latin typeface="Calibri"/>
                <a:cs typeface="Calibri"/>
              </a:rPr>
              <a:t>water.</a:t>
            </a:r>
            <a:endParaRPr lang="en-US" sz="2400" dirty="0">
              <a:solidFill>
                <a:srgbClr val="292526"/>
              </a:solidFill>
              <a:latin typeface="Calibri"/>
              <a:cs typeface="Calibri"/>
            </a:endParaRPr>
          </a:p>
          <a:p>
            <a:pPr marL="0" indent="0">
              <a:buNone/>
            </a:pPr>
            <a:endParaRPr lang="en-US" sz="2400" dirty="0" smtClean="0">
              <a:latin typeface="Calibri"/>
              <a:cs typeface="Calibri"/>
            </a:endParaRPr>
          </a:p>
          <a:p>
            <a:pPr marL="0" indent="0">
              <a:buFontTx/>
              <a:buNone/>
            </a:pPr>
            <a:r>
              <a:rPr lang="en-US" sz="2400" dirty="0" smtClean="0">
                <a:latin typeface="Calibri"/>
                <a:cs typeface="Calibri"/>
              </a:rPr>
              <a:t> </a:t>
            </a:r>
          </a:p>
        </p:txBody>
      </p:sp>
      <p:pic>
        <p:nvPicPr>
          <p:cNvPr id="3" name="Picture 2"/>
          <p:cNvPicPr>
            <a:picLocks noChangeAspect="1"/>
          </p:cNvPicPr>
          <p:nvPr/>
        </p:nvPicPr>
        <p:blipFill rotWithShape="1">
          <a:blip r:embed="rId3"/>
          <a:srcRect b="6095"/>
          <a:stretch/>
        </p:blipFill>
        <p:spPr>
          <a:xfrm>
            <a:off x="205966" y="3498882"/>
            <a:ext cx="8736422" cy="3228400"/>
          </a:xfrm>
          <a:prstGeom prst="rect">
            <a:avLst/>
          </a:prstGeom>
          <a:ln>
            <a:solidFill>
              <a:schemeClr val="tx1"/>
            </a:solidFill>
          </a:ln>
        </p:spPr>
      </p:pic>
    </p:spTree>
    <p:extLst>
      <p:ext uri="{BB962C8B-B14F-4D97-AF65-F5344CB8AC3E}">
        <p14:creationId xmlns:p14="http://schemas.microsoft.com/office/powerpoint/2010/main" val="1367932353"/>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5965" y="60548"/>
            <a:ext cx="8736423"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smtClean="0">
                <a:solidFill>
                  <a:srgbClr val="292526"/>
                </a:solidFill>
                <a:latin typeface="Calibrii"/>
                <a:cs typeface="Calibrii"/>
              </a:rPr>
              <a:t>Monsoons</a:t>
            </a:r>
            <a:endParaRPr lang="en-US" sz="3200" b="1" dirty="0">
              <a:latin typeface="Calibrii"/>
              <a:ea typeface="ＭＳ Ｐゴシック" charset="0"/>
              <a:cs typeface="Calibrii"/>
            </a:endParaRPr>
          </a:p>
        </p:txBody>
      </p:sp>
      <p:pic>
        <p:nvPicPr>
          <p:cNvPr id="4" name="Picture 2"/>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20000" contrast="-40000"/>
                    </a14:imgEffect>
                  </a14:imgLayer>
                </a14:imgProps>
              </a:ext>
              <a:ext uri="{28A0092B-C50C-407E-A947-70E740481C1C}">
                <a14:useLocalDpi xmlns:a14="http://schemas.microsoft.com/office/drawing/2010/main"/>
              </a:ext>
            </a:extLst>
          </a:blip>
          <a:srcRect/>
          <a:stretch>
            <a:fillRect/>
          </a:stretch>
        </p:blipFill>
        <p:spPr bwMode="auto">
          <a:xfrm>
            <a:off x="205965" y="991310"/>
            <a:ext cx="4339637" cy="462031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853618" y="991310"/>
            <a:ext cx="4088770" cy="4620310"/>
          </a:xfrm>
          <a:prstGeom prst="rect">
            <a:avLst/>
          </a:prstGeom>
          <a:ln>
            <a:solidFill>
              <a:srgbClr val="000000"/>
            </a:solidFill>
          </a:ln>
        </p:spPr>
      </p:pic>
    </p:spTree>
    <p:extLst>
      <p:ext uri="{BB962C8B-B14F-4D97-AF65-F5344CB8AC3E}">
        <p14:creationId xmlns:p14="http://schemas.microsoft.com/office/powerpoint/2010/main" val="1153173514"/>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464692" y="60548"/>
            <a:ext cx="8331477"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smtClean="0">
                <a:solidFill>
                  <a:srgbClr val="292526"/>
                </a:solidFill>
                <a:latin typeface="Calibrii"/>
                <a:cs typeface="Calibrii"/>
              </a:rPr>
              <a:t>Monsoons</a:t>
            </a:r>
            <a:endParaRPr lang="en-US" sz="3200" b="1" dirty="0">
              <a:latin typeface="Calibrii"/>
              <a:ea typeface="ＭＳ Ｐゴシック" charset="0"/>
              <a:cs typeface="Calibrii"/>
            </a:endParaRPr>
          </a:p>
        </p:txBody>
      </p:sp>
      <p:pic>
        <p:nvPicPr>
          <p:cNvPr id="13" name="Picture 1"/>
          <p:cNvPicPr>
            <a:picLocks noChangeAspect="1"/>
          </p:cNvPicPr>
          <p:nvPr/>
        </p:nvPicPr>
        <p:blipFill rotWithShape="1">
          <a:blip r:embed="rId3">
            <a:extLst>
              <a:ext uri="{28A0092B-C50C-407E-A947-70E740481C1C}">
                <a14:useLocalDpi xmlns:a14="http://schemas.microsoft.com/office/drawing/2010/main"/>
              </a:ext>
            </a:extLst>
          </a:blip>
          <a:srcRect b="3236"/>
          <a:stretch/>
        </p:blipFill>
        <p:spPr bwMode="auto">
          <a:xfrm>
            <a:off x="464692" y="657055"/>
            <a:ext cx="8331477" cy="601420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9718160"/>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txBox="1">
            <a:spLocks noChangeArrowheads="1"/>
          </p:cNvSpPr>
          <p:nvPr/>
        </p:nvSpPr>
        <p:spPr>
          <a:xfrm>
            <a:off x="184558" y="208880"/>
            <a:ext cx="8817041" cy="6497361"/>
          </a:xfrm>
          <a:prstGeom prst="rect">
            <a:avLst/>
          </a:prstGeom>
          <a:solidFill>
            <a:srgbClr val="EBF1DE"/>
          </a:solidFill>
          <a:ln>
            <a:solidFill>
              <a:srgbClr val="000000"/>
            </a:solidFill>
          </a:ln>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sz="2300" dirty="0">
              <a:solidFill>
                <a:srgbClr val="000000"/>
              </a:solidFill>
              <a:ea typeface="ＭＳ Ｐゴシック" charset="0"/>
            </a:endParaRPr>
          </a:p>
        </p:txBody>
      </p:sp>
      <p:sp>
        <p:nvSpPr>
          <p:cNvPr id="13313" name="Rectangle 2"/>
          <p:cNvSpPr>
            <a:spLocks noGrp="1" noChangeArrowheads="1"/>
          </p:cNvSpPr>
          <p:nvPr>
            <p:ph type="title"/>
          </p:nvPr>
        </p:nvSpPr>
        <p:spPr>
          <a:xfrm>
            <a:off x="4460155" y="292046"/>
            <a:ext cx="4392040" cy="454911"/>
          </a:xfrm>
          <a:solidFill>
            <a:schemeClr val="accent4">
              <a:lumMod val="20000"/>
              <a:lumOff val="80000"/>
            </a:schemeClr>
          </a:solidFill>
          <a:ln>
            <a:solidFill>
              <a:srgbClr val="000000"/>
            </a:solidFill>
          </a:ln>
        </p:spPr>
        <p:txBody>
          <a:bodyPr anchor="b">
            <a:normAutofit fontScale="90000"/>
          </a:bodyPr>
          <a:lstStyle/>
          <a:p>
            <a:r>
              <a:rPr lang="en-US" sz="2400" b="1" dirty="0" smtClean="0">
                <a:latin typeface="Calibrii"/>
                <a:ea typeface="ＭＳ Ｐゴシック" charset="0"/>
                <a:cs typeface="Calibrii"/>
              </a:rPr>
              <a:t>Climate- </a:t>
            </a:r>
            <a:r>
              <a:rPr lang="en-US" sz="2400" b="1" dirty="0" smtClean="0">
                <a:solidFill>
                  <a:srgbClr val="292526"/>
                </a:solidFill>
                <a:latin typeface="Calibrii"/>
                <a:cs typeface="Calibrii"/>
              </a:rPr>
              <a:t>Monsoons</a:t>
            </a:r>
            <a:endParaRPr lang="en-US" sz="2400" b="1" dirty="0">
              <a:latin typeface="Calibrii"/>
              <a:ea typeface="ＭＳ Ｐゴシック" charset="0"/>
              <a:cs typeface="Calibrii"/>
            </a:endParaRPr>
          </a:p>
        </p:txBody>
      </p:sp>
      <p:pic>
        <p:nvPicPr>
          <p:cNvPr id="3" name="Picture 2"/>
          <p:cNvPicPr>
            <a:picLocks noChangeAspect="1"/>
          </p:cNvPicPr>
          <p:nvPr/>
        </p:nvPicPr>
        <p:blipFill>
          <a:blip r:embed="rId3"/>
          <a:stretch>
            <a:fillRect/>
          </a:stretch>
        </p:blipFill>
        <p:spPr>
          <a:xfrm>
            <a:off x="3697753" y="3265711"/>
            <a:ext cx="5303847" cy="3440531"/>
          </a:xfrm>
          <a:prstGeom prst="rect">
            <a:avLst/>
          </a:prstGeom>
          <a:ln>
            <a:solidFill>
              <a:srgbClr val="000000"/>
            </a:solidFill>
          </a:ln>
        </p:spPr>
      </p:pic>
      <p:pic>
        <p:nvPicPr>
          <p:cNvPr id="2" name="Picture 1"/>
          <p:cNvPicPr>
            <a:picLocks noChangeAspect="1"/>
          </p:cNvPicPr>
          <p:nvPr/>
        </p:nvPicPr>
        <p:blipFill>
          <a:blip r:embed="rId4"/>
          <a:stretch>
            <a:fillRect/>
          </a:stretch>
        </p:blipFill>
        <p:spPr>
          <a:xfrm>
            <a:off x="184559" y="208881"/>
            <a:ext cx="4110810" cy="3703882"/>
          </a:xfrm>
          <a:prstGeom prst="rect">
            <a:avLst/>
          </a:prstGeom>
          <a:ln>
            <a:solidFill>
              <a:srgbClr val="000000"/>
            </a:solidFill>
          </a:ln>
        </p:spPr>
      </p:pic>
      <p:sp>
        <p:nvSpPr>
          <p:cNvPr id="4" name="TextBox 3"/>
          <p:cNvSpPr txBox="1"/>
          <p:nvPr/>
        </p:nvSpPr>
        <p:spPr>
          <a:xfrm>
            <a:off x="4460155" y="909825"/>
            <a:ext cx="4392040" cy="2215991"/>
          </a:xfrm>
          <a:prstGeom prst="rect">
            <a:avLst/>
          </a:prstGeom>
          <a:solidFill>
            <a:schemeClr val="accent5">
              <a:lumMod val="20000"/>
              <a:lumOff val="80000"/>
            </a:schemeClr>
          </a:solidFill>
          <a:ln>
            <a:solidFill>
              <a:srgbClr val="000000"/>
            </a:solidFill>
          </a:ln>
        </p:spPr>
        <p:txBody>
          <a:bodyPr wrap="square" rtlCol="0">
            <a:spAutoFit/>
          </a:bodyPr>
          <a:lstStyle/>
          <a:p>
            <a:r>
              <a:rPr lang="en-US" sz="2300" dirty="0" smtClean="0">
                <a:solidFill>
                  <a:srgbClr val="000000"/>
                </a:solidFill>
                <a:ea typeface="ＭＳ Ｐゴシック" charset="0"/>
              </a:rPr>
              <a:t>North American Monsoons: a Counter</a:t>
            </a:r>
            <a:r>
              <a:rPr lang="en-US" sz="2300" dirty="0">
                <a:solidFill>
                  <a:srgbClr val="000000"/>
                </a:solidFill>
                <a:ea typeface="ＭＳ Ｐゴシック" charset="0"/>
              </a:rPr>
              <a:t>-clockwise rotating low pressure system </a:t>
            </a:r>
            <a:r>
              <a:rPr lang="en-US" sz="2300" dirty="0" smtClean="0">
                <a:solidFill>
                  <a:srgbClr val="000000"/>
                </a:solidFill>
                <a:ea typeface="ＭＳ Ｐゴシック" charset="0"/>
              </a:rPr>
              <a:t>develops over </a:t>
            </a:r>
            <a:r>
              <a:rPr lang="en-US" sz="2300" dirty="0">
                <a:solidFill>
                  <a:srgbClr val="000000"/>
                </a:solidFill>
                <a:ea typeface="ＭＳ Ｐゴシック" charset="0"/>
              </a:rPr>
              <a:t>the Gulf of Mexico </a:t>
            </a:r>
            <a:r>
              <a:rPr lang="en-US" sz="2300" dirty="0" smtClean="0">
                <a:solidFill>
                  <a:srgbClr val="000000"/>
                </a:solidFill>
                <a:ea typeface="ＭＳ Ｐゴシック" charset="0"/>
              </a:rPr>
              <a:t>and directs </a:t>
            </a:r>
            <a:r>
              <a:rPr lang="en-US" sz="2300" dirty="0">
                <a:solidFill>
                  <a:srgbClr val="000000"/>
                </a:solidFill>
                <a:ea typeface="ＭＳ Ｐゴシック" charset="0"/>
              </a:rPr>
              <a:t>warm, </a:t>
            </a:r>
            <a:r>
              <a:rPr lang="en-US" sz="2300" dirty="0" smtClean="0">
                <a:solidFill>
                  <a:srgbClr val="000000"/>
                </a:solidFill>
                <a:ea typeface="ＭＳ Ｐゴシック" charset="0"/>
              </a:rPr>
              <a:t>moist </a:t>
            </a:r>
            <a:r>
              <a:rPr lang="en-US" sz="2300" dirty="0">
                <a:solidFill>
                  <a:srgbClr val="000000"/>
                </a:solidFill>
                <a:ea typeface="ＭＳ Ｐゴシック" charset="0"/>
              </a:rPr>
              <a:t>air to the great plains and the Rocky Mountains</a:t>
            </a:r>
            <a:r>
              <a:rPr lang="en-US" sz="2300" dirty="0" smtClean="0">
                <a:solidFill>
                  <a:srgbClr val="000000"/>
                </a:solidFill>
                <a:ea typeface="ＭＳ Ｐゴシック" charset="0"/>
              </a:rPr>
              <a:t>.</a:t>
            </a:r>
            <a:endParaRPr lang="en-US" sz="2300" dirty="0">
              <a:solidFill>
                <a:srgbClr val="000000"/>
              </a:solidFill>
              <a:ea typeface="ＭＳ Ｐゴシック" charset="0"/>
            </a:endParaRPr>
          </a:p>
        </p:txBody>
      </p:sp>
      <p:pic>
        <p:nvPicPr>
          <p:cNvPr id="5" name="Picture 4"/>
          <p:cNvPicPr>
            <a:picLocks noChangeAspect="1"/>
          </p:cNvPicPr>
          <p:nvPr/>
        </p:nvPicPr>
        <p:blipFill rotWithShape="1">
          <a:blip r:embed="rId5"/>
          <a:srcRect b="4979"/>
          <a:stretch/>
        </p:blipFill>
        <p:spPr>
          <a:xfrm>
            <a:off x="762000" y="3912763"/>
            <a:ext cx="2449877" cy="2793478"/>
          </a:xfrm>
          <a:prstGeom prst="rect">
            <a:avLst/>
          </a:prstGeom>
          <a:ln>
            <a:solidFill>
              <a:srgbClr val="000000"/>
            </a:solidFill>
          </a:ln>
        </p:spPr>
      </p:pic>
    </p:spTree>
    <p:extLst>
      <p:ext uri="{BB962C8B-B14F-4D97-AF65-F5344CB8AC3E}">
        <p14:creationId xmlns:p14="http://schemas.microsoft.com/office/powerpoint/2010/main" val="1962837910"/>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146221" y="60548"/>
            <a:ext cx="8796167"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err="1" smtClean="0">
                <a:solidFill>
                  <a:srgbClr val="292526"/>
                </a:solidFill>
                <a:latin typeface="Calibrii"/>
                <a:cs typeface="Calibrii"/>
              </a:rPr>
              <a:t>Rainshadow</a:t>
            </a:r>
            <a:r>
              <a:rPr lang="en-US" sz="3200" b="1" dirty="0" smtClean="0">
                <a:solidFill>
                  <a:srgbClr val="292526"/>
                </a:solidFill>
                <a:latin typeface="Calibrii"/>
                <a:cs typeface="Calibrii"/>
              </a:rPr>
              <a:t> Effect</a:t>
            </a:r>
            <a:endParaRPr lang="en-US" sz="3200" b="1" dirty="0">
              <a:latin typeface="Calibrii"/>
              <a:ea typeface="ＭＳ Ｐゴシック" charset="0"/>
              <a:cs typeface="Calibrii"/>
            </a:endParaRPr>
          </a:p>
        </p:txBody>
      </p:sp>
      <p:sp>
        <p:nvSpPr>
          <p:cNvPr id="5" name="Rectangle 3"/>
          <p:cNvSpPr txBox="1">
            <a:spLocks noChangeArrowheads="1"/>
          </p:cNvSpPr>
          <p:nvPr/>
        </p:nvSpPr>
        <p:spPr>
          <a:xfrm>
            <a:off x="146220" y="829132"/>
            <a:ext cx="8796168" cy="3116220"/>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b="1" dirty="0" err="1">
                <a:latin typeface="Calibri"/>
                <a:cs typeface="Calibri"/>
              </a:rPr>
              <a:t>Rainshadow</a:t>
            </a:r>
            <a:r>
              <a:rPr lang="en-US" sz="2400" b="1" dirty="0">
                <a:latin typeface="Calibri"/>
                <a:cs typeface="Calibri"/>
              </a:rPr>
              <a:t> Effect: </a:t>
            </a:r>
            <a:r>
              <a:rPr lang="en-US" sz="2400" dirty="0" smtClean="0">
                <a:latin typeface="Calibri"/>
                <a:cs typeface="Calibri"/>
              </a:rPr>
              <a:t>when</a:t>
            </a:r>
            <a:r>
              <a:rPr lang="en-US" sz="2400" b="1" dirty="0" smtClean="0">
                <a:latin typeface="Calibri"/>
                <a:cs typeface="Calibri"/>
              </a:rPr>
              <a:t> </a:t>
            </a:r>
            <a:r>
              <a:rPr lang="en-US" sz="2400" dirty="0" smtClean="0">
                <a:solidFill>
                  <a:srgbClr val="292526"/>
                </a:solidFill>
                <a:latin typeface="Calibri"/>
                <a:cs typeface="Calibri"/>
              </a:rPr>
              <a:t>moist </a:t>
            </a:r>
            <a:r>
              <a:rPr lang="en-US" sz="2400" dirty="0">
                <a:solidFill>
                  <a:srgbClr val="292526"/>
                </a:solidFill>
                <a:latin typeface="Calibri"/>
                <a:cs typeface="Calibri"/>
              </a:rPr>
              <a:t>air blowing inland reaches </a:t>
            </a:r>
            <a:r>
              <a:rPr lang="en-US" sz="2400" dirty="0" smtClean="0">
                <a:solidFill>
                  <a:srgbClr val="292526"/>
                </a:solidFill>
                <a:latin typeface="Calibri"/>
                <a:cs typeface="Calibri"/>
              </a:rPr>
              <a:t>mountains </a:t>
            </a:r>
            <a:r>
              <a:rPr lang="en-US" sz="2400" dirty="0">
                <a:solidFill>
                  <a:srgbClr val="292526"/>
                </a:solidFill>
                <a:latin typeface="Calibri"/>
                <a:cs typeface="Calibri"/>
              </a:rPr>
              <a:t>it cools and expands as it rises, </a:t>
            </a:r>
            <a:r>
              <a:rPr lang="en-US" sz="2400" dirty="0" smtClean="0">
                <a:solidFill>
                  <a:srgbClr val="292526"/>
                </a:solidFill>
                <a:latin typeface="Calibri"/>
                <a:cs typeface="Calibri"/>
              </a:rPr>
              <a:t>dumping moisture on </a:t>
            </a:r>
            <a:r>
              <a:rPr lang="en-US" sz="2400" dirty="0">
                <a:solidFill>
                  <a:srgbClr val="292526"/>
                </a:solidFill>
                <a:latin typeface="Calibri"/>
                <a:cs typeface="Calibri"/>
              </a:rPr>
              <a:t>windward side as rain or </a:t>
            </a:r>
            <a:r>
              <a:rPr lang="en-US" sz="2400" dirty="0" smtClean="0">
                <a:solidFill>
                  <a:srgbClr val="292526"/>
                </a:solidFill>
                <a:latin typeface="Calibri"/>
                <a:cs typeface="Calibri"/>
              </a:rPr>
              <a:t>snow (also known as orographic lifting). Consequently</a:t>
            </a:r>
            <a:r>
              <a:rPr lang="en-US" sz="2400" dirty="0">
                <a:solidFill>
                  <a:srgbClr val="292526"/>
                </a:solidFill>
                <a:latin typeface="Calibri"/>
                <a:cs typeface="Calibri"/>
              </a:rPr>
              <a:t> </a:t>
            </a:r>
            <a:r>
              <a:rPr lang="en-US" sz="2400" dirty="0" smtClean="0">
                <a:solidFill>
                  <a:srgbClr val="292526"/>
                </a:solidFill>
                <a:latin typeface="Calibri"/>
                <a:cs typeface="Calibri"/>
              </a:rPr>
              <a:t>leaving the leeward </a:t>
            </a:r>
            <a:r>
              <a:rPr lang="en-US" sz="2400" dirty="0">
                <a:solidFill>
                  <a:srgbClr val="292526"/>
                </a:solidFill>
                <a:latin typeface="Calibri"/>
                <a:cs typeface="Calibri"/>
              </a:rPr>
              <a:t>side </a:t>
            </a:r>
            <a:r>
              <a:rPr lang="en-US" sz="2400" dirty="0" smtClean="0">
                <a:solidFill>
                  <a:srgbClr val="292526"/>
                </a:solidFill>
                <a:latin typeface="Calibri"/>
                <a:cs typeface="Calibri"/>
              </a:rPr>
              <a:t>with a dry </a:t>
            </a:r>
            <a:r>
              <a:rPr lang="en-US" sz="2400" dirty="0">
                <a:solidFill>
                  <a:srgbClr val="292526"/>
                </a:solidFill>
                <a:latin typeface="Calibri"/>
                <a:cs typeface="Calibri"/>
              </a:rPr>
              <a:t>air mass that draws moisture out of plants and soil. Often forms desert </a:t>
            </a:r>
            <a:r>
              <a:rPr lang="en-US" sz="2400" dirty="0" smtClean="0">
                <a:solidFill>
                  <a:srgbClr val="292526"/>
                </a:solidFill>
                <a:latin typeface="Calibri"/>
                <a:cs typeface="Calibri"/>
              </a:rPr>
              <a:t>(e.g. </a:t>
            </a:r>
            <a:r>
              <a:rPr lang="en-US" sz="2400" dirty="0">
                <a:solidFill>
                  <a:srgbClr val="292526"/>
                </a:solidFill>
                <a:latin typeface="Calibri"/>
                <a:cs typeface="Calibri"/>
              </a:rPr>
              <a:t>death </a:t>
            </a:r>
            <a:r>
              <a:rPr lang="en-US" sz="2400" dirty="0" smtClean="0">
                <a:solidFill>
                  <a:srgbClr val="292526"/>
                </a:solidFill>
                <a:latin typeface="Calibri"/>
                <a:cs typeface="Calibri"/>
              </a:rPr>
              <a:t>valley, </a:t>
            </a:r>
            <a:r>
              <a:rPr lang="en-US" sz="2400" dirty="0">
                <a:solidFill>
                  <a:srgbClr val="292526"/>
                </a:solidFill>
                <a:latin typeface="Calibri"/>
                <a:cs typeface="Calibri"/>
              </a:rPr>
              <a:t>leeward side of </a:t>
            </a:r>
            <a:r>
              <a:rPr lang="en-US" sz="2400" dirty="0" smtClean="0">
                <a:solidFill>
                  <a:srgbClr val="292526"/>
                </a:solidFill>
                <a:latin typeface="Calibri"/>
                <a:cs typeface="Calibri"/>
              </a:rPr>
              <a:t>Cascades, </a:t>
            </a:r>
            <a:r>
              <a:rPr lang="en-US" sz="2400" dirty="0">
                <a:solidFill>
                  <a:srgbClr val="292526"/>
                </a:solidFill>
                <a:latin typeface="Calibri"/>
                <a:cs typeface="Calibri"/>
              </a:rPr>
              <a:t>G</a:t>
            </a:r>
            <a:r>
              <a:rPr lang="en-US" sz="2400" dirty="0" smtClean="0">
                <a:solidFill>
                  <a:srgbClr val="292526"/>
                </a:solidFill>
                <a:latin typeface="Calibri"/>
                <a:cs typeface="Calibri"/>
              </a:rPr>
              <a:t>obi desert).  </a:t>
            </a:r>
          </a:p>
          <a:p>
            <a:pPr>
              <a:lnSpc>
                <a:spcPct val="90000"/>
              </a:lnSpc>
            </a:pPr>
            <a:r>
              <a:rPr lang="en-US" sz="2400" dirty="0">
                <a:solidFill>
                  <a:srgbClr val="000000"/>
                </a:solidFill>
                <a:ea typeface="ＭＳ Ｐゴシック" charset="0"/>
                <a:cs typeface="Calibri"/>
              </a:rPr>
              <a:t>Most precipitation falls on the windward side (green side) of mountain ranges; resulting in forest and areas of high productivity</a:t>
            </a:r>
          </a:p>
          <a:p>
            <a:pPr>
              <a:lnSpc>
                <a:spcPct val="90000"/>
              </a:lnSpc>
            </a:pPr>
            <a:r>
              <a:rPr lang="en-US" sz="2400" dirty="0">
                <a:solidFill>
                  <a:srgbClr val="000000"/>
                </a:solidFill>
                <a:ea typeface="ＭＳ Ｐゴシック" charset="0"/>
                <a:cs typeface="Calibri"/>
              </a:rPr>
              <a:t>Deserts leeward (dry side)</a:t>
            </a:r>
          </a:p>
          <a:p>
            <a:pPr marL="0" indent="0">
              <a:lnSpc>
                <a:spcPct val="80000"/>
              </a:lnSpc>
              <a:buNone/>
            </a:pPr>
            <a:endParaRPr lang="en-US" sz="2400" dirty="0" smtClean="0">
              <a:latin typeface="Calibri"/>
              <a:cs typeface="Calibri"/>
            </a:endParaRPr>
          </a:p>
          <a:p>
            <a:pPr marL="0" indent="0">
              <a:buFontTx/>
              <a:buNone/>
            </a:pPr>
            <a:r>
              <a:rPr lang="en-US" sz="2400" dirty="0" smtClean="0">
                <a:latin typeface="Calibri"/>
                <a:cs typeface="Calibri"/>
              </a:rPr>
              <a:t> </a:t>
            </a:r>
          </a:p>
        </p:txBody>
      </p:sp>
      <p:pic>
        <p:nvPicPr>
          <p:cNvPr id="6" name="Picture 4" descr="0706"/>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46220" y="3895891"/>
            <a:ext cx="8796167" cy="296210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5775117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146220" y="60548"/>
            <a:ext cx="8850527" cy="596507"/>
          </a:xfrm>
          <a:ln>
            <a:solidFill>
              <a:srgbClr val="000000"/>
            </a:solidFill>
          </a:ln>
        </p:spPr>
        <p:txBody>
          <a:bodyPr anchor="b">
            <a:normAutofit/>
          </a:bodyPr>
          <a:lstStyle/>
          <a:p>
            <a:r>
              <a:rPr lang="en-US" sz="3200" b="1" dirty="0" smtClean="0">
                <a:latin typeface="Calibrii"/>
                <a:ea typeface="ＭＳ Ｐゴシック" charset="0"/>
                <a:cs typeface="Calibrii"/>
              </a:rPr>
              <a:t>Climate- </a:t>
            </a:r>
            <a:r>
              <a:rPr lang="en-US" sz="3200" b="1" dirty="0" smtClean="0">
                <a:solidFill>
                  <a:srgbClr val="292526"/>
                </a:solidFill>
                <a:latin typeface="Calibrii"/>
                <a:cs typeface="Calibrii"/>
              </a:rPr>
              <a:t>Mountain &amp; Valley Breezes</a:t>
            </a:r>
            <a:endParaRPr lang="en-US" sz="3200" b="1" dirty="0">
              <a:latin typeface="Calibrii"/>
              <a:ea typeface="ＭＳ Ｐゴシック" charset="0"/>
              <a:cs typeface="Calibrii"/>
            </a:endParaRPr>
          </a:p>
        </p:txBody>
      </p:sp>
      <p:pic>
        <p:nvPicPr>
          <p:cNvPr id="2" name="Picture 1"/>
          <p:cNvPicPr>
            <a:picLocks noChangeAspect="1"/>
          </p:cNvPicPr>
          <p:nvPr/>
        </p:nvPicPr>
        <p:blipFill rotWithShape="1">
          <a:blip r:embed="rId3"/>
          <a:srcRect l="4761" t="13655" r="2149" b="33654"/>
          <a:stretch/>
        </p:blipFill>
        <p:spPr>
          <a:xfrm>
            <a:off x="3206808" y="3436003"/>
            <a:ext cx="5789940" cy="2457925"/>
          </a:xfrm>
          <a:prstGeom prst="rect">
            <a:avLst/>
          </a:prstGeom>
          <a:ln>
            <a:solidFill>
              <a:srgbClr val="000000"/>
            </a:solidFill>
          </a:ln>
        </p:spPr>
      </p:pic>
      <p:sp>
        <p:nvSpPr>
          <p:cNvPr id="6" name="Rectangle 3"/>
          <p:cNvSpPr txBox="1">
            <a:spLocks noChangeArrowheads="1"/>
          </p:cNvSpPr>
          <p:nvPr/>
        </p:nvSpPr>
        <p:spPr>
          <a:xfrm>
            <a:off x="146220" y="829131"/>
            <a:ext cx="8850528" cy="2606871"/>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80000"/>
              </a:lnSpc>
              <a:buNone/>
            </a:pPr>
            <a:r>
              <a:rPr lang="en-US" sz="2400" dirty="0">
                <a:cs typeface="Calibri"/>
              </a:rPr>
              <a:t>Mountain &amp; </a:t>
            </a:r>
            <a:r>
              <a:rPr lang="en-US" sz="2400" dirty="0" smtClean="0">
                <a:cs typeface="Calibri"/>
              </a:rPr>
              <a:t>valley </a:t>
            </a:r>
            <a:r>
              <a:rPr lang="en-US" sz="2400" dirty="0">
                <a:cs typeface="Calibri"/>
              </a:rPr>
              <a:t>b</a:t>
            </a:r>
            <a:r>
              <a:rPr lang="en-US" sz="2400" dirty="0" smtClean="0">
                <a:cs typeface="Calibri"/>
              </a:rPr>
              <a:t>reezes are </a:t>
            </a:r>
            <a:r>
              <a:rPr lang="en-US" sz="2400" dirty="0">
                <a:cs typeface="Calibri"/>
              </a:rPr>
              <a:t>similar to </a:t>
            </a:r>
            <a:r>
              <a:rPr lang="en-US" sz="2400" dirty="0" smtClean="0">
                <a:cs typeface="Calibri"/>
              </a:rPr>
              <a:t>land </a:t>
            </a:r>
            <a:r>
              <a:rPr lang="en-US" sz="2400" dirty="0">
                <a:cs typeface="Calibri"/>
              </a:rPr>
              <a:t>and sea breezes  </a:t>
            </a:r>
            <a:r>
              <a:rPr lang="en-US" sz="2400" dirty="0" smtClean="0">
                <a:latin typeface="Calibri"/>
                <a:cs typeface="Calibri"/>
              </a:rPr>
              <a:t>in their diurnal cycle (twice a day).  Thus, they are often known as the diurnal shift.  </a:t>
            </a:r>
          </a:p>
          <a:p>
            <a:pPr marL="0" indent="0">
              <a:lnSpc>
                <a:spcPct val="80000"/>
              </a:lnSpc>
              <a:buNone/>
            </a:pPr>
            <a:r>
              <a:rPr lang="en-US" sz="2400" dirty="0" smtClean="0">
                <a:latin typeface="Calibri"/>
                <a:cs typeface="Calibri"/>
              </a:rPr>
              <a:t>Valley breezes occur during the day because air along mountain slopes is heated and rises up through the valley.  </a:t>
            </a:r>
          </a:p>
          <a:p>
            <a:pPr marL="0" indent="0">
              <a:lnSpc>
                <a:spcPct val="80000"/>
              </a:lnSpc>
              <a:buNone/>
            </a:pPr>
            <a:r>
              <a:rPr lang="en-US" sz="2400" dirty="0" smtClean="0">
                <a:latin typeface="Calibri"/>
                <a:cs typeface="Calibri"/>
              </a:rPr>
              <a:t>At night as air cools, due to rapid </a:t>
            </a:r>
            <a:r>
              <a:rPr lang="en-US" sz="2400" dirty="0" err="1" smtClean="0">
                <a:latin typeface="Calibri"/>
                <a:cs typeface="Calibri"/>
              </a:rPr>
              <a:t>radiational</a:t>
            </a:r>
            <a:r>
              <a:rPr lang="en-US" sz="2400" dirty="0" smtClean="0">
                <a:latin typeface="Calibri"/>
                <a:cs typeface="Calibri"/>
              </a:rPr>
              <a:t> heat loss, reversing the process sending a flow of colder denser air down the valley producing a mountain breeze. </a:t>
            </a:r>
          </a:p>
        </p:txBody>
      </p:sp>
      <p:pic>
        <p:nvPicPr>
          <p:cNvPr id="7" name="Picture 6"/>
          <p:cNvPicPr>
            <a:picLocks noChangeAspect="1"/>
          </p:cNvPicPr>
          <p:nvPr/>
        </p:nvPicPr>
        <p:blipFill rotWithShape="1">
          <a:blip r:embed="rId4"/>
          <a:srcRect l="2174" t="20054" r="49758" b="14251"/>
          <a:stretch/>
        </p:blipFill>
        <p:spPr>
          <a:xfrm>
            <a:off x="146221" y="3436003"/>
            <a:ext cx="3060587" cy="3137220"/>
          </a:xfrm>
          <a:prstGeom prst="rect">
            <a:avLst/>
          </a:prstGeom>
          <a:ln>
            <a:solidFill>
              <a:srgbClr val="000000"/>
            </a:solidFill>
          </a:ln>
        </p:spPr>
      </p:pic>
    </p:spTree>
    <p:extLst>
      <p:ext uri="{BB962C8B-B14F-4D97-AF65-F5344CB8AC3E}">
        <p14:creationId xmlns:p14="http://schemas.microsoft.com/office/powerpoint/2010/main" val="250933745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8000" y="60548"/>
            <a:ext cx="8786596" cy="596507"/>
          </a:xfrm>
          <a:solidFill>
            <a:schemeClr val="accent4">
              <a:lumMod val="20000"/>
              <a:lumOff val="80000"/>
            </a:schemeClr>
          </a:solidFill>
          <a:ln>
            <a:solidFill>
              <a:srgbClr val="000000"/>
            </a:solidFill>
          </a:ln>
        </p:spPr>
        <p:txBody>
          <a:bodyPr anchor="b">
            <a:normAutofit/>
          </a:bodyPr>
          <a:lstStyle/>
          <a:p>
            <a:r>
              <a:rPr lang="en-US" sz="3200" b="1" dirty="0" smtClean="0">
                <a:ea typeface="ＭＳ Ｐゴシック" charset="0"/>
              </a:rPr>
              <a:t>Factors that Influence Earth’s Climate</a:t>
            </a:r>
            <a:endParaRPr lang="en-US" sz="3200" b="1" dirty="0">
              <a:ea typeface="ＭＳ Ｐゴシック" charset="0"/>
            </a:endParaRPr>
          </a:p>
        </p:txBody>
      </p:sp>
      <p:sp>
        <p:nvSpPr>
          <p:cNvPr id="13314" name="Rectangle 3"/>
          <p:cNvSpPr>
            <a:spLocks noGrp="1" noChangeArrowheads="1"/>
          </p:cNvSpPr>
          <p:nvPr>
            <p:ph type="body" idx="1"/>
          </p:nvPr>
        </p:nvSpPr>
        <p:spPr>
          <a:xfrm>
            <a:off x="208000" y="825444"/>
            <a:ext cx="8786596" cy="5301065"/>
          </a:xfrm>
          <a:solidFill>
            <a:schemeClr val="accent5">
              <a:lumMod val="20000"/>
              <a:lumOff val="80000"/>
            </a:schemeClr>
          </a:solidFill>
          <a:ln>
            <a:solidFill>
              <a:srgbClr val="000000"/>
            </a:solidFill>
          </a:ln>
        </p:spPr>
        <p:txBody>
          <a:bodyPr>
            <a:noAutofit/>
          </a:bodyPr>
          <a:lstStyle/>
          <a:p>
            <a:pPr marL="0" indent="0">
              <a:buFontTx/>
              <a:buNone/>
            </a:pPr>
            <a:r>
              <a:rPr lang="en-US" sz="2400" b="1" dirty="0">
                <a:latin typeface="Calibri"/>
                <a:cs typeface="Calibri"/>
              </a:rPr>
              <a:t>Climate varies in different parts of the Earth because of:</a:t>
            </a:r>
          </a:p>
          <a:p>
            <a:pPr marL="457200" indent="-457200">
              <a:buFont typeface="+mj-lt"/>
              <a:buAutoNum type="arabicParenR"/>
            </a:pPr>
            <a:r>
              <a:rPr lang="en-US" sz="2400" dirty="0">
                <a:latin typeface="Calibri"/>
                <a:cs typeface="Calibri"/>
              </a:rPr>
              <a:t>Uneven heating of Earth by sun </a:t>
            </a:r>
          </a:p>
          <a:p>
            <a:pPr marL="457200" indent="-457200">
              <a:buFont typeface="+mj-lt"/>
              <a:buAutoNum type="arabicParenR"/>
            </a:pPr>
            <a:r>
              <a:rPr lang="en-US" sz="2400" dirty="0" smtClean="0">
                <a:latin typeface="Calibri"/>
                <a:cs typeface="Calibri"/>
              </a:rPr>
              <a:t>Atmospheric </a:t>
            </a:r>
            <a:r>
              <a:rPr lang="en-US" sz="2400" dirty="0">
                <a:latin typeface="Calibri"/>
                <a:cs typeface="Calibri"/>
              </a:rPr>
              <a:t>convection currents </a:t>
            </a:r>
          </a:p>
          <a:p>
            <a:pPr marL="457200" indent="-457200">
              <a:buFont typeface="+mj-lt"/>
              <a:buAutoNum type="arabicParenR"/>
            </a:pPr>
            <a:r>
              <a:rPr lang="en-US" sz="2400" dirty="0">
                <a:latin typeface="Calibri"/>
                <a:cs typeface="Calibri"/>
              </a:rPr>
              <a:t> </a:t>
            </a:r>
            <a:r>
              <a:rPr lang="en-US" sz="2400" dirty="0" smtClean="0">
                <a:latin typeface="Calibri"/>
                <a:cs typeface="Calibri"/>
              </a:rPr>
              <a:t>Rotation </a:t>
            </a:r>
            <a:r>
              <a:rPr lang="en-US" sz="2400" dirty="0">
                <a:latin typeface="Calibri"/>
                <a:cs typeface="Calibri"/>
              </a:rPr>
              <a:t>of Earth </a:t>
            </a:r>
          </a:p>
          <a:p>
            <a:pPr marL="457200" indent="-457200">
              <a:buFont typeface="+mj-lt"/>
              <a:buAutoNum type="arabicParenR"/>
            </a:pPr>
            <a:r>
              <a:rPr lang="en-US" sz="2400" dirty="0">
                <a:latin typeface="Calibri"/>
                <a:cs typeface="Calibri"/>
              </a:rPr>
              <a:t>Earth’s orbit around the sun on a tilted axis </a:t>
            </a:r>
          </a:p>
          <a:p>
            <a:pPr marL="457200" indent="-457200">
              <a:buFont typeface="+mj-lt"/>
              <a:buAutoNum type="arabicParenR"/>
            </a:pPr>
            <a:r>
              <a:rPr lang="en-US" sz="2400" dirty="0" smtClean="0">
                <a:latin typeface="Calibri"/>
                <a:cs typeface="Calibri"/>
              </a:rPr>
              <a:t>Ocean </a:t>
            </a:r>
            <a:r>
              <a:rPr lang="en-US" sz="2400" dirty="0">
                <a:latin typeface="Calibri"/>
                <a:cs typeface="Calibri"/>
              </a:rPr>
              <a:t>currents</a:t>
            </a:r>
          </a:p>
          <a:p>
            <a:pPr marL="0" indent="0" eaLnBrk="1" hangingPunct="1">
              <a:buNone/>
            </a:pPr>
            <a:endParaRPr lang="en-US" sz="2400" dirty="0">
              <a:latin typeface="Calibri"/>
              <a:ea typeface="ＭＳ Ｐゴシック" charset="0"/>
              <a:cs typeface="Calibri"/>
            </a:endParaRPr>
          </a:p>
        </p:txBody>
      </p:sp>
      <p:pic>
        <p:nvPicPr>
          <p:cNvPr id="6" name="Picture 4" descr="07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64438" y="3679264"/>
            <a:ext cx="3930158" cy="2447245"/>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 name="Picture 7" descr="figure_04_10"/>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l="20971" t="17930" r="22490" b="25281"/>
          <a:stretch/>
        </p:blipFill>
        <p:spPr bwMode="auto">
          <a:xfrm>
            <a:off x="6536431" y="1326326"/>
            <a:ext cx="2458165" cy="210838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9" name="Picture 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208000" y="3679264"/>
            <a:ext cx="4703662" cy="244724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1337118"/>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330660"/>
            <a:ext cx="8229600" cy="547015"/>
          </a:xfrm>
          <a:ln>
            <a:solidFill>
              <a:srgbClr val="000000"/>
            </a:solidFill>
          </a:ln>
        </p:spPr>
        <p:txBody>
          <a:bodyPr>
            <a:normAutofit fontScale="90000"/>
          </a:bodyPr>
          <a:lstStyle/>
          <a:p>
            <a:r>
              <a:rPr lang="en-US" sz="3200" b="1" dirty="0">
                <a:latin typeface="Arial" charset="0"/>
              </a:rPr>
              <a:t>Urban Heat Island</a:t>
            </a:r>
            <a:r>
              <a:rPr lang="en-US" sz="3200" dirty="0">
                <a:latin typeface="Arial" charset="0"/>
              </a:rPr>
              <a:t> (</a:t>
            </a:r>
            <a:r>
              <a:rPr lang="en-US" sz="3200" b="1" dirty="0">
                <a:latin typeface="Arial" charset="0"/>
              </a:rPr>
              <a:t>UHI</a:t>
            </a:r>
            <a:r>
              <a:rPr lang="en-US" sz="3200" dirty="0">
                <a:latin typeface="Arial" charset="0"/>
              </a:rPr>
              <a:t>)</a:t>
            </a:r>
          </a:p>
        </p:txBody>
      </p:sp>
      <p:sp>
        <p:nvSpPr>
          <p:cNvPr id="30723" name="Content Placeholder 2"/>
          <p:cNvSpPr>
            <a:spLocks noGrp="1"/>
          </p:cNvSpPr>
          <p:nvPr>
            <p:ph sz="half" idx="1"/>
          </p:nvPr>
        </p:nvSpPr>
        <p:spPr>
          <a:xfrm>
            <a:off x="457200" y="944486"/>
            <a:ext cx="8229600" cy="1740565"/>
          </a:xfrm>
          <a:ln>
            <a:solidFill>
              <a:srgbClr val="000000"/>
            </a:solidFill>
          </a:ln>
        </p:spPr>
        <p:txBody>
          <a:bodyPr>
            <a:normAutofit/>
          </a:bodyPr>
          <a:lstStyle/>
          <a:p>
            <a:pPr marL="0" indent="0" eaLnBrk="1" hangingPunct="1">
              <a:lnSpc>
                <a:spcPct val="80000"/>
              </a:lnSpc>
              <a:buFontTx/>
              <a:buNone/>
            </a:pPr>
            <a:r>
              <a:rPr lang="en-US" sz="2400" dirty="0">
                <a:latin typeface="Calibri"/>
                <a:cs typeface="Calibri"/>
              </a:rPr>
              <a:t>M</a:t>
            </a:r>
            <a:r>
              <a:rPr lang="en-US" sz="2400" dirty="0" smtClean="0">
                <a:latin typeface="Calibri"/>
                <a:cs typeface="Calibri"/>
              </a:rPr>
              <a:t>etropolitan areas are </a:t>
            </a:r>
            <a:r>
              <a:rPr lang="en-US" sz="2400" dirty="0">
                <a:latin typeface="Calibri"/>
                <a:cs typeface="Calibri"/>
              </a:rPr>
              <a:t>significantly warmer </a:t>
            </a:r>
            <a:r>
              <a:rPr lang="en-US" sz="2400" dirty="0" smtClean="0">
                <a:latin typeface="Calibri"/>
                <a:cs typeface="Calibri"/>
              </a:rPr>
              <a:t>than surrounding </a:t>
            </a:r>
            <a:r>
              <a:rPr lang="en-US" sz="2400" dirty="0">
                <a:latin typeface="Calibri"/>
                <a:cs typeface="Calibri"/>
              </a:rPr>
              <a:t>rural areas. </a:t>
            </a:r>
            <a:r>
              <a:rPr lang="en-US" sz="2400" dirty="0">
                <a:solidFill>
                  <a:srgbClr val="292526"/>
                </a:solidFill>
                <a:latin typeface="Calibri"/>
                <a:cs typeface="Calibri"/>
              </a:rPr>
              <a:t>Cities create microclimates because concrete and asphalt absorb and hold </a:t>
            </a:r>
            <a:r>
              <a:rPr lang="en-US" sz="2400" dirty="0" smtClean="0">
                <a:solidFill>
                  <a:srgbClr val="292526"/>
                </a:solidFill>
                <a:latin typeface="Calibri"/>
                <a:cs typeface="Calibri"/>
              </a:rPr>
              <a:t>heat; plus buildings </a:t>
            </a:r>
            <a:r>
              <a:rPr lang="en-US" sz="2400" dirty="0">
                <a:solidFill>
                  <a:srgbClr val="292526"/>
                </a:solidFill>
                <a:latin typeface="Calibri"/>
                <a:cs typeface="Calibri"/>
              </a:rPr>
              <a:t>block wind flow; motor vehicles and the climate control systems of buildings release large quantities of heat and pollutants</a:t>
            </a:r>
            <a:endParaRPr lang="en-US" sz="2400" dirty="0">
              <a:latin typeface="Calibri"/>
              <a:cs typeface="Calibri"/>
            </a:endParaRPr>
          </a:p>
        </p:txBody>
      </p:sp>
      <p:pic>
        <p:nvPicPr>
          <p:cNvPr id="30724" name="Picture 4"/>
          <p:cNvPicPr>
            <a:picLocks noGrp="1" noChangeAspect="1" noChangeArrowheads="1"/>
          </p:cNvPicPr>
          <p:nvPr>
            <p:ph sz="half" idx="2"/>
          </p:nvPr>
        </p:nvPicPr>
        <p:blipFill>
          <a:blip r:embed="rId2" cstate="screen">
            <a:extLst>
              <a:ext uri="{28A0092B-C50C-407E-A947-70E740481C1C}">
                <a14:useLocalDpi xmlns:a14="http://schemas.microsoft.com/office/drawing/2010/main"/>
              </a:ext>
            </a:extLst>
          </a:blip>
          <a:srcRect/>
          <a:stretch>
            <a:fillRect/>
          </a:stretch>
        </p:blipFill>
        <p:spPr>
          <a:xfrm>
            <a:off x="1082933" y="2871790"/>
            <a:ext cx="7004626" cy="3776128"/>
          </a:xfr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7059370"/>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p:nvPr>
        </p:nvSpPr>
        <p:spPr>
          <a:xfrm>
            <a:off x="261457" y="274638"/>
            <a:ext cx="8628089" cy="715080"/>
          </a:xfrm>
          <a:solidFill>
            <a:schemeClr val="accent4">
              <a:lumMod val="20000"/>
              <a:lumOff val="80000"/>
            </a:schemeClr>
          </a:solidFill>
          <a:ln>
            <a:solidFill>
              <a:srgbClr val="000000"/>
            </a:solidFill>
          </a:ln>
        </p:spPr>
        <p:txBody>
          <a:bodyPr>
            <a:normAutofit/>
          </a:bodyPr>
          <a:lstStyle/>
          <a:p>
            <a:pPr eaLnBrk="1" hangingPunct="1"/>
            <a:r>
              <a:rPr lang="en-US" sz="3200" b="1" dirty="0" smtClean="0">
                <a:ea typeface="ＭＳ Ｐゴシック" charset="0"/>
              </a:rPr>
              <a:t>Abiotic Factors Determine Climate Zones: Biomes</a:t>
            </a:r>
            <a:endParaRPr lang="en-US" sz="3200" b="1" dirty="0">
              <a:ea typeface="ＭＳ Ｐゴシック" charset="0"/>
            </a:endParaRPr>
          </a:p>
        </p:txBody>
      </p:sp>
      <p:sp>
        <p:nvSpPr>
          <p:cNvPr id="53250" name="Rectangle 3"/>
          <p:cNvSpPr>
            <a:spLocks noGrp="1" noChangeArrowheads="1"/>
          </p:cNvSpPr>
          <p:nvPr>
            <p:ph type="body" idx="1"/>
          </p:nvPr>
        </p:nvSpPr>
        <p:spPr>
          <a:xfrm>
            <a:off x="261457" y="1189373"/>
            <a:ext cx="8628088" cy="5000386"/>
          </a:xfrm>
          <a:solidFill>
            <a:srgbClr val="EBF1DE"/>
          </a:solidFill>
          <a:ln>
            <a:solidFill>
              <a:srgbClr val="000000"/>
            </a:solidFill>
          </a:ln>
        </p:spPr>
        <p:txBody>
          <a:bodyPr>
            <a:normAutofit/>
          </a:bodyPr>
          <a:lstStyle/>
          <a:p>
            <a:pPr marL="0" indent="0" eaLnBrk="1" hangingPunct="1">
              <a:buNone/>
            </a:pPr>
            <a:r>
              <a:rPr lang="en-US" sz="2300" dirty="0">
                <a:solidFill>
                  <a:srgbClr val="000000"/>
                </a:solidFill>
                <a:ea typeface="ＭＳ Ｐゴシック" charset="0"/>
              </a:rPr>
              <a:t>Major </a:t>
            </a:r>
            <a:r>
              <a:rPr lang="en-US" sz="2300" b="1" dirty="0">
                <a:solidFill>
                  <a:srgbClr val="000000"/>
                </a:solidFill>
                <a:ea typeface="ＭＳ Ｐゴシック" charset="0"/>
              </a:rPr>
              <a:t>biomes</a:t>
            </a:r>
            <a:r>
              <a:rPr lang="en-US" sz="2300" dirty="0">
                <a:solidFill>
                  <a:srgbClr val="000000"/>
                </a:solidFill>
                <a:ea typeface="ＭＳ Ｐゴシック" charset="0"/>
              </a:rPr>
              <a:t>: large land regions with certain types of climate and dominant plant life</a:t>
            </a:r>
          </a:p>
          <a:p>
            <a:pPr lvl="1"/>
            <a:r>
              <a:rPr lang="en-US" sz="2300" dirty="0">
                <a:solidFill>
                  <a:srgbClr val="000000"/>
                </a:solidFill>
                <a:ea typeface="ＭＳ Ｐゴシック" charset="0"/>
              </a:rPr>
              <a:t>Not uniform</a:t>
            </a:r>
          </a:p>
          <a:p>
            <a:pPr lvl="1"/>
            <a:r>
              <a:rPr lang="en-US" sz="2300" dirty="0">
                <a:solidFill>
                  <a:srgbClr val="000000"/>
                </a:solidFill>
                <a:ea typeface="ＭＳ Ｐゴシック" charset="0"/>
              </a:rPr>
              <a:t>Mosaic of </a:t>
            </a:r>
            <a:r>
              <a:rPr lang="en-US" sz="2300" dirty="0" smtClean="0">
                <a:solidFill>
                  <a:srgbClr val="000000"/>
                </a:solidFill>
                <a:ea typeface="ＭＳ Ｐゴシック" charset="0"/>
              </a:rPr>
              <a:t>patches</a:t>
            </a:r>
            <a:endParaRPr lang="en-US" sz="2300" dirty="0">
              <a:solidFill>
                <a:srgbClr val="000000"/>
              </a:solidFill>
              <a:ea typeface="ＭＳ Ｐゴシック" charset="0"/>
            </a:endParaRPr>
          </a:p>
          <a:p>
            <a:pPr eaLnBrk="1" hangingPunct="1"/>
            <a:r>
              <a:rPr lang="en-US" sz="2300" dirty="0">
                <a:solidFill>
                  <a:srgbClr val="000000"/>
                </a:solidFill>
                <a:ea typeface="ＭＳ Ｐゴシック" charset="0"/>
              </a:rPr>
              <a:t>Latitude and </a:t>
            </a:r>
            <a:r>
              <a:rPr lang="en-US" sz="2300" dirty="0" smtClean="0">
                <a:solidFill>
                  <a:srgbClr val="000000"/>
                </a:solidFill>
                <a:ea typeface="ＭＳ Ｐゴシック" charset="0"/>
              </a:rPr>
              <a:t>elevation</a:t>
            </a:r>
            <a:endParaRPr lang="en-US" sz="2300" dirty="0">
              <a:solidFill>
                <a:srgbClr val="000000"/>
              </a:solidFill>
              <a:ea typeface="ＭＳ Ｐゴシック" charset="0"/>
            </a:endParaRPr>
          </a:p>
          <a:p>
            <a:pPr eaLnBrk="1" hangingPunct="1"/>
            <a:r>
              <a:rPr lang="en-US" sz="2300" dirty="0">
                <a:solidFill>
                  <a:srgbClr val="000000"/>
                </a:solidFill>
                <a:ea typeface="ＭＳ Ｐゴシック" charset="0"/>
              </a:rPr>
              <a:t>Annual </a:t>
            </a:r>
            <a:r>
              <a:rPr lang="en-US" sz="2300" dirty="0" smtClean="0">
                <a:solidFill>
                  <a:srgbClr val="000000"/>
                </a:solidFill>
                <a:ea typeface="ＭＳ Ｐゴシック" charset="0"/>
              </a:rPr>
              <a:t>precipitation</a:t>
            </a:r>
            <a:endParaRPr lang="en-US" sz="2300" dirty="0">
              <a:solidFill>
                <a:srgbClr val="000000"/>
              </a:solidFill>
              <a:ea typeface="ＭＳ Ｐゴシック" charset="0"/>
            </a:endParaRPr>
          </a:p>
          <a:p>
            <a:pPr eaLnBrk="1" hangingPunct="1"/>
            <a:r>
              <a:rPr lang="en-US" sz="2300" dirty="0">
                <a:solidFill>
                  <a:srgbClr val="000000"/>
                </a:solidFill>
                <a:ea typeface="ＭＳ Ｐゴシック" charset="0"/>
              </a:rPr>
              <a:t>Temperature</a:t>
            </a:r>
          </a:p>
        </p:txBody>
      </p:sp>
      <p:pic>
        <p:nvPicPr>
          <p:cNvPr id="5" name="Picture 5" descr="Supp8_f0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3514975" y="1830044"/>
            <a:ext cx="5374571" cy="4359715"/>
          </a:xfrm>
          <a:prstGeom prst="rect">
            <a:avLst/>
          </a:prstGeom>
          <a:ln>
            <a:solidFill>
              <a:srgbClr val="000000"/>
            </a:solidFill>
          </a:ln>
        </p:spPr>
      </p:pic>
    </p:spTree>
    <p:extLst>
      <p:ext uri="{BB962C8B-B14F-4D97-AF65-F5344CB8AC3E}">
        <p14:creationId xmlns:p14="http://schemas.microsoft.com/office/powerpoint/2010/main" val="1698630656"/>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noChangeArrowheads="1"/>
          </p:cNvSpPr>
          <p:nvPr>
            <p:ph type="body" idx="1"/>
          </p:nvPr>
        </p:nvSpPr>
        <p:spPr/>
        <p:txBody>
          <a:bodyPr/>
          <a:lstStyle/>
          <a:p>
            <a:pPr eaLnBrk="1" hangingPunct="1">
              <a:buFont typeface="Times" charset="0"/>
              <a:buNone/>
            </a:pPr>
            <a:endParaRPr lang="en-US">
              <a:solidFill>
                <a:srgbClr val="CC3300"/>
              </a:solidFill>
              <a:ea typeface="ＭＳ Ｐゴシック" charset="0"/>
            </a:endParaRPr>
          </a:p>
          <a:p>
            <a:pPr eaLnBrk="1" hangingPunct="1">
              <a:buFont typeface="Times" charset="0"/>
              <a:buNone/>
            </a:pPr>
            <a:endParaRPr lang="en-US">
              <a:solidFill>
                <a:srgbClr val="CC3300"/>
              </a:solidFill>
              <a:ea typeface="ＭＳ Ｐゴシック" charset="0"/>
            </a:endParaRPr>
          </a:p>
          <a:p>
            <a:pPr eaLnBrk="1" hangingPunct="1">
              <a:buFont typeface="Times" charset="0"/>
              <a:buNone/>
            </a:pPr>
            <a:endParaRPr lang="en-US">
              <a:solidFill>
                <a:srgbClr val="CC3300"/>
              </a:solidFill>
              <a:ea typeface="ＭＳ Ｐゴシック" charset="0"/>
            </a:endParaRPr>
          </a:p>
          <a:p>
            <a:pPr eaLnBrk="1" hangingPunct="1">
              <a:buFont typeface="Times" charset="0"/>
              <a:buNone/>
            </a:pPr>
            <a:endParaRPr lang="en-US">
              <a:solidFill>
                <a:srgbClr val="CC3300"/>
              </a:solidFill>
              <a:ea typeface="ＭＳ Ｐゴシック" charset="0"/>
            </a:endParaRPr>
          </a:p>
          <a:p>
            <a:pPr eaLnBrk="1" hangingPunct="1">
              <a:buFont typeface="Times" charset="0"/>
              <a:buNone/>
            </a:pPr>
            <a:r>
              <a:rPr lang="en-US">
                <a:solidFill>
                  <a:srgbClr val="CC3300"/>
                </a:solidFill>
                <a:ea typeface="ＭＳ Ｐゴシック" charset="0"/>
              </a:rPr>
              <a:t>		</a:t>
            </a:r>
            <a:endParaRPr lang="en-US" sz="2400" b="1">
              <a:solidFill>
                <a:srgbClr val="CC3300"/>
              </a:solidFill>
              <a:ea typeface="ＭＳ Ｐゴシック" charset="0"/>
            </a:endParaRPr>
          </a:p>
        </p:txBody>
      </p:sp>
      <p:pic>
        <p:nvPicPr>
          <p:cNvPr id="22532" name="Picture 4" descr="070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7200" y="838200"/>
            <a:ext cx="8306559" cy="578685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5300" name="Title 1"/>
          <p:cNvSpPr>
            <a:spLocks/>
          </p:cNvSpPr>
          <p:nvPr/>
        </p:nvSpPr>
        <p:spPr bwMode="auto">
          <a:xfrm>
            <a:off x="457200" y="224086"/>
            <a:ext cx="8306559" cy="466849"/>
          </a:xfrm>
          <a:prstGeom prst="rect">
            <a:avLst/>
          </a:prstGeom>
          <a:solidFill>
            <a:srgbClr val="EBF1DE"/>
          </a:solidFill>
          <a:ln>
            <a:solidFill>
              <a:srgbClr val="000000"/>
            </a:solidFill>
          </a:ln>
        </p:spPr>
        <p:txBody>
          <a:bodyPr anchor="ctr"/>
          <a:lstStyle/>
          <a:p>
            <a:pPr algn="ctr"/>
            <a:r>
              <a:rPr lang="en-US" sz="3200" b="1" dirty="0">
                <a:solidFill>
                  <a:srgbClr val="000000"/>
                </a:solidFill>
              </a:rPr>
              <a:t>The </a:t>
            </a:r>
            <a:r>
              <a:rPr lang="en-US" sz="3200" b="1" dirty="0" smtClean="0">
                <a:solidFill>
                  <a:srgbClr val="000000"/>
                </a:solidFill>
              </a:rPr>
              <a:t>Earth’</a:t>
            </a:r>
            <a:r>
              <a:rPr lang="en-US" altLang="ja-JP" sz="3200" b="1" dirty="0" smtClean="0">
                <a:solidFill>
                  <a:srgbClr val="000000"/>
                </a:solidFill>
              </a:rPr>
              <a:t>s </a:t>
            </a:r>
            <a:r>
              <a:rPr lang="en-US" altLang="ja-JP" sz="3200" b="1" dirty="0">
                <a:solidFill>
                  <a:srgbClr val="000000"/>
                </a:solidFill>
              </a:rPr>
              <a:t>Major Biomes</a:t>
            </a:r>
            <a:endParaRPr lang="en-US" sz="3200" b="1" dirty="0">
              <a:solidFill>
                <a:srgbClr val="000000"/>
              </a:solidFill>
            </a:endParaRPr>
          </a:p>
        </p:txBody>
      </p:sp>
    </p:spTree>
    <p:extLst>
      <p:ext uri="{BB962C8B-B14F-4D97-AF65-F5344CB8AC3E}">
        <p14:creationId xmlns:p14="http://schemas.microsoft.com/office/powerpoint/2010/main" val="610102779"/>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5" descr="Supp8_f06"/>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376734" y="838200"/>
            <a:ext cx="8411124" cy="5865740"/>
          </a:xfrm>
          <a:ln>
            <a:solidFill>
              <a:srgbClr val="000000"/>
            </a:solidFill>
          </a:ln>
        </p:spPr>
      </p:pic>
      <p:sp>
        <p:nvSpPr>
          <p:cNvPr id="69635" name="Title 1"/>
          <p:cNvSpPr>
            <a:spLocks/>
          </p:cNvSpPr>
          <p:nvPr/>
        </p:nvSpPr>
        <p:spPr bwMode="auto">
          <a:xfrm>
            <a:off x="376734" y="242761"/>
            <a:ext cx="8411124" cy="448173"/>
          </a:xfrm>
          <a:prstGeom prst="rect">
            <a:avLst/>
          </a:prstGeom>
          <a:solidFill>
            <a:schemeClr val="accent3">
              <a:lumMod val="20000"/>
              <a:lumOff val="80000"/>
            </a:schemeClr>
          </a:solidFill>
          <a:ln>
            <a:solidFill>
              <a:srgbClr val="000000"/>
            </a:solidFill>
          </a:ln>
        </p:spPr>
        <p:txBody>
          <a:bodyPr anchor="ctr"/>
          <a:lstStyle/>
          <a:p>
            <a:pPr algn="ctr"/>
            <a:r>
              <a:rPr lang="en-US" sz="3000" b="1" dirty="0">
                <a:solidFill>
                  <a:srgbClr val="000000"/>
                </a:solidFill>
              </a:rPr>
              <a:t>Global Plant Biodiversity</a:t>
            </a:r>
          </a:p>
        </p:txBody>
      </p:sp>
    </p:spTree>
    <p:extLst>
      <p:ext uri="{BB962C8B-B14F-4D97-AF65-F5344CB8AC3E}">
        <p14:creationId xmlns:p14="http://schemas.microsoft.com/office/powerpoint/2010/main" val="3756381564"/>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hidden="1"/>
          <p:cNvSpPr>
            <a:spLocks noGrp="1" noChangeArrowheads="1"/>
          </p:cNvSpPr>
          <p:nvPr>
            <p:ph type="title"/>
          </p:nvPr>
        </p:nvSpPr>
        <p:spPr/>
        <p:txBody>
          <a:bodyPr/>
          <a:lstStyle/>
          <a:p>
            <a:endParaRPr lang="en-US">
              <a:ea typeface="ＭＳ Ｐゴシック" charset="0"/>
            </a:endParaRPr>
          </a:p>
        </p:txBody>
      </p:sp>
      <p:pic>
        <p:nvPicPr>
          <p:cNvPr id="214020" name="Picture 4" descr="0711a_annual_temperatur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352800" y="71438"/>
            <a:ext cx="5791200" cy="21209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4021" name="Picture 5" descr="0711c_annual_temperatur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352800" y="4556125"/>
            <a:ext cx="5791200" cy="2171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4022" name="Picture 6" descr="0711b_annual_temperature"/>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352800" y="2319338"/>
            <a:ext cx="5791200" cy="21637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9" name="Rectangle 3"/>
          <p:cNvSpPr txBox="1">
            <a:spLocks noChangeArrowheads="1"/>
          </p:cNvSpPr>
          <p:nvPr/>
        </p:nvSpPr>
        <p:spPr>
          <a:xfrm>
            <a:off x="36651" y="847485"/>
            <a:ext cx="3272553" cy="5874582"/>
          </a:xfrm>
          <a:prstGeom prst="rect">
            <a:avLst/>
          </a:prstGeom>
          <a:solidFill>
            <a:schemeClr val="accent5">
              <a:lumMod val="20000"/>
              <a:lumOff val="80000"/>
            </a:schemeClr>
          </a:solidFill>
          <a:ln>
            <a:solidFill>
              <a:srgbClr val="000000"/>
            </a:solidFill>
          </a:ln>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Calibri" charset="0"/>
              <a:buAutoNum type="arabicPeriod"/>
            </a:pPr>
            <a:r>
              <a:rPr lang="en-US" sz="2300" b="1" dirty="0" smtClean="0">
                <a:ea typeface="ＭＳ Ｐゴシック" charset="0"/>
              </a:rPr>
              <a:t>Tropical deserts</a:t>
            </a:r>
          </a:p>
          <a:p>
            <a:pPr marL="514350" indent="-514350">
              <a:buFont typeface="Calibri" charset="0"/>
              <a:buAutoNum type="arabicPeriod"/>
            </a:pPr>
            <a:r>
              <a:rPr lang="en-US" sz="2300" b="1" dirty="0" smtClean="0">
                <a:ea typeface="ＭＳ Ｐゴシック" charset="0"/>
              </a:rPr>
              <a:t>Temperate deserts</a:t>
            </a:r>
          </a:p>
          <a:p>
            <a:pPr marL="514350" indent="-514350">
              <a:buFont typeface="Calibri" charset="0"/>
              <a:buAutoNum type="arabicPeriod"/>
            </a:pPr>
            <a:r>
              <a:rPr lang="en-US" sz="2300" b="1" dirty="0" smtClean="0">
                <a:ea typeface="ＭＳ Ｐゴシック" charset="0"/>
              </a:rPr>
              <a:t>Cold deserts</a:t>
            </a:r>
          </a:p>
          <a:p>
            <a:pPr marL="514350" indent="-514350"/>
            <a:endParaRPr lang="en-US" sz="2300" dirty="0" smtClean="0">
              <a:solidFill>
                <a:srgbClr val="CC3300"/>
              </a:solidFill>
              <a:ea typeface="ＭＳ Ｐゴシック" charset="0"/>
            </a:endParaRPr>
          </a:p>
          <a:p>
            <a:pPr marL="0" indent="0">
              <a:buNone/>
            </a:pPr>
            <a:r>
              <a:rPr lang="en-US" sz="2300" b="1" dirty="0" smtClean="0">
                <a:ea typeface="ＭＳ Ｐゴシック" charset="0"/>
              </a:rPr>
              <a:t>Fragile ecosystem</a:t>
            </a:r>
          </a:p>
          <a:p>
            <a:r>
              <a:rPr lang="en-US" sz="2300" dirty="0" smtClean="0">
                <a:ea typeface="ＭＳ Ｐゴシック" charset="0"/>
              </a:rPr>
              <a:t>Slow plant growth</a:t>
            </a:r>
          </a:p>
          <a:p>
            <a:r>
              <a:rPr lang="en-US" sz="2300" dirty="0" smtClean="0">
                <a:ea typeface="ＭＳ Ｐゴシック" charset="0"/>
              </a:rPr>
              <a:t>Low species diversity</a:t>
            </a:r>
          </a:p>
          <a:p>
            <a:r>
              <a:rPr lang="en-US" sz="2300" dirty="0" smtClean="0">
                <a:ea typeface="ＭＳ Ｐゴシック" charset="0"/>
              </a:rPr>
              <a:t>Slow nutrient recycling</a:t>
            </a:r>
          </a:p>
          <a:p>
            <a:r>
              <a:rPr lang="en-US" sz="2300" dirty="0" smtClean="0">
                <a:ea typeface="ＭＳ Ｐゴシック" charset="0"/>
              </a:rPr>
              <a:t>Lack of water</a:t>
            </a:r>
          </a:p>
          <a:p>
            <a:pPr marL="514350" indent="-514350"/>
            <a:endParaRPr lang="en-US" sz="2300" dirty="0">
              <a:solidFill>
                <a:srgbClr val="CC3300"/>
              </a:solidFill>
              <a:ea typeface="ＭＳ Ｐゴシック" charset="0"/>
            </a:endParaRPr>
          </a:p>
        </p:txBody>
      </p:sp>
      <p:sp>
        <p:nvSpPr>
          <p:cNvPr id="8" name="Rectangle 2"/>
          <p:cNvSpPr txBox="1">
            <a:spLocks noChangeArrowheads="1"/>
          </p:cNvSpPr>
          <p:nvPr/>
        </p:nvSpPr>
        <p:spPr>
          <a:xfrm>
            <a:off x="36649" y="71438"/>
            <a:ext cx="3272553" cy="577387"/>
          </a:xfrm>
          <a:prstGeom prst="rect">
            <a:avLst/>
          </a:prstGeom>
          <a:solidFill>
            <a:srgbClr val="E6E0EC"/>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ea typeface="ＭＳ Ｐゴシック" charset="0"/>
              </a:rPr>
              <a:t>3-Types of Deserts </a:t>
            </a:r>
            <a:endParaRPr lang="en-US" sz="2400" b="1" dirty="0">
              <a:ea typeface="ＭＳ Ｐゴシック" charset="0"/>
            </a:endParaRPr>
          </a:p>
        </p:txBody>
      </p:sp>
    </p:spTree>
    <p:extLst>
      <p:ext uri="{BB962C8B-B14F-4D97-AF65-F5344CB8AC3E}">
        <p14:creationId xmlns:p14="http://schemas.microsoft.com/office/powerpoint/2010/main" val="156807609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402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40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40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E_070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28600"/>
            <a:ext cx="9144000" cy="6370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682" name="Rectangle 3" hidden="1"/>
          <p:cNvSpPr>
            <a:spLocks noGrp="1" noChangeArrowheads="1"/>
          </p:cNvSpPr>
          <p:nvPr>
            <p:ph type="title"/>
          </p:nvPr>
        </p:nvSpPr>
        <p:spPr/>
        <p:txBody>
          <a:bodyPr/>
          <a:lstStyle/>
          <a:p>
            <a:endParaRPr lang="en-US" sz="3200">
              <a:ea typeface="ＭＳ Ｐゴシック" charset="0"/>
            </a:endParaRPr>
          </a:p>
        </p:txBody>
      </p:sp>
      <p:sp>
        <p:nvSpPr>
          <p:cNvPr id="150533" name="Text Box 5"/>
          <p:cNvSpPr txBox="1">
            <a:spLocks noChangeArrowheads="1"/>
          </p:cNvSpPr>
          <p:nvPr/>
        </p:nvSpPr>
        <p:spPr bwMode="auto">
          <a:xfrm>
            <a:off x="8148638" y="2346325"/>
            <a:ext cx="9953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Cancer</a:t>
            </a:r>
          </a:p>
        </p:txBody>
      </p:sp>
      <p:sp>
        <p:nvSpPr>
          <p:cNvPr id="150534" name="Text Box 6"/>
          <p:cNvSpPr txBox="1">
            <a:spLocks noChangeArrowheads="1"/>
          </p:cNvSpPr>
          <p:nvPr/>
        </p:nvSpPr>
        <p:spPr bwMode="auto">
          <a:xfrm>
            <a:off x="212725" y="3360738"/>
            <a:ext cx="1973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High mountains</a:t>
            </a:r>
          </a:p>
        </p:txBody>
      </p:sp>
      <p:sp>
        <p:nvSpPr>
          <p:cNvPr id="150535" name="Text Box 7"/>
          <p:cNvSpPr txBox="1">
            <a:spLocks noChangeArrowheads="1"/>
          </p:cNvSpPr>
          <p:nvPr/>
        </p:nvSpPr>
        <p:spPr bwMode="auto">
          <a:xfrm>
            <a:off x="8224838" y="3244850"/>
            <a:ext cx="919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Equator</a:t>
            </a:r>
          </a:p>
        </p:txBody>
      </p:sp>
      <p:sp>
        <p:nvSpPr>
          <p:cNvPr id="150536" name="Text Box 8"/>
          <p:cNvSpPr txBox="1">
            <a:spLocks noChangeArrowheads="1"/>
          </p:cNvSpPr>
          <p:nvPr/>
        </p:nvSpPr>
        <p:spPr bwMode="auto">
          <a:xfrm>
            <a:off x="212725" y="3640138"/>
            <a:ext cx="1198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Polar ice</a:t>
            </a:r>
          </a:p>
        </p:txBody>
      </p:sp>
      <p:sp>
        <p:nvSpPr>
          <p:cNvPr id="150537" name="Text Box 9"/>
          <p:cNvSpPr txBox="1">
            <a:spLocks noChangeArrowheads="1"/>
          </p:cNvSpPr>
          <p:nvPr/>
        </p:nvSpPr>
        <p:spPr bwMode="auto">
          <a:xfrm>
            <a:off x="212725" y="38862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Arctic tundra (cold grassland)</a:t>
            </a:r>
          </a:p>
        </p:txBody>
      </p:sp>
      <p:sp>
        <p:nvSpPr>
          <p:cNvPr id="150538" name="Text Box 10"/>
          <p:cNvSpPr txBox="1">
            <a:spLocks noChangeArrowheads="1"/>
          </p:cNvSpPr>
          <p:nvPr/>
        </p:nvSpPr>
        <p:spPr bwMode="auto">
          <a:xfrm>
            <a:off x="212725" y="41592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grassland</a:t>
            </a:r>
          </a:p>
        </p:txBody>
      </p:sp>
      <p:sp>
        <p:nvSpPr>
          <p:cNvPr id="150539" name="Text Box 11"/>
          <p:cNvSpPr txBox="1">
            <a:spLocks noChangeArrowheads="1"/>
          </p:cNvSpPr>
          <p:nvPr/>
        </p:nvSpPr>
        <p:spPr bwMode="auto">
          <a:xfrm>
            <a:off x="8102600" y="4206875"/>
            <a:ext cx="104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Capricorn</a:t>
            </a:r>
          </a:p>
        </p:txBody>
      </p:sp>
      <p:sp>
        <p:nvSpPr>
          <p:cNvPr id="150540" name="Text Box 12"/>
          <p:cNvSpPr txBox="1">
            <a:spLocks noChangeArrowheads="1"/>
          </p:cNvSpPr>
          <p:nvPr/>
        </p:nvSpPr>
        <p:spPr bwMode="auto">
          <a:xfrm>
            <a:off x="212725" y="44196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grassland (savanna)</a:t>
            </a:r>
          </a:p>
        </p:txBody>
      </p:sp>
      <p:sp>
        <p:nvSpPr>
          <p:cNvPr id="150541" name="Text Box 13"/>
          <p:cNvSpPr txBox="1">
            <a:spLocks noChangeArrowheads="1"/>
          </p:cNvSpPr>
          <p:nvPr/>
        </p:nvSpPr>
        <p:spPr bwMode="auto">
          <a:xfrm>
            <a:off x="212725" y="4672013"/>
            <a:ext cx="1312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Chaparral</a:t>
            </a:r>
          </a:p>
        </p:txBody>
      </p:sp>
      <p:sp>
        <p:nvSpPr>
          <p:cNvPr id="150542" name="Text Box 14"/>
          <p:cNvSpPr txBox="1">
            <a:spLocks noChangeArrowheads="1"/>
          </p:cNvSpPr>
          <p:nvPr/>
        </p:nvSpPr>
        <p:spPr bwMode="auto">
          <a:xfrm>
            <a:off x="212725" y="4953000"/>
            <a:ext cx="2151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Coniferous forest</a:t>
            </a:r>
          </a:p>
        </p:txBody>
      </p:sp>
      <p:sp>
        <p:nvSpPr>
          <p:cNvPr id="150543" name="Text Box 15"/>
          <p:cNvSpPr txBox="1">
            <a:spLocks noChangeArrowheads="1"/>
          </p:cNvSpPr>
          <p:nvPr/>
        </p:nvSpPr>
        <p:spPr bwMode="auto">
          <a:xfrm>
            <a:off x="212725" y="51816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deciduous forest</a:t>
            </a:r>
          </a:p>
        </p:txBody>
      </p:sp>
      <p:sp>
        <p:nvSpPr>
          <p:cNvPr id="150544" name="Text Box 16"/>
          <p:cNvSpPr txBox="1">
            <a:spLocks noChangeArrowheads="1"/>
          </p:cNvSpPr>
          <p:nvPr/>
        </p:nvSpPr>
        <p:spPr bwMode="auto">
          <a:xfrm>
            <a:off x="212725" y="54546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rain forest</a:t>
            </a:r>
          </a:p>
        </p:txBody>
      </p:sp>
      <p:sp>
        <p:nvSpPr>
          <p:cNvPr id="150545" name="Text Box 17"/>
          <p:cNvSpPr txBox="1">
            <a:spLocks noChangeArrowheads="1"/>
          </p:cNvSpPr>
          <p:nvPr/>
        </p:nvSpPr>
        <p:spPr bwMode="auto">
          <a:xfrm>
            <a:off x="212725" y="5715000"/>
            <a:ext cx="2316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rain forest</a:t>
            </a:r>
          </a:p>
        </p:txBody>
      </p:sp>
      <p:sp>
        <p:nvSpPr>
          <p:cNvPr id="150546" name="Text Box 18"/>
          <p:cNvSpPr txBox="1">
            <a:spLocks noChangeArrowheads="1"/>
          </p:cNvSpPr>
          <p:nvPr/>
        </p:nvSpPr>
        <p:spPr bwMode="auto">
          <a:xfrm>
            <a:off x="212725" y="5983288"/>
            <a:ext cx="22526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dry forest</a:t>
            </a:r>
          </a:p>
        </p:txBody>
      </p:sp>
      <p:sp>
        <p:nvSpPr>
          <p:cNvPr id="150547" name="Text Box 19"/>
          <p:cNvSpPr txBox="1">
            <a:spLocks noChangeArrowheads="1"/>
          </p:cNvSpPr>
          <p:nvPr/>
        </p:nvSpPr>
        <p:spPr bwMode="auto">
          <a:xfrm>
            <a:off x="212725" y="6240463"/>
            <a:ext cx="957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Desert</a:t>
            </a:r>
          </a:p>
        </p:txBody>
      </p:sp>
    </p:spTree>
    <p:extLst>
      <p:ext uri="{BB962C8B-B14F-4D97-AF65-F5344CB8AC3E}">
        <p14:creationId xmlns:p14="http://schemas.microsoft.com/office/powerpoint/2010/main" val="2771977364"/>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5" descr="Supp6_f01"/>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2243138" y="914400"/>
            <a:ext cx="4656137" cy="5715000"/>
          </a:xfrm>
          <a:ln>
            <a:solidFill>
              <a:srgbClr val="000000"/>
            </a:solidFill>
          </a:ln>
        </p:spPr>
      </p:pic>
      <p:sp>
        <p:nvSpPr>
          <p:cNvPr id="79875" name="Title 1"/>
          <p:cNvSpPr>
            <a:spLocks/>
          </p:cNvSpPr>
          <p:nvPr/>
        </p:nvSpPr>
        <p:spPr bwMode="auto">
          <a:xfrm>
            <a:off x="0" y="0"/>
            <a:ext cx="9144000" cy="838200"/>
          </a:xfrm>
          <a:prstGeom prst="rect">
            <a:avLst/>
          </a:prstGeom>
          <a:solidFill>
            <a:srgbClr val="FFFFFF"/>
          </a:solidFill>
          <a:ln>
            <a:noFill/>
          </a:ln>
        </p:spPr>
        <p:txBody>
          <a:bodyPr anchor="ctr"/>
          <a:lstStyle/>
          <a:p>
            <a:pPr algn="ctr"/>
            <a:r>
              <a:rPr lang="en-US" sz="3000" b="1">
                <a:solidFill>
                  <a:srgbClr val="000000"/>
                </a:solidFill>
              </a:rPr>
              <a:t>Temperate Desert Ecosystem in North America</a:t>
            </a:r>
          </a:p>
        </p:txBody>
      </p:sp>
    </p:spTree>
    <p:extLst>
      <p:ext uri="{BB962C8B-B14F-4D97-AF65-F5344CB8AC3E}">
        <p14:creationId xmlns:p14="http://schemas.microsoft.com/office/powerpoint/2010/main" val="4081980385"/>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p:nvPr>
        </p:nvSpPr>
        <p:spPr>
          <a:xfrm>
            <a:off x="154097" y="50551"/>
            <a:ext cx="8711296" cy="696406"/>
          </a:xfrm>
          <a:solidFill>
            <a:schemeClr val="accent4">
              <a:lumMod val="20000"/>
              <a:lumOff val="80000"/>
            </a:schemeClr>
          </a:solidFill>
          <a:ln>
            <a:solidFill>
              <a:srgbClr val="000000"/>
            </a:solidFill>
          </a:ln>
        </p:spPr>
        <p:txBody>
          <a:bodyPr>
            <a:normAutofit/>
          </a:bodyPr>
          <a:lstStyle/>
          <a:p>
            <a:pPr eaLnBrk="1" hangingPunct="1"/>
            <a:r>
              <a:rPr lang="en-US" sz="3200" b="1" dirty="0" smtClean="0">
                <a:ea typeface="ＭＳ Ｐゴシック" charset="0"/>
              </a:rPr>
              <a:t>Staying </a:t>
            </a:r>
            <a:r>
              <a:rPr lang="en-US" sz="3200" b="1" dirty="0">
                <a:ea typeface="ＭＳ Ｐゴシック" charset="0"/>
              </a:rPr>
              <a:t>Alive </a:t>
            </a:r>
            <a:r>
              <a:rPr lang="en-US" sz="3200" b="1" dirty="0" smtClean="0">
                <a:ea typeface="ＭＳ Ｐゴシック" charset="0"/>
              </a:rPr>
              <a:t>in </a:t>
            </a:r>
            <a:r>
              <a:rPr lang="en-US" sz="3200" b="1" dirty="0">
                <a:ea typeface="ＭＳ Ｐゴシック" charset="0"/>
              </a:rPr>
              <a:t>the Desert</a:t>
            </a:r>
          </a:p>
        </p:txBody>
      </p:sp>
      <p:sp>
        <p:nvSpPr>
          <p:cNvPr id="81922" name="Rectangle 3"/>
          <p:cNvSpPr>
            <a:spLocks noGrp="1" noChangeArrowheads="1"/>
          </p:cNvSpPr>
          <p:nvPr>
            <p:ph type="body" idx="1"/>
          </p:nvPr>
        </p:nvSpPr>
        <p:spPr>
          <a:xfrm>
            <a:off x="154096" y="914400"/>
            <a:ext cx="4417110" cy="5684838"/>
          </a:xfrm>
          <a:solidFill>
            <a:schemeClr val="accent3">
              <a:lumMod val="20000"/>
              <a:lumOff val="80000"/>
            </a:schemeClr>
          </a:solidFill>
          <a:ln>
            <a:solidFill>
              <a:srgbClr val="000000"/>
            </a:solidFill>
          </a:ln>
        </p:spPr>
        <p:txBody>
          <a:bodyPr>
            <a:normAutofit/>
          </a:bodyPr>
          <a:lstStyle/>
          <a:p>
            <a:pPr marL="0" indent="0" eaLnBrk="1" hangingPunct="1">
              <a:buNone/>
            </a:pPr>
            <a:r>
              <a:rPr lang="en-US" sz="2300" dirty="0">
                <a:ea typeface="ＭＳ Ｐゴシック" charset="0"/>
              </a:rPr>
              <a:t>Beat the heat</a:t>
            </a:r>
            <a:r>
              <a:rPr lang="en-US" sz="2300" dirty="0" smtClean="0">
                <a:ea typeface="ＭＳ Ｐゴシック" charset="0"/>
              </a:rPr>
              <a:t>/every </a:t>
            </a:r>
            <a:r>
              <a:rPr lang="en-US" sz="2300" dirty="0">
                <a:ea typeface="ＭＳ Ｐゴシック" charset="0"/>
              </a:rPr>
              <a:t>drop of water </a:t>
            </a:r>
            <a:r>
              <a:rPr lang="en-US" sz="2300" dirty="0" smtClean="0">
                <a:ea typeface="ＭＳ Ｐゴシック" charset="0"/>
              </a:rPr>
              <a:t>counts</a:t>
            </a:r>
            <a:endParaRPr lang="en-US" sz="2300" dirty="0">
              <a:ea typeface="ＭＳ Ｐゴシック" charset="0"/>
            </a:endParaRPr>
          </a:p>
          <a:p>
            <a:pPr eaLnBrk="1" hangingPunct="1"/>
            <a:r>
              <a:rPr lang="en-US" sz="2300" dirty="0">
                <a:ea typeface="ＭＳ Ｐゴシック" charset="0"/>
              </a:rPr>
              <a:t>Plant adaptations</a:t>
            </a:r>
          </a:p>
          <a:p>
            <a:pPr lvl="1" eaLnBrk="1" hangingPunct="1"/>
            <a:r>
              <a:rPr lang="en-US" sz="2300" dirty="0">
                <a:ea typeface="ＭＳ Ｐゴシック" charset="0"/>
              </a:rPr>
              <a:t>Succulents </a:t>
            </a:r>
          </a:p>
          <a:p>
            <a:pPr lvl="1" eaLnBrk="1" hangingPunct="1"/>
            <a:r>
              <a:rPr lang="en-US" sz="2300" dirty="0">
                <a:ea typeface="ＭＳ Ｐゴシック" charset="0"/>
              </a:rPr>
              <a:t>Deep tap roots</a:t>
            </a:r>
          </a:p>
          <a:p>
            <a:pPr lvl="1" eaLnBrk="1" hangingPunct="1"/>
            <a:endParaRPr lang="en-US" sz="2300" dirty="0">
              <a:ea typeface="ＭＳ Ｐゴシック" charset="0"/>
            </a:endParaRPr>
          </a:p>
          <a:p>
            <a:pPr marL="0" indent="0" eaLnBrk="1" hangingPunct="1">
              <a:buNone/>
            </a:pPr>
            <a:r>
              <a:rPr lang="en-US" sz="2300" dirty="0">
                <a:ea typeface="ＭＳ Ｐゴシック" charset="0"/>
              </a:rPr>
              <a:t>Animal strategies and adaptations</a:t>
            </a:r>
          </a:p>
          <a:p>
            <a:r>
              <a:rPr lang="en-US" sz="2300" dirty="0">
                <a:ea typeface="ＭＳ Ｐゴシック" charset="0"/>
              </a:rPr>
              <a:t>Physiology and anatomy</a:t>
            </a:r>
          </a:p>
          <a:p>
            <a:r>
              <a:rPr lang="en-US" sz="2300" dirty="0">
                <a:ea typeface="ＭＳ Ｐゴシック" charset="0"/>
              </a:rPr>
              <a:t>Behavior</a:t>
            </a:r>
          </a:p>
        </p:txBody>
      </p:sp>
      <p:pic>
        <p:nvPicPr>
          <p:cNvPr id="4" name="Picture 6" descr="07-A"/>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a:xfrm>
            <a:off x="4571206" y="914400"/>
            <a:ext cx="4294187" cy="5684838"/>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2" name="Rectangle 1"/>
          <p:cNvSpPr/>
          <p:nvPr/>
        </p:nvSpPr>
        <p:spPr>
          <a:xfrm>
            <a:off x="4571206" y="6220830"/>
            <a:ext cx="4294187" cy="369332"/>
          </a:xfrm>
          <a:prstGeom prst="rect">
            <a:avLst/>
          </a:prstGeom>
          <a:solidFill>
            <a:schemeClr val="tx2">
              <a:lumMod val="20000"/>
              <a:lumOff val="80000"/>
            </a:schemeClr>
          </a:solidFill>
        </p:spPr>
        <p:txBody>
          <a:bodyPr wrap="square">
            <a:spAutoFit/>
          </a:bodyPr>
          <a:lstStyle/>
          <a:p>
            <a:pPr algn="ctr"/>
            <a:r>
              <a:rPr lang="en-US" dirty="0">
                <a:solidFill>
                  <a:srgbClr val="000000"/>
                </a:solidFill>
              </a:rPr>
              <a:t>Wildflowers Bloom after Rain in Arizona</a:t>
            </a:r>
          </a:p>
        </p:txBody>
      </p:sp>
    </p:spTree>
    <p:extLst>
      <p:ext uri="{BB962C8B-B14F-4D97-AF65-F5344CB8AC3E}">
        <p14:creationId xmlns:p14="http://schemas.microsoft.com/office/powerpoint/2010/main" val="329239316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hidden="1"/>
          <p:cNvSpPr>
            <a:spLocks noGrp="1" noChangeArrowheads="1"/>
          </p:cNvSpPr>
          <p:nvPr>
            <p:ph type="title"/>
          </p:nvPr>
        </p:nvSpPr>
        <p:spPr/>
        <p:txBody>
          <a:bodyPr/>
          <a:lstStyle/>
          <a:p>
            <a:endParaRPr lang="en-US">
              <a:ea typeface="ＭＳ Ｐゴシック" charset="0"/>
            </a:endParaRPr>
          </a:p>
        </p:txBody>
      </p:sp>
      <p:pic>
        <p:nvPicPr>
          <p:cNvPr id="216068" name="Picture 4" descr="0712 copy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79892" y="4500563"/>
            <a:ext cx="5729288" cy="2124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6069" name="Picture 5" descr="0712 copy"/>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379892" y="2254250"/>
            <a:ext cx="5729288" cy="216058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6070" name="Picture 6" descr="0712"/>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379892" y="74613"/>
            <a:ext cx="5729288" cy="2124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2"/>
          <p:cNvSpPr txBox="1">
            <a:spLocks noChangeArrowheads="1"/>
          </p:cNvSpPr>
          <p:nvPr/>
        </p:nvSpPr>
        <p:spPr>
          <a:xfrm>
            <a:off x="36650" y="74613"/>
            <a:ext cx="3155786" cy="577387"/>
          </a:xfrm>
          <a:prstGeom prst="rect">
            <a:avLst/>
          </a:prstGeom>
          <a:solidFill>
            <a:schemeClr val="accent4">
              <a:lumMod val="20000"/>
              <a:lumOff val="8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ea typeface="ＭＳ Ｐゴシック" charset="0"/>
              </a:rPr>
              <a:t>3-Types of Grasslands</a:t>
            </a:r>
            <a:endParaRPr lang="en-US" sz="2400" b="1" dirty="0">
              <a:ea typeface="ＭＳ Ｐゴシック" charset="0"/>
            </a:endParaRPr>
          </a:p>
        </p:txBody>
      </p:sp>
      <p:sp>
        <p:nvSpPr>
          <p:cNvPr id="10" name="Rectangle 3"/>
          <p:cNvSpPr txBox="1">
            <a:spLocks noChangeArrowheads="1"/>
          </p:cNvSpPr>
          <p:nvPr/>
        </p:nvSpPr>
        <p:spPr>
          <a:xfrm>
            <a:off x="36650" y="877672"/>
            <a:ext cx="3155786" cy="5746965"/>
          </a:xfrm>
          <a:prstGeom prst="rect">
            <a:avLst/>
          </a:prstGeom>
          <a:solidFill>
            <a:schemeClr val="accent5">
              <a:lumMod val="20000"/>
              <a:lumOff val="80000"/>
            </a:schemeClr>
          </a:solidFill>
          <a:ln>
            <a:solidFill>
              <a:srgbClr val="000000"/>
            </a:solidFill>
          </a:ln>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Calibri" charset="0"/>
              <a:buAutoNum type="arabicPeriod"/>
            </a:pPr>
            <a:r>
              <a:rPr lang="en-US" sz="2300" b="1" dirty="0" smtClean="0">
                <a:ea typeface="ＭＳ Ｐゴシック" charset="0"/>
              </a:rPr>
              <a:t>Tropical</a:t>
            </a:r>
          </a:p>
          <a:p>
            <a:pPr marL="514350" indent="-514350">
              <a:buFont typeface="Calibri" charset="0"/>
              <a:buAutoNum type="arabicPeriod"/>
            </a:pPr>
            <a:endParaRPr lang="en-US" sz="2300" b="1" dirty="0" smtClean="0">
              <a:ea typeface="ＭＳ Ｐゴシック" charset="0"/>
            </a:endParaRPr>
          </a:p>
          <a:p>
            <a:pPr marL="514350" indent="-514350">
              <a:buFont typeface="Calibri" charset="0"/>
              <a:buAutoNum type="arabicPeriod"/>
            </a:pPr>
            <a:r>
              <a:rPr lang="en-US" sz="2300" b="1" dirty="0" smtClean="0">
                <a:ea typeface="ＭＳ Ｐゴシック" charset="0"/>
              </a:rPr>
              <a:t>Temperate</a:t>
            </a:r>
          </a:p>
          <a:p>
            <a:pPr marL="514350" indent="-514350">
              <a:buFont typeface="Calibri" charset="0"/>
              <a:buAutoNum type="arabicPeriod"/>
            </a:pPr>
            <a:endParaRPr lang="en-US" sz="2300" b="1" dirty="0" smtClean="0">
              <a:ea typeface="ＭＳ Ｐゴシック" charset="0"/>
            </a:endParaRPr>
          </a:p>
          <a:p>
            <a:pPr marL="514350" indent="-514350">
              <a:buFont typeface="Calibri" charset="0"/>
              <a:buAutoNum type="arabicPeriod"/>
            </a:pPr>
            <a:r>
              <a:rPr lang="en-US" sz="2300" b="1" dirty="0" smtClean="0">
                <a:ea typeface="ＭＳ Ｐゴシック" charset="0"/>
              </a:rPr>
              <a:t>Cold (arctic tundra)</a:t>
            </a:r>
            <a:endParaRPr lang="en-US" sz="2300" b="1" dirty="0">
              <a:ea typeface="ＭＳ Ｐゴシック" charset="0"/>
            </a:endParaRPr>
          </a:p>
        </p:txBody>
      </p:sp>
    </p:spTree>
    <p:extLst>
      <p:ext uri="{BB962C8B-B14F-4D97-AF65-F5344CB8AC3E}">
        <p14:creationId xmlns:p14="http://schemas.microsoft.com/office/powerpoint/2010/main" val="3224844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607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6069"/>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606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E_070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28600"/>
            <a:ext cx="9144000" cy="6370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682" name="Rectangle 3" hidden="1"/>
          <p:cNvSpPr>
            <a:spLocks noGrp="1" noChangeArrowheads="1"/>
          </p:cNvSpPr>
          <p:nvPr>
            <p:ph type="title"/>
          </p:nvPr>
        </p:nvSpPr>
        <p:spPr/>
        <p:txBody>
          <a:bodyPr/>
          <a:lstStyle/>
          <a:p>
            <a:endParaRPr lang="en-US" sz="3200">
              <a:ea typeface="ＭＳ Ｐゴシック" charset="0"/>
            </a:endParaRPr>
          </a:p>
        </p:txBody>
      </p:sp>
      <p:sp>
        <p:nvSpPr>
          <p:cNvPr id="150533" name="Text Box 5"/>
          <p:cNvSpPr txBox="1">
            <a:spLocks noChangeArrowheads="1"/>
          </p:cNvSpPr>
          <p:nvPr/>
        </p:nvSpPr>
        <p:spPr bwMode="auto">
          <a:xfrm>
            <a:off x="8148638" y="2346325"/>
            <a:ext cx="9953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Cancer</a:t>
            </a:r>
          </a:p>
        </p:txBody>
      </p:sp>
      <p:sp>
        <p:nvSpPr>
          <p:cNvPr id="150534" name="Text Box 6"/>
          <p:cNvSpPr txBox="1">
            <a:spLocks noChangeArrowheads="1"/>
          </p:cNvSpPr>
          <p:nvPr/>
        </p:nvSpPr>
        <p:spPr bwMode="auto">
          <a:xfrm>
            <a:off x="212725" y="3360738"/>
            <a:ext cx="1973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High mountains</a:t>
            </a:r>
          </a:p>
        </p:txBody>
      </p:sp>
      <p:sp>
        <p:nvSpPr>
          <p:cNvPr id="150535" name="Text Box 7"/>
          <p:cNvSpPr txBox="1">
            <a:spLocks noChangeArrowheads="1"/>
          </p:cNvSpPr>
          <p:nvPr/>
        </p:nvSpPr>
        <p:spPr bwMode="auto">
          <a:xfrm>
            <a:off x="8224838" y="3244850"/>
            <a:ext cx="919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Equator</a:t>
            </a:r>
          </a:p>
        </p:txBody>
      </p:sp>
      <p:sp>
        <p:nvSpPr>
          <p:cNvPr id="150536" name="Text Box 8"/>
          <p:cNvSpPr txBox="1">
            <a:spLocks noChangeArrowheads="1"/>
          </p:cNvSpPr>
          <p:nvPr/>
        </p:nvSpPr>
        <p:spPr bwMode="auto">
          <a:xfrm>
            <a:off x="212725" y="3640138"/>
            <a:ext cx="1198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Polar ice</a:t>
            </a:r>
          </a:p>
        </p:txBody>
      </p:sp>
      <p:sp>
        <p:nvSpPr>
          <p:cNvPr id="150537" name="Text Box 9"/>
          <p:cNvSpPr txBox="1">
            <a:spLocks noChangeArrowheads="1"/>
          </p:cNvSpPr>
          <p:nvPr/>
        </p:nvSpPr>
        <p:spPr bwMode="auto">
          <a:xfrm>
            <a:off x="212725" y="38862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Arctic tundra (cold grassland)</a:t>
            </a:r>
          </a:p>
        </p:txBody>
      </p:sp>
      <p:sp>
        <p:nvSpPr>
          <p:cNvPr id="150538" name="Text Box 10"/>
          <p:cNvSpPr txBox="1">
            <a:spLocks noChangeArrowheads="1"/>
          </p:cNvSpPr>
          <p:nvPr/>
        </p:nvSpPr>
        <p:spPr bwMode="auto">
          <a:xfrm>
            <a:off x="212725" y="41592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grassland</a:t>
            </a:r>
          </a:p>
        </p:txBody>
      </p:sp>
      <p:sp>
        <p:nvSpPr>
          <p:cNvPr id="150539" name="Text Box 11"/>
          <p:cNvSpPr txBox="1">
            <a:spLocks noChangeArrowheads="1"/>
          </p:cNvSpPr>
          <p:nvPr/>
        </p:nvSpPr>
        <p:spPr bwMode="auto">
          <a:xfrm>
            <a:off x="8102600" y="4206875"/>
            <a:ext cx="104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Capricorn</a:t>
            </a:r>
          </a:p>
        </p:txBody>
      </p:sp>
      <p:sp>
        <p:nvSpPr>
          <p:cNvPr id="150540" name="Text Box 12"/>
          <p:cNvSpPr txBox="1">
            <a:spLocks noChangeArrowheads="1"/>
          </p:cNvSpPr>
          <p:nvPr/>
        </p:nvSpPr>
        <p:spPr bwMode="auto">
          <a:xfrm>
            <a:off x="212725" y="44196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grassland (savanna)</a:t>
            </a:r>
          </a:p>
        </p:txBody>
      </p:sp>
      <p:sp>
        <p:nvSpPr>
          <p:cNvPr id="150541" name="Text Box 13"/>
          <p:cNvSpPr txBox="1">
            <a:spLocks noChangeArrowheads="1"/>
          </p:cNvSpPr>
          <p:nvPr/>
        </p:nvSpPr>
        <p:spPr bwMode="auto">
          <a:xfrm>
            <a:off x="212725" y="4672013"/>
            <a:ext cx="1312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Chaparral</a:t>
            </a:r>
          </a:p>
        </p:txBody>
      </p:sp>
      <p:sp>
        <p:nvSpPr>
          <p:cNvPr id="150542" name="Text Box 14"/>
          <p:cNvSpPr txBox="1">
            <a:spLocks noChangeArrowheads="1"/>
          </p:cNvSpPr>
          <p:nvPr/>
        </p:nvSpPr>
        <p:spPr bwMode="auto">
          <a:xfrm>
            <a:off x="212725" y="4953000"/>
            <a:ext cx="2151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Coniferous forest</a:t>
            </a:r>
          </a:p>
        </p:txBody>
      </p:sp>
      <p:sp>
        <p:nvSpPr>
          <p:cNvPr id="150543" name="Text Box 15"/>
          <p:cNvSpPr txBox="1">
            <a:spLocks noChangeArrowheads="1"/>
          </p:cNvSpPr>
          <p:nvPr/>
        </p:nvSpPr>
        <p:spPr bwMode="auto">
          <a:xfrm>
            <a:off x="212725" y="51816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deciduous forest</a:t>
            </a:r>
          </a:p>
        </p:txBody>
      </p:sp>
      <p:sp>
        <p:nvSpPr>
          <p:cNvPr id="150544" name="Text Box 16"/>
          <p:cNvSpPr txBox="1">
            <a:spLocks noChangeArrowheads="1"/>
          </p:cNvSpPr>
          <p:nvPr/>
        </p:nvSpPr>
        <p:spPr bwMode="auto">
          <a:xfrm>
            <a:off x="212725" y="54546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rain forest</a:t>
            </a:r>
          </a:p>
        </p:txBody>
      </p:sp>
      <p:sp>
        <p:nvSpPr>
          <p:cNvPr id="150545" name="Text Box 17"/>
          <p:cNvSpPr txBox="1">
            <a:spLocks noChangeArrowheads="1"/>
          </p:cNvSpPr>
          <p:nvPr/>
        </p:nvSpPr>
        <p:spPr bwMode="auto">
          <a:xfrm>
            <a:off x="212725" y="5715000"/>
            <a:ext cx="2316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rain forest</a:t>
            </a:r>
          </a:p>
        </p:txBody>
      </p:sp>
      <p:sp>
        <p:nvSpPr>
          <p:cNvPr id="150546" name="Text Box 18"/>
          <p:cNvSpPr txBox="1">
            <a:spLocks noChangeArrowheads="1"/>
          </p:cNvSpPr>
          <p:nvPr/>
        </p:nvSpPr>
        <p:spPr bwMode="auto">
          <a:xfrm>
            <a:off x="212725" y="5983288"/>
            <a:ext cx="22526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dry forest</a:t>
            </a:r>
          </a:p>
        </p:txBody>
      </p:sp>
      <p:sp>
        <p:nvSpPr>
          <p:cNvPr id="150547" name="Text Box 19"/>
          <p:cNvSpPr txBox="1">
            <a:spLocks noChangeArrowheads="1"/>
          </p:cNvSpPr>
          <p:nvPr/>
        </p:nvSpPr>
        <p:spPr bwMode="auto">
          <a:xfrm>
            <a:off x="212725" y="6240463"/>
            <a:ext cx="957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Desert</a:t>
            </a:r>
          </a:p>
        </p:txBody>
      </p:sp>
    </p:spTree>
    <p:extLst>
      <p:ext uri="{BB962C8B-B14F-4D97-AF65-F5344CB8AC3E}">
        <p14:creationId xmlns:p14="http://schemas.microsoft.com/office/powerpoint/2010/main" val="308488354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2"/>
          <p:cNvSpPr>
            <a:spLocks noGrp="1" noChangeArrowheads="1"/>
          </p:cNvSpPr>
          <p:nvPr>
            <p:ph type="title"/>
          </p:nvPr>
        </p:nvSpPr>
        <p:spPr>
          <a:xfrm>
            <a:off x="205965" y="60548"/>
            <a:ext cx="8736423" cy="596507"/>
          </a:xfrm>
          <a:ln>
            <a:solidFill>
              <a:srgbClr val="000000"/>
            </a:solidFill>
          </a:ln>
        </p:spPr>
        <p:txBody>
          <a:bodyPr anchor="b">
            <a:normAutofit/>
          </a:bodyPr>
          <a:lstStyle/>
          <a:p>
            <a:r>
              <a:rPr lang="en-US" sz="3200" b="1" dirty="0" smtClean="0">
                <a:ea typeface="ＭＳ Ｐゴシック" charset="0"/>
              </a:rPr>
              <a:t>Climate- </a:t>
            </a:r>
            <a:r>
              <a:rPr lang="en-US" sz="3200" b="1" dirty="0">
                <a:cs typeface="Calibri"/>
              </a:rPr>
              <a:t>U</a:t>
            </a:r>
            <a:r>
              <a:rPr lang="en-US" sz="3200" b="1" dirty="0" smtClean="0">
                <a:cs typeface="Calibri"/>
              </a:rPr>
              <a:t>neven Heating </a:t>
            </a:r>
            <a:r>
              <a:rPr lang="en-US" sz="3200" b="1" dirty="0">
                <a:cs typeface="Calibri"/>
              </a:rPr>
              <a:t>of </a:t>
            </a:r>
            <a:r>
              <a:rPr lang="en-US" sz="3200" b="1" dirty="0" smtClean="0">
                <a:cs typeface="Calibri"/>
              </a:rPr>
              <a:t>the Earth </a:t>
            </a:r>
            <a:r>
              <a:rPr lang="en-US" sz="3200" b="1" dirty="0">
                <a:cs typeface="Calibri"/>
              </a:rPr>
              <a:t>by </a:t>
            </a:r>
            <a:r>
              <a:rPr lang="en-US" sz="3200" b="1" dirty="0" smtClean="0">
                <a:cs typeface="Calibri"/>
              </a:rPr>
              <a:t>the Sun </a:t>
            </a:r>
            <a:endParaRPr lang="en-US" sz="3200" b="1" dirty="0">
              <a:ea typeface="ＭＳ Ｐゴシック" charset="0"/>
            </a:endParaRPr>
          </a:p>
        </p:txBody>
      </p:sp>
      <p:sp>
        <p:nvSpPr>
          <p:cNvPr id="5" name="Rectangle 3"/>
          <p:cNvSpPr txBox="1">
            <a:spLocks noChangeArrowheads="1"/>
          </p:cNvSpPr>
          <p:nvPr/>
        </p:nvSpPr>
        <p:spPr>
          <a:xfrm>
            <a:off x="205966" y="657055"/>
            <a:ext cx="8736422" cy="6106070"/>
          </a:xfrm>
          <a:prstGeom prst="rect">
            <a:avLst/>
          </a:prstGeom>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dirty="0" smtClean="0">
                <a:latin typeface="Calibri"/>
                <a:cs typeface="Calibri"/>
              </a:rPr>
              <a:t>Uneven heating of earth’s surface by the </a:t>
            </a:r>
            <a:r>
              <a:rPr lang="en-US" sz="2300" i="1" dirty="0" smtClean="0">
                <a:latin typeface="Calibri"/>
                <a:cs typeface="Calibri"/>
              </a:rPr>
              <a:t>variation in angle </a:t>
            </a:r>
            <a:r>
              <a:rPr lang="en-US" sz="2300" dirty="0" smtClean="0">
                <a:latin typeface="Calibri"/>
                <a:cs typeface="Calibri"/>
              </a:rPr>
              <a:t>at which the </a:t>
            </a:r>
            <a:r>
              <a:rPr lang="en-US" sz="2300" i="1" dirty="0" smtClean="0">
                <a:latin typeface="Calibri"/>
                <a:cs typeface="Calibri"/>
              </a:rPr>
              <a:t>suns rays strike Earth</a:t>
            </a:r>
            <a:r>
              <a:rPr lang="en-US" sz="2300" dirty="0" smtClean="0">
                <a:latin typeface="Calibri"/>
                <a:cs typeface="Calibri"/>
              </a:rPr>
              <a:t>.  </a:t>
            </a:r>
            <a:r>
              <a:rPr lang="en-US" sz="2300" b="1" dirty="0" smtClean="0">
                <a:latin typeface="Calibri"/>
                <a:cs typeface="Calibri"/>
              </a:rPr>
              <a:t>Air </a:t>
            </a:r>
            <a:r>
              <a:rPr lang="en-US" sz="2300" b="1" dirty="0">
                <a:latin typeface="Calibri"/>
                <a:cs typeface="Calibri"/>
              </a:rPr>
              <a:t>is heated more at the equator</a:t>
            </a:r>
            <a:r>
              <a:rPr lang="en-US" sz="2300" dirty="0">
                <a:latin typeface="Calibri"/>
                <a:cs typeface="Calibri"/>
              </a:rPr>
              <a:t>, where sun strikes </a:t>
            </a:r>
            <a:r>
              <a:rPr lang="en-US" sz="2300" u="sng" dirty="0">
                <a:latin typeface="Calibri"/>
                <a:cs typeface="Calibri"/>
              </a:rPr>
              <a:t>directly</a:t>
            </a:r>
            <a:r>
              <a:rPr lang="en-US" sz="2300" dirty="0">
                <a:latin typeface="Calibri"/>
                <a:cs typeface="Calibri"/>
              </a:rPr>
              <a:t> than at the </a:t>
            </a:r>
            <a:r>
              <a:rPr lang="en-US" sz="2300" i="1" dirty="0">
                <a:latin typeface="Calibri"/>
                <a:cs typeface="Calibri"/>
              </a:rPr>
              <a:t>poles where sun strikes at angle and spreads over a greater surface  </a:t>
            </a:r>
            <a:r>
              <a:rPr lang="en-US" sz="2300" i="1" dirty="0" smtClean="0">
                <a:latin typeface="Calibri"/>
                <a:cs typeface="Calibri"/>
              </a:rPr>
              <a:t>area.  </a:t>
            </a:r>
            <a:endParaRPr lang="en-US" sz="2300" i="1" dirty="0">
              <a:latin typeface="Calibri"/>
              <a:cs typeface="Calibri"/>
            </a:endParaRPr>
          </a:p>
          <a:p>
            <a:pPr marL="0" indent="0">
              <a:buNone/>
            </a:pPr>
            <a:endParaRPr lang="en-US" sz="2300" dirty="0" smtClean="0">
              <a:latin typeface="Calibri"/>
              <a:cs typeface="Calibri"/>
            </a:endParaRPr>
          </a:p>
          <a:p>
            <a:pPr marL="0" indent="0">
              <a:buFontTx/>
              <a:buNone/>
            </a:pPr>
            <a:r>
              <a:rPr lang="en-US" sz="2300" dirty="0" smtClean="0">
                <a:latin typeface="Calibri"/>
                <a:cs typeface="Calibri"/>
              </a:rPr>
              <a:t> </a:t>
            </a:r>
          </a:p>
        </p:txBody>
      </p:sp>
      <p:pic>
        <p:nvPicPr>
          <p:cNvPr id="4" name="Picture 2"/>
          <p:cNvPicPr>
            <a:picLocks noChangeAspect="1" noChangeArrowheads="1"/>
          </p:cNvPicPr>
          <p:nvPr/>
        </p:nvPicPr>
        <p:blipFill rotWithShape="1">
          <a:blip r:embed="rId3">
            <a:extLst>
              <a:ext uri="{28A0092B-C50C-407E-A947-70E740481C1C}">
                <a14:useLocalDpi xmlns:a14="http://schemas.microsoft.com/office/drawing/2010/main"/>
              </a:ext>
            </a:extLst>
          </a:blip>
          <a:srcRect b="6966"/>
          <a:stretch/>
        </p:blipFill>
        <p:spPr>
          <a:xfrm>
            <a:off x="2711877" y="2124977"/>
            <a:ext cx="6432123" cy="463814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4" name="Rectangle 3"/>
          <p:cNvSpPr>
            <a:spLocks noGrp="1" noChangeArrowheads="1"/>
          </p:cNvSpPr>
          <p:nvPr>
            <p:ph type="body" idx="1"/>
          </p:nvPr>
        </p:nvSpPr>
        <p:spPr>
          <a:xfrm>
            <a:off x="68658" y="2384754"/>
            <a:ext cx="2832020" cy="2077129"/>
          </a:xfrm>
          <a:solidFill>
            <a:schemeClr val="bg1">
              <a:lumMod val="85000"/>
            </a:schemeClr>
          </a:solidFill>
          <a:ln>
            <a:solidFill>
              <a:srgbClr val="000000"/>
            </a:solidFill>
          </a:ln>
        </p:spPr>
        <p:txBody>
          <a:bodyPr>
            <a:noAutofit/>
          </a:bodyPr>
          <a:lstStyle/>
          <a:p>
            <a:pPr marL="0" indent="0">
              <a:lnSpc>
                <a:spcPct val="80000"/>
              </a:lnSpc>
              <a:buNone/>
            </a:pPr>
            <a:r>
              <a:rPr lang="en-US" sz="2200" dirty="0" smtClean="0">
                <a:latin typeface="Calibri"/>
                <a:cs typeface="Calibri"/>
              </a:rPr>
              <a:t>This explains the existence of Earth’s major climate regions: </a:t>
            </a:r>
          </a:p>
          <a:p>
            <a:pPr>
              <a:lnSpc>
                <a:spcPct val="80000"/>
              </a:lnSpc>
            </a:pPr>
            <a:r>
              <a:rPr lang="en-US" sz="2200" dirty="0" smtClean="0">
                <a:latin typeface="Calibri"/>
                <a:cs typeface="Calibri"/>
              </a:rPr>
              <a:t>Tropical</a:t>
            </a:r>
          </a:p>
          <a:p>
            <a:pPr>
              <a:lnSpc>
                <a:spcPct val="80000"/>
              </a:lnSpc>
            </a:pPr>
            <a:r>
              <a:rPr lang="en-US" sz="2200" dirty="0" smtClean="0">
                <a:latin typeface="Calibri"/>
                <a:cs typeface="Calibri"/>
              </a:rPr>
              <a:t>Polar </a:t>
            </a:r>
          </a:p>
          <a:p>
            <a:pPr>
              <a:lnSpc>
                <a:spcPct val="80000"/>
              </a:lnSpc>
            </a:pPr>
            <a:r>
              <a:rPr lang="en-US" sz="2200" dirty="0" smtClean="0">
                <a:latin typeface="Calibri"/>
                <a:cs typeface="Calibri"/>
              </a:rPr>
              <a:t>Temperate</a:t>
            </a:r>
            <a:endParaRPr lang="en-US" sz="2200" dirty="0">
              <a:latin typeface="Calibri"/>
              <a:ea typeface="ＭＳ Ｐゴシック" charset="0"/>
              <a:cs typeface="Calibri"/>
            </a:endParaRPr>
          </a:p>
        </p:txBody>
      </p:sp>
    </p:spTree>
    <p:extLst>
      <p:ext uri="{BB962C8B-B14F-4D97-AF65-F5344CB8AC3E}">
        <p14:creationId xmlns:p14="http://schemas.microsoft.com/office/powerpoint/2010/main" val="510655362"/>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Rectangle 2" hidden="1"/>
          <p:cNvSpPr>
            <a:spLocks noGrp="1" noChangeArrowheads="1"/>
          </p:cNvSpPr>
          <p:nvPr>
            <p:ph type="title"/>
          </p:nvPr>
        </p:nvSpPr>
        <p:spPr/>
        <p:txBody>
          <a:bodyPr/>
          <a:lstStyle/>
          <a:p>
            <a:endParaRPr lang="en-US">
              <a:ea typeface="ＭＳ Ｐゴシック" charset="0"/>
            </a:endParaRPr>
          </a:p>
        </p:txBody>
      </p:sp>
      <p:sp>
        <p:nvSpPr>
          <p:cNvPr id="7" name="Rectangle 3"/>
          <p:cNvSpPr txBox="1">
            <a:spLocks noChangeArrowheads="1"/>
          </p:cNvSpPr>
          <p:nvPr/>
        </p:nvSpPr>
        <p:spPr>
          <a:xfrm>
            <a:off x="137732" y="759870"/>
            <a:ext cx="8845192" cy="5975659"/>
          </a:xfrm>
          <a:prstGeom prst="rect">
            <a:avLst/>
          </a:prstGeom>
          <a:solidFill>
            <a:schemeClr val="accent5">
              <a:lumMod val="20000"/>
              <a:lumOff val="80000"/>
            </a:schemeClr>
          </a:solidFill>
          <a:ln>
            <a:solidFill>
              <a:srgbClr val="000000"/>
            </a:solidFill>
          </a:ln>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nSpc>
                <a:spcPct val="90000"/>
              </a:lnSpc>
              <a:buNone/>
            </a:pPr>
            <a:r>
              <a:rPr lang="en-US" sz="2300" b="1" dirty="0">
                <a:solidFill>
                  <a:srgbClr val="000000"/>
                </a:solidFill>
                <a:latin typeface="Calibri"/>
                <a:ea typeface="ＭＳ Ｐゴシック" charset="0"/>
                <a:cs typeface="Calibri"/>
              </a:rPr>
              <a:t>Tropical</a:t>
            </a:r>
          </a:p>
          <a:p>
            <a:pPr>
              <a:lnSpc>
                <a:spcPct val="90000"/>
              </a:lnSpc>
            </a:pPr>
            <a:r>
              <a:rPr lang="en-US" sz="2300" dirty="0">
                <a:solidFill>
                  <a:srgbClr val="000000"/>
                </a:solidFill>
                <a:latin typeface="Calibri"/>
                <a:ea typeface="ＭＳ Ｐゴシック" charset="0"/>
                <a:cs typeface="Calibri"/>
              </a:rPr>
              <a:t>Savanna</a:t>
            </a:r>
          </a:p>
          <a:p>
            <a:pPr lvl="1">
              <a:lnSpc>
                <a:spcPct val="90000"/>
              </a:lnSpc>
            </a:pPr>
            <a:r>
              <a:rPr lang="en-US" sz="2300" dirty="0">
                <a:solidFill>
                  <a:srgbClr val="000000"/>
                </a:solidFill>
                <a:latin typeface="Calibri"/>
                <a:ea typeface="ＭＳ Ｐゴシック" charset="0"/>
                <a:cs typeface="Calibri"/>
              </a:rPr>
              <a:t>Grazing animals</a:t>
            </a:r>
          </a:p>
          <a:p>
            <a:pPr lvl="1">
              <a:lnSpc>
                <a:spcPct val="90000"/>
              </a:lnSpc>
            </a:pPr>
            <a:r>
              <a:rPr lang="en-US" sz="2300" dirty="0">
                <a:solidFill>
                  <a:srgbClr val="000000"/>
                </a:solidFill>
                <a:latin typeface="Calibri"/>
                <a:ea typeface="ＭＳ Ｐゴシック" charset="0"/>
                <a:cs typeface="Calibri"/>
              </a:rPr>
              <a:t>Browsing </a:t>
            </a:r>
            <a:r>
              <a:rPr lang="en-US" sz="2300" dirty="0" smtClean="0">
                <a:solidFill>
                  <a:srgbClr val="000000"/>
                </a:solidFill>
                <a:latin typeface="Calibri"/>
                <a:ea typeface="ＭＳ Ｐゴシック" charset="0"/>
                <a:cs typeface="Calibri"/>
              </a:rPr>
              <a:t>animals</a:t>
            </a:r>
            <a:endParaRPr lang="en-US" sz="2300" dirty="0">
              <a:solidFill>
                <a:srgbClr val="000000"/>
              </a:solidFill>
              <a:latin typeface="Calibri"/>
              <a:ea typeface="ＭＳ Ｐゴシック" charset="0"/>
              <a:cs typeface="Calibri"/>
            </a:endParaRPr>
          </a:p>
          <a:p>
            <a:pPr marL="0" indent="0">
              <a:lnSpc>
                <a:spcPct val="90000"/>
              </a:lnSpc>
              <a:buNone/>
            </a:pPr>
            <a:r>
              <a:rPr lang="en-US" sz="2300" b="1" dirty="0">
                <a:solidFill>
                  <a:srgbClr val="000000"/>
                </a:solidFill>
                <a:latin typeface="Calibri"/>
                <a:ea typeface="ＭＳ Ｐゴシック" charset="0"/>
                <a:cs typeface="Calibri"/>
              </a:rPr>
              <a:t>Temperate</a:t>
            </a:r>
          </a:p>
          <a:p>
            <a:pPr>
              <a:lnSpc>
                <a:spcPct val="90000"/>
              </a:lnSpc>
            </a:pPr>
            <a:r>
              <a:rPr lang="en-US" sz="2300" dirty="0">
                <a:solidFill>
                  <a:srgbClr val="000000"/>
                </a:solidFill>
                <a:latin typeface="Calibri"/>
                <a:ea typeface="ＭＳ Ｐゴシック" charset="0"/>
                <a:cs typeface="Calibri"/>
              </a:rPr>
              <a:t>Cold winters and hot and dry summers</a:t>
            </a:r>
          </a:p>
          <a:p>
            <a:pPr>
              <a:lnSpc>
                <a:spcPct val="90000"/>
              </a:lnSpc>
            </a:pPr>
            <a:r>
              <a:rPr lang="en-US" sz="2300" dirty="0">
                <a:solidFill>
                  <a:srgbClr val="000000"/>
                </a:solidFill>
                <a:latin typeface="Calibri"/>
                <a:ea typeface="ＭＳ Ｐゴシック" charset="0"/>
                <a:cs typeface="Calibri"/>
              </a:rPr>
              <a:t>Tall-grass </a:t>
            </a:r>
            <a:r>
              <a:rPr lang="en-US" sz="2300" dirty="0" smtClean="0">
                <a:solidFill>
                  <a:srgbClr val="000000"/>
                </a:solidFill>
                <a:latin typeface="Calibri"/>
                <a:ea typeface="ＭＳ Ｐゴシック" charset="0"/>
                <a:cs typeface="Calibri"/>
              </a:rPr>
              <a:t>prairies &amp; Short</a:t>
            </a:r>
            <a:r>
              <a:rPr lang="en-US" sz="2300" dirty="0">
                <a:solidFill>
                  <a:srgbClr val="000000"/>
                </a:solidFill>
                <a:latin typeface="Calibri"/>
                <a:ea typeface="ＭＳ Ｐゴシック" charset="0"/>
                <a:cs typeface="Calibri"/>
              </a:rPr>
              <a:t>-grass prairies</a:t>
            </a:r>
          </a:p>
          <a:p>
            <a:pPr>
              <a:lnSpc>
                <a:spcPct val="90000"/>
              </a:lnSpc>
            </a:pPr>
            <a:r>
              <a:rPr lang="en-US" sz="2300" dirty="0">
                <a:solidFill>
                  <a:srgbClr val="000000"/>
                </a:solidFill>
                <a:latin typeface="Calibri"/>
                <a:ea typeface="ＭＳ Ｐゴシック" charset="0"/>
                <a:cs typeface="Calibri"/>
              </a:rPr>
              <a:t>Often converted to farmland </a:t>
            </a:r>
            <a:endParaRPr lang="en-US" sz="2300" dirty="0" smtClean="0">
              <a:solidFill>
                <a:srgbClr val="000000"/>
              </a:solidFill>
              <a:latin typeface="Calibri"/>
              <a:ea typeface="ＭＳ Ｐゴシック" charset="0"/>
              <a:cs typeface="Calibri"/>
            </a:endParaRPr>
          </a:p>
          <a:p>
            <a:pPr marL="0" indent="0">
              <a:buNone/>
            </a:pPr>
            <a:r>
              <a:rPr lang="en-US" sz="2300" b="1" dirty="0" smtClean="0">
                <a:solidFill>
                  <a:srgbClr val="000000"/>
                </a:solidFill>
                <a:latin typeface="Calibri"/>
                <a:ea typeface="ＭＳ Ｐゴシック" charset="0"/>
                <a:cs typeface="Calibri"/>
              </a:rPr>
              <a:t>Arctic tundra</a:t>
            </a:r>
            <a:r>
              <a:rPr lang="en-US" sz="2300" dirty="0" smtClean="0">
                <a:solidFill>
                  <a:srgbClr val="000000"/>
                </a:solidFill>
                <a:latin typeface="Calibri"/>
                <a:ea typeface="ＭＳ Ｐゴシック" charset="0"/>
                <a:cs typeface="Calibri"/>
              </a:rPr>
              <a:t>: </a:t>
            </a:r>
            <a:r>
              <a:rPr lang="en-US" sz="2300" dirty="0">
                <a:solidFill>
                  <a:srgbClr val="000000"/>
                </a:solidFill>
                <a:latin typeface="Calibri"/>
                <a:ea typeface="ＭＳ Ｐゴシック" charset="0"/>
                <a:cs typeface="Calibri"/>
              </a:rPr>
              <a:t>fragile biome</a:t>
            </a:r>
          </a:p>
          <a:p>
            <a:pPr marL="0" indent="0">
              <a:buNone/>
            </a:pPr>
            <a:r>
              <a:rPr lang="en-US" sz="2300" dirty="0" smtClean="0">
                <a:solidFill>
                  <a:srgbClr val="000000"/>
                </a:solidFill>
                <a:latin typeface="Calibri"/>
                <a:ea typeface="ＭＳ Ｐゴシック" charset="0"/>
                <a:cs typeface="Calibri"/>
              </a:rPr>
              <a:t>-Plants </a:t>
            </a:r>
            <a:r>
              <a:rPr lang="en-US" sz="2300" dirty="0">
                <a:solidFill>
                  <a:srgbClr val="000000"/>
                </a:solidFill>
                <a:latin typeface="Calibri"/>
                <a:ea typeface="ＭＳ Ｐゴシック" charset="0"/>
                <a:cs typeface="Calibri"/>
              </a:rPr>
              <a:t>close to ground to conserve </a:t>
            </a:r>
            <a:r>
              <a:rPr lang="en-US" sz="2300" dirty="0" smtClean="0">
                <a:solidFill>
                  <a:srgbClr val="000000"/>
                </a:solidFill>
                <a:latin typeface="Calibri"/>
                <a:ea typeface="ＭＳ Ｐゴシック" charset="0"/>
                <a:cs typeface="Calibri"/>
              </a:rPr>
              <a:t>heat &amp; most </a:t>
            </a:r>
            <a:r>
              <a:rPr lang="en-US" sz="2300" dirty="0">
                <a:solidFill>
                  <a:srgbClr val="000000"/>
                </a:solidFill>
                <a:latin typeface="Calibri"/>
                <a:ea typeface="ＭＳ Ｐゴシック" charset="0"/>
                <a:cs typeface="Calibri"/>
              </a:rPr>
              <a:t>growth in short summer</a:t>
            </a:r>
          </a:p>
          <a:p>
            <a:r>
              <a:rPr lang="en-US" sz="2300" dirty="0">
                <a:solidFill>
                  <a:srgbClr val="000000"/>
                </a:solidFill>
                <a:latin typeface="Calibri"/>
                <a:ea typeface="ＭＳ Ｐゴシック" charset="0"/>
                <a:cs typeface="Calibri"/>
              </a:rPr>
              <a:t>Animals have thick fur</a:t>
            </a:r>
          </a:p>
          <a:p>
            <a:pPr lvl="1"/>
            <a:r>
              <a:rPr lang="en-US" sz="2300" b="1" dirty="0">
                <a:solidFill>
                  <a:srgbClr val="000000"/>
                </a:solidFill>
                <a:latin typeface="Calibri"/>
                <a:ea typeface="ＭＳ Ｐゴシック" charset="0"/>
                <a:cs typeface="Calibri"/>
              </a:rPr>
              <a:t>Permafrost</a:t>
            </a:r>
          </a:p>
          <a:p>
            <a:pPr lvl="2"/>
            <a:r>
              <a:rPr lang="en-US" sz="2300" dirty="0">
                <a:solidFill>
                  <a:srgbClr val="000000"/>
                </a:solidFill>
                <a:latin typeface="Calibri"/>
                <a:ea typeface="ＭＳ Ｐゴシック" charset="0"/>
                <a:cs typeface="Calibri"/>
              </a:rPr>
              <a:t>Underground soil that stays </a:t>
            </a:r>
            <a:r>
              <a:rPr lang="en-US" sz="2300" dirty="0" smtClean="0">
                <a:solidFill>
                  <a:srgbClr val="000000"/>
                </a:solidFill>
                <a:latin typeface="Calibri"/>
                <a:ea typeface="ＭＳ Ｐゴシック" charset="0"/>
                <a:cs typeface="Calibri"/>
              </a:rPr>
              <a:t>frozen</a:t>
            </a:r>
            <a:endParaRPr lang="en-US" sz="2300" dirty="0">
              <a:solidFill>
                <a:srgbClr val="000000"/>
              </a:solidFill>
              <a:latin typeface="Calibri"/>
              <a:ea typeface="ＭＳ Ｐゴシック" charset="0"/>
              <a:cs typeface="Calibri"/>
            </a:endParaRPr>
          </a:p>
          <a:p>
            <a:pPr>
              <a:buFont typeface="Wingdings" charset="2"/>
              <a:buChar char="²"/>
            </a:pPr>
            <a:r>
              <a:rPr lang="en-US" sz="2300" b="1" dirty="0">
                <a:solidFill>
                  <a:srgbClr val="000000"/>
                </a:solidFill>
                <a:latin typeface="Calibri"/>
                <a:ea typeface="ＭＳ Ｐゴシック" charset="0"/>
                <a:cs typeface="Calibri"/>
              </a:rPr>
              <a:t>Alpine tundra</a:t>
            </a:r>
            <a:r>
              <a:rPr lang="en-US" sz="2300" dirty="0">
                <a:solidFill>
                  <a:srgbClr val="000000"/>
                </a:solidFill>
                <a:latin typeface="Calibri"/>
                <a:ea typeface="ＭＳ Ｐゴシック" charset="0"/>
                <a:cs typeface="Calibri"/>
              </a:rPr>
              <a:t>: above tree line in mountains</a:t>
            </a:r>
          </a:p>
          <a:p>
            <a:pPr>
              <a:lnSpc>
                <a:spcPct val="90000"/>
              </a:lnSpc>
            </a:pPr>
            <a:endParaRPr lang="en-US" sz="2300" dirty="0" smtClean="0">
              <a:solidFill>
                <a:srgbClr val="000000"/>
              </a:solidFill>
              <a:latin typeface="Calibri"/>
              <a:ea typeface="ＭＳ Ｐゴシック" charset="0"/>
              <a:cs typeface="Calibri"/>
            </a:endParaRPr>
          </a:p>
          <a:p>
            <a:pPr marL="514350" indent="-514350"/>
            <a:endParaRPr lang="en-US" sz="2300" dirty="0">
              <a:solidFill>
                <a:srgbClr val="000000"/>
              </a:solidFill>
              <a:latin typeface="Calibri"/>
              <a:ea typeface="ＭＳ Ｐゴシック" charset="0"/>
              <a:cs typeface="Calibri"/>
            </a:endParaRPr>
          </a:p>
        </p:txBody>
      </p:sp>
      <p:sp>
        <p:nvSpPr>
          <p:cNvPr id="9" name="Rectangle 2"/>
          <p:cNvSpPr txBox="1">
            <a:spLocks noChangeArrowheads="1"/>
          </p:cNvSpPr>
          <p:nvPr/>
        </p:nvSpPr>
        <p:spPr>
          <a:xfrm>
            <a:off x="137732" y="94873"/>
            <a:ext cx="8845192" cy="577387"/>
          </a:xfrm>
          <a:prstGeom prst="rect">
            <a:avLst/>
          </a:prstGeom>
          <a:solidFill>
            <a:schemeClr val="accent4">
              <a:lumMod val="20000"/>
              <a:lumOff val="8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3-Major Types of Grasslands</a:t>
            </a:r>
            <a:endParaRPr lang="en-US" sz="3200" b="1" dirty="0">
              <a:ea typeface="ＭＳ Ｐゴシック" charset="0"/>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461728" y="759871"/>
            <a:ext cx="2521196" cy="1575747"/>
          </a:xfrm>
          <a:prstGeom prst="rect">
            <a:avLst/>
          </a:prstGeom>
          <a:ln>
            <a:solidFill>
              <a:srgbClr val="000000"/>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61728" y="2485009"/>
            <a:ext cx="2521196" cy="1712332"/>
          </a:xfrm>
          <a:prstGeom prst="rect">
            <a:avLst/>
          </a:prstGeom>
          <a:ln>
            <a:solidFill>
              <a:srgbClr val="000000"/>
            </a:solidFill>
          </a:ln>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461728" y="4842610"/>
            <a:ext cx="2521196" cy="1892919"/>
          </a:xfrm>
          <a:prstGeom prst="rect">
            <a:avLst/>
          </a:prstGeom>
          <a:ln>
            <a:solidFill>
              <a:srgbClr val="000000"/>
            </a:solidFill>
          </a:ln>
        </p:spPr>
      </p:pic>
    </p:spTree>
    <p:extLst>
      <p:ext uri="{BB962C8B-B14F-4D97-AF65-F5344CB8AC3E}">
        <p14:creationId xmlns:p14="http://schemas.microsoft.com/office/powerpoint/2010/main" val="146839177"/>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5" descr="Supp6_f02"/>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2270125" y="914400"/>
            <a:ext cx="4603750" cy="5705475"/>
          </a:xfrm>
          <a:ln>
            <a:solidFill>
              <a:schemeClr val="tx1"/>
            </a:solidFill>
          </a:ln>
        </p:spPr>
      </p:pic>
      <p:sp>
        <p:nvSpPr>
          <p:cNvPr id="94211" name="Title 1"/>
          <p:cNvSpPr>
            <a:spLocks/>
          </p:cNvSpPr>
          <p:nvPr/>
        </p:nvSpPr>
        <p:spPr bwMode="auto">
          <a:xfrm>
            <a:off x="0" y="0"/>
            <a:ext cx="9144000" cy="838200"/>
          </a:xfrm>
          <a:prstGeom prst="rect">
            <a:avLst/>
          </a:prstGeom>
          <a:noFill/>
          <a:ln>
            <a:noFill/>
          </a:ln>
        </p:spPr>
        <p:txBody>
          <a:bodyPr anchor="ctr"/>
          <a:lstStyle/>
          <a:p>
            <a:pPr algn="ctr"/>
            <a:r>
              <a:rPr lang="en-US" sz="2800" b="1">
                <a:solidFill>
                  <a:srgbClr val="000000"/>
                </a:solidFill>
              </a:rPr>
              <a:t>Temperate Tall-Grass Prairie Ecosystem in North America</a:t>
            </a:r>
          </a:p>
        </p:txBody>
      </p:sp>
    </p:spTree>
    <p:extLst>
      <p:ext uri="{BB962C8B-B14F-4D97-AF65-F5344CB8AC3E}">
        <p14:creationId xmlns:p14="http://schemas.microsoft.com/office/powerpoint/2010/main" val="2272550935"/>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Grp="1" noChangeArrowheads="1"/>
          </p:cNvSpPr>
          <p:nvPr>
            <p:ph type="body" idx="1"/>
          </p:nvPr>
        </p:nvSpPr>
        <p:spPr/>
        <p:txBody>
          <a:bodyPr/>
          <a:lstStyle/>
          <a:p>
            <a:pPr eaLnBrk="1" hangingPunct="1"/>
            <a:endParaRPr lang="en-US">
              <a:ea typeface="ＭＳ Ｐゴシック" charset="0"/>
            </a:endParaRPr>
          </a:p>
          <a:p>
            <a:pPr eaLnBrk="1" hangingPunct="1"/>
            <a:endParaRPr lang="en-US">
              <a:ea typeface="ＭＳ Ｐゴシック" charset="0"/>
            </a:endParaRPr>
          </a:p>
          <a:p>
            <a:pPr eaLnBrk="1" hangingPunct="1"/>
            <a:endParaRPr lang="en-US">
              <a:ea typeface="ＭＳ Ｐゴシック" charset="0"/>
            </a:endParaRPr>
          </a:p>
          <a:p>
            <a:pPr eaLnBrk="1" hangingPunct="1"/>
            <a:endParaRPr lang="en-US">
              <a:ea typeface="ＭＳ Ｐゴシック" charset="0"/>
            </a:endParaRPr>
          </a:p>
          <a:p>
            <a:pPr eaLnBrk="1" hangingPunct="1">
              <a:buFont typeface="Times" charset="0"/>
              <a:buNone/>
            </a:pPr>
            <a:r>
              <a:rPr lang="en-US" sz="2400" b="1">
                <a:solidFill>
                  <a:srgbClr val="CC3300"/>
                </a:solidFill>
                <a:ea typeface="ＭＳ Ｐゴシック" charset="0"/>
              </a:rPr>
              <a:t>			</a:t>
            </a:r>
          </a:p>
          <a:p>
            <a:pPr eaLnBrk="1" hangingPunct="1"/>
            <a:endParaRPr lang="en-US">
              <a:ea typeface="ＭＳ Ｐゴシック" charset="0"/>
            </a:endParaRPr>
          </a:p>
          <a:p>
            <a:pPr lvl="4" eaLnBrk="1" hangingPunct="1"/>
            <a:endParaRPr lang="en-US">
              <a:ea typeface="ＭＳ Ｐゴシック" charset="0"/>
            </a:endParaRPr>
          </a:p>
        </p:txBody>
      </p:sp>
      <p:pic>
        <p:nvPicPr>
          <p:cNvPr id="37892" name="Picture 4" descr="0712"/>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20675" y="928688"/>
            <a:ext cx="8518525" cy="565785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8308" name="Title 1"/>
          <p:cNvSpPr>
            <a:spLocks/>
          </p:cNvSpPr>
          <p:nvPr/>
        </p:nvSpPr>
        <p:spPr bwMode="auto">
          <a:xfrm>
            <a:off x="0" y="0"/>
            <a:ext cx="9144000" cy="838200"/>
          </a:xfrm>
          <a:prstGeom prst="rect">
            <a:avLst/>
          </a:prstGeom>
          <a:solidFill>
            <a:srgbClr val="FFFFFF"/>
          </a:solidFill>
          <a:ln>
            <a:noFill/>
          </a:ln>
        </p:spPr>
        <p:txBody>
          <a:bodyPr anchor="ctr"/>
          <a:lstStyle/>
          <a:p>
            <a:pPr algn="ctr"/>
            <a:r>
              <a:rPr lang="en-US" sz="2400" b="1" dirty="0">
                <a:solidFill>
                  <a:srgbClr val="000000"/>
                </a:solidFill>
              </a:rPr>
              <a:t>Monoculture Crop Replacing Biologically Diverse Temperate Grassland</a:t>
            </a:r>
          </a:p>
        </p:txBody>
      </p:sp>
    </p:spTree>
    <p:extLst>
      <p:ext uri="{BB962C8B-B14F-4D97-AF65-F5344CB8AC3E}">
        <p14:creationId xmlns:p14="http://schemas.microsoft.com/office/powerpoint/2010/main" val="2049859289"/>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2341" y="993184"/>
            <a:ext cx="8842255" cy="5864816"/>
          </a:xfrm>
          <a:prstGeom prst="rect">
            <a:avLst/>
          </a:prstGeom>
          <a:solidFill>
            <a:schemeClr val="accent4">
              <a:lumMod val="20000"/>
              <a:lumOff val="80000"/>
            </a:schemeClr>
          </a:solidFill>
          <a:ln>
            <a:solidFill>
              <a:schemeClr val="tx1"/>
            </a:solidFill>
          </a:ln>
        </p:spPr>
        <p:txBody>
          <a:bodyPr wrap="square" rtlCol="0">
            <a:spAutoFit/>
          </a:bodyPr>
          <a:lstStyle/>
          <a:p>
            <a:endParaRPr lang="en-US" dirty="0"/>
          </a:p>
        </p:txBody>
      </p:sp>
      <p:sp>
        <p:nvSpPr>
          <p:cNvPr id="7" name="TextBox 6"/>
          <p:cNvSpPr txBox="1"/>
          <p:nvPr/>
        </p:nvSpPr>
        <p:spPr>
          <a:xfrm>
            <a:off x="152341" y="2946944"/>
            <a:ext cx="4987256" cy="3751663"/>
          </a:xfrm>
          <a:prstGeom prst="rect">
            <a:avLst/>
          </a:prstGeom>
          <a:solidFill>
            <a:schemeClr val="accent3">
              <a:lumMod val="20000"/>
              <a:lumOff val="80000"/>
            </a:schemeClr>
          </a:solidFill>
          <a:ln>
            <a:solidFill>
              <a:schemeClr val="tx1"/>
            </a:solidFill>
          </a:ln>
        </p:spPr>
        <p:txBody>
          <a:bodyPr wrap="square" rtlCol="0">
            <a:spAutoFit/>
          </a:bodyPr>
          <a:lstStyle/>
          <a:p>
            <a:endParaRPr lang="en-US" dirty="0"/>
          </a:p>
        </p:txBody>
      </p:sp>
      <p:sp>
        <p:nvSpPr>
          <p:cNvPr id="100353" name="Rectangle 2"/>
          <p:cNvSpPr>
            <a:spLocks noGrp="1" noChangeArrowheads="1"/>
          </p:cNvSpPr>
          <p:nvPr>
            <p:ph type="title"/>
          </p:nvPr>
        </p:nvSpPr>
        <p:spPr>
          <a:xfrm>
            <a:off x="152341" y="274638"/>
            <a:ext cx="8842255" cy="547015"/>
          </a:xfrm>
          <a:solidFill>
            <a:schemeClr val="accent5">
              <a:lumMod val="40000"/>
              <a:lumOff val="60000"/>
            </a:schemeClr>
          </a:solidFill>
          <a:ln>
            <a:solidFill>
              <a:srgbClr val="000000"/>
            </a:solidFill>
          </a:ln>
        </p:spPr>
        <p:txBody>
          <a:bodyPr>
            <a:noAutofit/>
          </a:bodyPr>
          <a:lstStyle/>
          <a:p>
            <a:pPr eaLnBrk="1" hangingPunct="1"/>
            <a:r>
              <a:rPr lang="en-US" sz="3200" b="1" dirty="0">
                <a:ea typeface="ＭＳ Ｐゴシック" charset="0"/>
              </a:rPr>
              <a:t>Temperate </a:t>
            </a:r>
            <a:r>
              <a:rPr lang="en-US" sz="3200" b="1" dirty="0" err="1" smtClean="0">
                <a:ea typeface="ＭＳ Ｐゴシック" charset="0"/>
              </a:rPr>
              <a:t>Shrubland</a:t>
            </a:r>
            <a:endParaRPr lang="en-US" sz="3200" b="1" dirty="0">
              <a:ea typeface="ＭＳ Ｐゴシック" charset="0"/>
            </a:endParaRPr>
          </a:p>
        </p:txBody>
      </p:sp>
      <p:sp>
        <p:nvSpPr>
          <p:cNvPr id="100354" name="Rectangle 3"/>
          <p:cNvSpPr>
            <a:spLocks noGrp="1" noChangeArrowheads="1"/>
          </p:cNvSpPr>
          <p:nvPr>
            <p:ph type="body" idx="1"/>
          </p:nvPr>
        </p:nvSpPr>
        <p:spPr>
          <a:xfrm>
            <a:off x="457200" y="1002634"/>
            <a:ext cx="8229600" cy="4525963"/>
          </a:xfrm>
        </p:spPr>
        <p:txBody>
          <a:bodyPr>
            <a:normAutofit/>
          </a:bodyPr>
          <a:lstStyle/>
          <a:p>
            <a:pPr marL="0" indent="0" eaLnBrk="1" hangingPunct="1">
              <a:buNone/>
            </a:pPr>
            <a:r>
              <a:rPr lang="en-US" sz="2400" b="1" dirty="0" smtClean="0">
                <a:solidFill>
                  <a:srgbClr val="000000"/>
                </a:solidFill>
                <a:ea typeface="ＭＳ Ｐゴシック" charset="0"/>
              </a:rPr>
              <a:t>Chaparral</a:t>
            </a:r>
          </a:p>
          <a:p>
            <a:r>
              <a:rPr lang="en-US" sz="2400" dirty="0">
                <a:solidFill>
                  <a:srgbClr val="000000"/>
                </a:solidFill>
                <a:ea typeface="ＭＳ Ｐゴシック" charset="0"/>
              </a:rPr>
              <a:t>Nice </a:t>
            </a:r>
            <a:r>
              <a:rPr lang="en-US" sz="2400" dirty="0" smtClean="0">
                <a:solidFill>
                  <a:srgbClr val="000000"/>
                </a:solidFill>
                <a:ea typeface="ＭＳ Ｐゴシック" charset="0"/>
              </a:rPr>
              <a:t>climate</a:t>
            </a:r>
            <a:r>
              <a:rPr lang="en-US" sz="2400" dirty="0">
                <a:solidFill>
                  <a:srgbClr val="000000"/>
                </a:solidFill>
                <a:ea typeface="ＭＳ Ｐゴシック" charset="0"/>
              </a:rPr>
              <a:t>, </a:t>
            </a:r>
            <a:r>
              <a:rPr lang="en-US" sz="2400" dirty="0" smtClean="0">
                <a:solidFill>
                  <a:srgbClr val="000000"/>
                </a:solidFill>
                <a:ea typeface="ＭＳ Ｐゴシック" charset="0"/>
              </a:rPr>
              <a:t>risky place </a:t>
            </a:r>
            <a:r>
              <a:rPr lang="en-US" sz="2400" dirty="0">
                <a:solidFill>
                  <a:srgbClr val="000000"/>
                </a:solidFill>
                <a:ea typeface="ＭＳ Ｐゴシック" charset="0"/>
              </a:rPr>
              <a:t>to l</a:t>
            </a:r>
            <a:r>
              <a:rPr lang="en-US" sz="2400" dirty="0" smtClean="0">
                <a:solidFill>
                  <a:srgbClr val="000000"/>
                </a:solidFill>
                <a:ea typeface="ＭＳ Ｐゴシック" charset="0"/>
              </a:rPr>
              <a:t>ive</a:t>
            </a:r>
            <a:endParaRPr lang="en-US" sz="2400" b="1" dirty="0">
              <a:solidFill>
                <a:srgbClr val="000000"/>
              </a:solidFill>
              <a:ea typeface="ＭＳ Ｐゴシック" charset="0"/>
            </a:endParaRPr>
          </a:p>
          <a:p>
            <a:pPr eaLnBrk="1" hangingPunct="1"/>
            <a:r>
              <a:rPr lang="en-US" sz="2400" dirty="0">
                <a:solidFill>
                  <a:srgbClr val="000000"/>
                </a:solidFill>
                <a:ea typeface="ＭＳ Ｐゴシック" charset="0"/>
              </a:rPr>
              <a:t>Near the sea: nice </a:t>
            </a:r>
            <a:r>
              <a:rPr lang="en-US" sz="2400" dirty="0" smtClean="0">
                <a:solidFill>
                  <a:srgbClr val="000000"/>
                </a:solidFill>
                <a:ea typeface="ＭＳ Ｐゴシック" charset="0"/>
              </a:rPr>
              <a:t>climate</a:t>
            </a:r>
            <a:endParaRPr lang="en-US" sz="2400" dirty="0">
              <a:solidFill>
                <a:srgbClr val="000000"/>
              </a:solidFill>
              <a:ea typeface="ＭＳ Ｐゴシック" charset="0"/>
            </a:endParaRPr>
          </a:p>
          <a:p>
            <a:pPr eaLnBrk="1" hangingPunct="1"/>
            <a:r>
              <a:rPr lang="en-US" sz="2400" dirty="0">
                <a:solidFill>
                  <a:srgbClr val="000000"/>
                </a:solidFill>
                <a:ea typeface="ＭＳ Ｐゴシック" charset="0"/>
              </a:rPr>
              <a:t>Prone to fires in the dry season</a:t>
            </a:r>
          </a:p>
          <a:p>
            <a:pPr eaLnBrk="1" hangingPunct="1"/>
            <a:endParaRPr lang="en-US" sz="2400" dirty="0">
              <a:solidFill>
                <a:srgbClr val="000000"/>
              </a:solidFill>
              <a:ea typeface="ＭＳ Ｐゴシック" charset="0"/>
            </a:endParaRPr>
          </a:p>
          <a:p>
            <a:pPr eaLnBrk="1" hangingPunct="1"/>
            <a:endParaRPr lang="en-US" sz="2400" dirty="0">
              <a:solidFill>
                <a:srgbClr val="000000"/>
              </a:solidFill>
              <a:ea typeface="ＭＳ Ｐゴシック" charset="0"/>
            </a:endParaRPr>
          </a:p>
        </p:txBody>
      </p:sp>
      <p:pic>
        <p:nvPicPr>
          <p:cNvPr id="2" name="Picture 1"/>
          <p:cNvPicPr>
            <a:picLocks noChangeAspect="1"/>
          </p:cNvPicPr>
          <p:nvPr/>
        </p:nvPicPr>
        <p:blipFill>
          <a:blip r:embed="rId3"/>
          <a:stretch>
            <a:fillRect/>
          </a:stretch>
        </p:blipFill>
        <p:spPr>
          <a:xfrm>
            <a:off x="5139597" y="1002634"/>
            <a:ext cx="3854999" cy="5139999"/>
          </a:xfrm>
          <a:prstGeom prst="rect">
            <a:avLst/>
          </a:prstGeom>
          <a:ln>
            <a:solidFill>
              <a:srgbClr val="000000"/>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52340" y="4664945"/>
            <a:ext cx="3132939" cy="2033662"/>
          </a:xfrm>
          <a:prstGeom prst="rect">
            <a:avLst/>
          </a:prstGeom>
          <a:ln>
            <a:solidFill>
              <a:srgbClr val="000000"/>
            </a:solidFill>
          </a:ln>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185036" y="2946944"/>
            <a:ext cx="2954562" cy="2215922"/>
          </a:xfrm>
          <a:prstGeom prst="rect">
            <a:avLst/>
          </a:prstGeom>
          <a:ln>
            <a:solidFill>
              <a:srgbClr val="000000"/>
            </a:solidFill>
          </a:ln>
        </p:spPr>
      </p:pic>
    </p:spTree>
    <p:extLst>
      <p:ext uri="{BB962C8B-B14F-4D97-AF65-F5344CB8AC3E}">
        <p14:creationId xmlns:p14="http://schemas.microsoft.com/office/powerpoint/2010/main" val="3012342711"/>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2" hidden="1"/>
          <p:cNvSpPr>
            <a:spLocks noGrp="1" noChangeArrowheads="1"/>
          </p:cNvSpPr>
          <p:nvPr>
            <p:ph type="title"/>
          </p:nvPr>
        </p:nvSpPr>
        <p:spPr/>
        <p:txBody>
          <a:bodyPr/>
          <a:lstStyle/>
          <a:p>
            <a:endParaRPr lang="en-US">
              <a:ea typeface="ＭＳ Ｐゴシック" charset="0"/>
            </a:endParaRPr>
          </a:p>
        </p:txBody>
      </p:sp>
      <p:pic>
        <p:nvPicPr>
          <p:cNvPr id="218116" name="Picture 4" descr="0715 copy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403794" y="2224087"/>
            <a:ext cx="5719763" cy="219551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8117" name="Picture 5" descr="0715 copy"/>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3403794" y="36512"/>
            <a:ext cx="5719763" cy="21431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pic>
        <p:nvPicPr>
          <p:cNvPr id="218118" name="Picture 6" descr="0715"/>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3403794" y="4456112"/>
            <a:ext cx="5719763" cy="215106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8" name="Rectangle 2"/>
          <p:cNvSpPr txBox="1">
            <a:spLocks noChangeArrowheads="1"/>
          </p:cNvSpPr>
          <p:nvPr/>
        </p:nvSpPr>
        <p:spPr>
          <a:xfrm>
            <a:off x="36650" y="94873"/>
            <a:ext cx="3231565" cy="577387"/>
          </a:xfrm>
          <a:prstGeom prst="rect">
            <a:avLst/>
          </a:prstGeom>
          <a:solidFill>
            <a:schemeClr val="accent4">
              <a:lumMod val="20000"/>
              <a:lumOff val="8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400" b="1" dirty="0" smtClean="0">
                <a:ea typeface="ＭＳ Ｐゴシック" charset="0"/>
              </a:rPr>
              <a:t>3-Types of Forests</a:t>
            </a:r>
            <a:endParaRPr lang="en-US" sz="2400" b="1" dirty="0">
              <a:ea typeface="ＭＳ Ｐゴシック" charset="0"/>
            </a:endParaRPr>
          </a:p>
        </p:txBody>
      </p:sp>
      <p:sp>
        <p:nvSpPr>
          <p:cNvPr id="9" name="Rectangle 3"/>
          <p:cNvSpPr txBox="1">
            <a:spLocks noChangeArrowheads="1"/>
          </p:cNvSpPr>
          <p:nvPr/>
        </p:nvSpPr>
        <p:spPr>
          <a:xfrm>
            <a:off x="36650" y="834569"/>
            <a:ext cx="3231565" cy="5772606"/>
          </a:xfrm>
          <a:prstGeom prst="rect">
            <a:avLst/>
          </a:prstGeom>
          <a:solidFill>
            <a:srgbClr val="B7DEE8"/>
          </a:solidFill>
          <a:ln>
            <a:solidFill>
              <a:srgbClr val="000000"/>
            </a:solidFill>
          </a:ln>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14350" indent="-514350">
              <a:buFont typeface="Calibri" charset="0"/>
              <a:buAutoNum type="arabicPeriod"/>
            </a:pPr>
            <a:r>
              <a:rPr lang="en-US" sz="2300" b="1" dirty="0" smtClean="0">
                <a:solidFill>
                  <a:srgbClr val="000000"/>
                </a:solidFill>
                <a:ea typeface="ＭＳ Ｐゴシック" charset="0"/>
              </a:rPr>
              <a:t>Tropical</a:t>
            </a:r>
          </a:p>
          <a:p>
            <a:pPr marL="514350" indent="-514350">
              <a:buFont typeface="Calibri" charset="0"/>
              <a:buAutoNum type="arabicPeriod"/>
            </a:pPr>
            <a:endParaRPr lang="en-US" sz="2300" dirty="0" smtClean="0">
              <a:solidFill>
                <a:srgbClr val="000000"/>
              </a:solidFill>
              <a:ea typeface="ＭＳ Ｐゴシック" charset="0"/>
            </a:endParaRPr>
          </a:p>
          <a:p>
            <a:pPr marL="514350" indent="-514350">
              <a:buFont typeface="Calibri" charset="0"/>
              <a:buAutoNum type="arabicPeriod"/>
            </a:pPr>
            <a:r>
              <a:rPr lang="en-US" sz="2300" b="1" dirty="0" smtClean="0">
                <a:solidFill>
                  <a:srgbClr val="000000"/>
                </a:solidFill>
                <a:ea typeface="ＭＳ Ｐゴシック" charset="0"/>
              </a:rPr>
              <a:t>Temperate</a:t>
            </a:r>
          </a:p>
          <a:p>
            <a:pPr marL="514350" indent="-514350">
              <a:buFont typeface="Calibri" charset="0"/>
              <a:buAutoNum type="arabicPeriod"/>
            </a:pPr>
            <a:endParaRPr lang="en-US" sz="2300" dirty="0" smtClean="0">
              <a:solidFill>
                <a:srgbClr val="000000"/>
              </a:solidFill>
              <a:ea typeface="ＭＳ Ｐゴシック" charset="0"/>
            </a:endParaRPr>
          </a:p>
          <a:p>
            <a:pPr marL="514350" indent="-514350">
              <a:buFont typeface="Calibri" charset="0"/>
              <a:buAutoNum type="arabicPeriod"/>
            </a:pPr>
            <a:r>
              <a:rPr lang="en-US" sz="2300" b="1" dirty="0" smtClean="0">
                <a:solidFill>
                  <a:srgbClr val="000000"/>
                </a:solidFill>
                <a:ea typeface="ＭＳ Ｐゴシック" charset="0"/>
              </a:rPr>
              <a:t>Cold</a:t>
            </a:r>
          </a:p>
          <a:p>
            <a:r>
              <a:rPr lang="en-US" sz="2300" dirty="0" smtClean="0">
                <a:solidFill>
                  <a:srgbClr val="000000"/>
                </a:solidFill>
                <a:ea typeface="ＭＳ Ｐゴシック" charset="0"/>
              </a:rPr>
              <a:t>Northern coniferous </a:t>
            </a:r>
          </a:p>
          <a:p>
            <a:r>
              <a:rPr lang="en-US" sz="2300" dirty="0" smtClean="0">
                <a:solidFill>
                  <a:srgbClr val="000000"/>
                </a:solidFill>
                <a:ea typeface="ＭＳ Ｐゴシック" charset="0"/>
              </a:rPr>
              <a:t>boreal forests</a:t>
            </a:r>
          </a:p>
          <a:p>
            <a:r>
              <a:rPr lang="en-US" sz="2300" dirty="0">
                <a:solidFill>
                  <a:srgbClr val="000000"/>
                </a:solidFill>
                <a:ea typeface="ＭＳ Ｐゴシック" charset="0"/>
              </a:rPr>
              <a:t>s</a:t>
            </a:r>
            <a:r>
              <a:rPr lang="en-US" sz="2300" dirty="0" smtClean="0">
                <a:solidFill>
                  <a:srgbClr val="000000"/>
                </a:solidFill>
                <a:ea typeface="ＭＳ Ｐゴシック" charset="0"/>
              </a:rPr>
              <a:t>ubalpine forests</a:t>
            </a:r>
          </a:p>
          <a:p>
            <a:pPr marL="514350" indent="-514350">
              <a:buFont typeface="Times" charset="0"/>
              <a:buNone/>
            </a:pPr>
            <a:endParaRPr lang="en-US" sz="2300" dirty="0">
              <a:solidFill>
                <a:srgbClr val="000000"/>
              </a:solidFill>
              <a:ea typeface="ＭＳ Ｐゴシック" charset="0"/>
            </a:endParaRPr>
          </a:p>
        </p:txBody>
      </p:sp>
    </p:spTree>
    <p:extLst>
      <p:ext uri="{BB962C8B-B14F-4D97-AF65-F5344CB8AC3E}">
        <p14:creationId xmlns:p14="http://schemas.microsoft.com/office/powerpoint/2010/main" val="26113419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811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1811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181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E_070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28600"/>
            <a:ext cx="9144000" cy="6370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682" name="Rectangle 3" hidden="1"/>
          <p:cNvSpPr>
            <a:spLocks noGrp="1" noChangeArrowheads="1"/>
          </p:cNvSpPr>
          <p:nvPr>
            <p:ph type="title"/>
          </p:nvPr>
        </p:nvSpPr>
        <p:spPr/>
        <p:txBody>
          <a:bodyPr/>
          <a:lstStyle/>
          <a:p>
            <a:endParaRPr lang="en-US" sz="3200">
              <a:ea typeface="ＭＳ Ｐゴシック" charset="0"/>
            </a:endParaRPr>
          </a:p>
        </p:txBody>
      </p:sp>
      <p:sp>
        <p:nvSpPr>
          <p:cNvPr id="150533" name="Text Box 5"/>
          <p:cNvSpPr txBox="1">
            <a:spLocks noChangeArrowheads="1"/>
          </p:cNvSpPr>
          <p:nvPr/>
        </p:nvSpPr>
        <p:spPr bwMode="auto">
          <a:xfrm>
            <a:off x="8148638" y="2346325"/>
            <a:ext cx="9953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Cancer</a:t>
            </a:r>
          </a:p>
        </p:txBody>
      </p:sp>
      <p:sp>
        <p:nvSpPr>
          <p:cNvPr id="150534" name="Text Box 6"/>
          <p:cNvSpPr txBox="1">
            <a:spLocks noChangeArrowheads="1"/>
          </p:cNvSpPr>
          <p:nvPr/>
        </p:nvSpPr>
        <p:spPr bwMode="auto">
          <a:xfrm>
            <a:off x="212725" y="3360738"/>
            <a:ext cx="1973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High mountains</a:t>
            </a:r>
          </a:p>
        </p:txBody>
      </p:sp>
      <p:sp>
        <p:nvSpPr>
          <p:cNvPr id="150535" name="Text Box 7"/>
          <p:cNvSpPr txBox="1">
            <a:spLocks noChangeArrowheads="1"/>
          </p:cNvSpPr>
          <p:nvPr/>
        </p:nvSpPr>
        <p:spPr bwMode="auto">
          <a:xfrm>
            <a:off x="8224838" y="3244850"/>
            <a:ext cx="919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Equator</a:t>
            </a:r>
          </a:p>
        </p:txBody>
      </p:sp>
      <p:sp>
        <p:nvSpPr>
          <p:cNvPr id="150536" name="Text Box 8"/>
          <p:cNvSpPr txBox="1">
            <a:spLocks noChangeArrowheads="1"/>
          </p:cNvSpPr>
          <p:nvPr/>
        </p:nvSpPr>
        <p:spPr bwMode="auto">
          <a:xfrm>
            <a:off x="212725" y="3640138"/>
            <a:ext cx="1198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Polar ice</a:t>
            </a:r>
          </a:p>
        </p:txBody>
      </p:sp>
      <p:sp>
        <p:nvSpPr>
          <p:cNvPr id="150537" name="Text Box 9"/>
          <p:cNvSpPr txBox="1">
            <a:spLocks noChangeArrowheads="1"/>
          </p:cNvSpPr>
          <p:nvPr/>
        </p:nvSpPr>
        <p:spPr bwMode="auto">
          <a:xfrm>
            <a:off x="212725" y="38862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Arctic tundra (cold grassland)</a:t>
            </a:r>
          </a:p>
        </p:txBody>
      </p:sp>
      <p:sp>
        <p:nvSpPr>
          <p:cNvPr id="150538" name="Text Box 10"/>
          <p:cNvSpPr txBox="1">
            <a:spLocks noChangeArrowheads="1"/>
          </p:cNvSpPr>
          <p:nvPr/>
        </p:nvSpPr>
        <p:spPr bwMode="auto">
          <a:xfrm>
            <a:off x="212725" y="41592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grassland</a:t>
            </a:r>
          </a:p>
        </p:txBody>
      </p:sp>
      <p:sp>
        <p:nvSpPr>
          <p:cNvPr id="150539" name="Text Box 11"/>
          <p:cNvSpPr txBox="1">
            <a:spLocks noChangeArrowheads="1"/>
          </p:cNvSpPr>
          <p:nvPr/>
        </p:nvSpPr>
        <p:spPr bwMode="auto">
          <a:xfrm>
            <a:off x="8102600" y="4206875"/>
            <a:ext cx="104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Capricorn</a:t>
            </a:r>
          </a:p>
        </p:txBody>
      </p:sp>
      <p:sp>
        <p:nvSpPr>
          <p:cNvPr id="150540" name="Text Box 12"/>
          <p:cNvSpPr txBox="1">
            <a:spLocks noChangeArrowheads="1"/>
          </p:cNvSpPr>
          <p:nvPr/>
        </p:nvSpPr>
        <p:spPr bwMode="auto">
          <a:xfrm>
            <a:off x="212725" y="44196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grassland (savanna)</a:t>
            </a:r>
          </a:p>
        </p:txBody>
      </p:sp>
      <p:sp>
        <p:nvSpPr>
          <p:cNvPr id="150541" name="Text Box 13"/>
          <p:cNvSpPr txBox="1">
            <a:spLocks noChangeArrowheads="1"/>
          </p:cNvSpPr>
          <p:nvPr/>
        </p:nvSpPr>
        <p:spPr bwMode="auto">
          <a:xfrm>
            <a:off x="212725" y="4672013"/>
            <a:ext cx="1312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Chaparral</a:t>
            </a:r>
          </a:p>
        </p:txBody>
      </p:sp>
      <p:sp>
        <p:nvSpPr>
          <p:cNvPr id="150542" name="Text Box 14"/>
          <p:cNvSpPr txBox="1">
            <a:spLocks noChangeArrowheads="1"/>
          </p:cNvSpPr>
          <p:nvPr/>
        </p:nvSpPr>
        <p:spPr bwMode="auto">
          <a:xfrm>
            <a:off x="212725" y="4953000"/>
            <a:ext cx="2151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Coniferous forest</a:t>
            </a:r>
          </a:p>
        </p:txBody>
      </p:sp>
      <p:sp>
        <p:nvSpPr>
          <p:cNvPr id="150543" name="Text Box 15"/>
          <p:cNvSpPr txBox="1">
            <a:spLocks noChangeArrowheads="1"/>
          </p:cNvSpPr>
          <p:nvPr/>
        </p:nvSpPr>
        <p:spPr bwMode="auto">
          <a:xfrm>
            <a:off x="212725" y="51816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deciduous forest</a:t>
            </a:r>
          </a:p>
        </p:txBody>
      </p:sp>
      <p:sp>
        <p:nvSpPr>
          <p:cNvPr id="150544" name="Text Box 16"/>
          <p:cNvSpPr txBox="1">
            <a:spLocks noChangeArrowheads="1"/>
          </p:cNvSpPr>
          <p:nvPr/>
        </p:nvSpPr>
        <p:spPr bwMode="auto">
          <a:xfrm>
            <a:off x="212725" y="54546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rain forest</a:t>
            </a:r>
          </a:p>
        </p:txBody>
      </p:sp>
      <p:sp>
        <p:nvSpPr>
          <p:cNvPr id="150545" name="Text Box 17"/>
          <p:cNvSpPr txBox="1">
            <a:spLocks noChangeArrowheads="1"/>
          </p:cNvSpPr>
          <p:nvPr/>
        </p:nvSpPr>
        <p:spPr bwMode="auto">
          <a:xfrm>
            <a:off x="212725" y="5715000"/>
            <a:ext cx="2316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rain forest</a:t>
            </a:r>
          </a:p>
        </p:txBody>
      </p:sp>
      <p:sp>
        <p:nvSpPr>
          <p:cNvPr id="150546" name="Text Box 18"/>
          <p:cNvSpPr txBox="1">
            <a:spLocks noChangeArrowheads="1"/>
          </p:cNvSpPr>
          <p:nvPr/>
        </p:nvSpPr>
        <p:spPr bwMode="auto">
          <a:xfrm>
            <a:off x="212725" y="5983288"/>
            <a:ext cx="22526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dry forest</a:t>
            </a:r>
          </a:p>
        </p:txBody>
      </p:sp>
      <p:sp>
        <p:nvSpPr>
          <p:cNvPr id="150547" name="Text Box 19"/>
          <p:cNvSpPr txBox="1">
            <a:spLocks noChangeArrowheads="1"/>
          </p:cNvSpPr>
          <p:nvPr/>
        </p:nvSpPr>
        <p:spPr bwMode="auto">
          <a:xfrm>
            <a:off x="212725" y="6240463"/>
            <a:ext cx="957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Desert</a:t>
            </a:r>
          </a:p>
        </p:txBody>
      </p:sp>
    </p:spTree>
    <p:extLst>
      <p:ext uri="{BB962C8B-B14F-4D97-AF65-F5344CB8AC3E}">
        <p14:creationId xmlns:p14="http://schemas.microsoft.com/office/powerpoint/2010/main" val="308488354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251767" y="168064"/>
            <a:ext cx="8686801" cy="565689"/>
          </a:xfrm>
          <a:solidFill>
            <a:schemeClr val="accent4">
              <a:lumMod val="20000"/>
              <a:lumOff val="80000"/>
            </a:schemeClr>
          </a:solidFill>
          <a:ln>
            <a:solidFill>
              <a:srgbClr val="000000"/>
            </a:solidFill>
          </a:ln>
        </p:spPr>
        <p:txBody>
          <a:bodyPr>
            <a:noAutofit/>
          </a:bodyPr>
          <a:lstStyle/>
          <a:p>
            <a:pPr eaLnBrk="1" hangingPunct="1"/>
            <a:r>
              <a:rPr lang="en-US" sz="3200" b="1" dirty="0" smtClean="0">
                <a:ea typeface="ＭＳ Ｐゴシック" charset="0"/>
              </a:rPr>
              <a:t>3-Major </a:t>
            </a:r>
            <a:r>
              <a:rPr lang="en-US" sz="3200" b="1" dirty="0">
                <a:ea typeface="ＭＳ Ｐゴシック" charset="0"/>
              </a:rPr>
              <a:t>Types of </a:t>
            </a:r>
            <a:r>
              <a:rPr lang="en-US" sz="3200" b="1" dirty="0" smtClean="0">
                <a:ea typeface="ＭＳ Ｐゴシック" charset="0"/>
              </a:rPr>
              <a:t>Forests</a:t>
            </a:r>
            <a:endParaRPr lang="en-US" sz="3200" b="1" dirty="0">
              <a:ea typeface="ＭＳ Ｐゴシック" charset="0"/>
            </a:endParaRPr>
          </a:p>
        </p:txBody>
      </p:sp>
      <p:sp>
        <p:nvSpPr>
          <p:cNvPr id="108546" name="Rectangle 3"/>
          <p:cNvSpPr>
            <a:spLocks noGrp="1" noChangeArrowheads="1"/>
          </p:cNvSpPr>
          <p:nvPr>
            <p:ph type="body" idx="1"/>
          </p:nvPr>
        </p:nvSpPr>
        <p:spPr>
          <a:xfrm>
            <a:off x="251767" y="909264"/>
            <a:ext cx="8686801" cy="5472763"/>
          </a:xfrm>
          <a:solidFill>
            <a:schemeClr val="accent5">
              <a:lumMod val="20000"/>
              <a:lumOff val="80000"/>
            </a:schemeClr>
          </a:solidFill>
          <a:ln>
            <a:solidFill>
              <a:srgbClr val="000000"/>
            </a:solidFill>
          </a:ln>
        </p:spPr>
        <p:txBody>
          <a:bodyPr>
            <a:normAutofit/>
          </a:bodyPr>
          <a:lstStyle/>
          <a:p>
            <a:pPr marL="0" indent="0" eaLnBrk="1" hangingPunct="1">
              <a:lnSpc>
                <a:spcPct val="90000"/>
              </a:lnSpc>
              <a:buNone/>
            </a:pPr>
            <a:r>
              <a:rPr lang="en-US" sz="2400" b="1" dirty="0">
                <a:ea typeface="ＭＳ Ｐゴシック" charset="0"/>
              </a:rPr>
              <a:t>Tropical rain forests</a:t>
            </a:r>
          </a:p>
          <a:p>
            <a:pPr>
              <a:lnSpc>
                <a:spcPct val="90000"/>
              </a:lnSpc>
            </a:pPr>
            <a:r>
              <a:rPr lang="en-US" sz="2400" dirty="0">
                <a:ea typeface="ＭＳ Ｐゴシック" charset="0"/>
              </a:rPr>
              <a:t>Temperature and moisture</a:t>
            </a:r>
          </a:p>
          <a:p>
            <a:pPr>
              <a:lnSpc>
                <a:spcPct val="90000"/>
              </a:lnSpc>
            </a:pPr>
            <a:r>
              <a:rPr lang="en-US" sz="2400" dirty="0">
                <a:ea typeface="ＭＳ Ｐゴシック" charset="0"/>
              </a:rPr>
              <a:t>Stratification of specialized plant and animal niches</a:t>
            </a:r>
          </a:p>
          <a:p>
            <a:pPr>
              <a:lnSpc>
                <a:spcPct val="90000"/>
              </a:lnSpc>
            </a:pPr>
            <a:r>
              <a:rPr lang="en-US" sz="2400" dirty="0">
                <a:ea typeface="ＭＳ Ｐゴシック" charset="0"/>
              </a:rPr>
              <a:t>Little </a:t>
            </a:r>
            <a:r>
              <a:rPr lang="en-US" sz="2400" dirty="0" smtClean="0">
                <a:ea typeface="ＭＳ Ｐゴシック" charset="0"/>
              </a:rPr>
              <a:t>wind</a:t>
            </a:r>
            <a:endParaRPr lang="en-US" sz="2400" dirty="0">
              <a:ea typeface="ＭＳ Ｐゴシック" charset="0"/>
            </a:endParaRPr>
          </a:p>
          <a:p>
            <a:pPr>
              <a:lnSpc>
                <a:spcPct val="90000"/>
              </a:lnSpc>
            </a:pPr>
            <a:r>
              <a:rPr lang="en-US" sz="2400" dirty="0">
                <a:ea typeface="ＭＳ Ｐゴシック" charset="0"/>
              </a:rPr>
              <a:t>Rapid recycling of scarce soil nutrients</a:t>
            </a:r>
          </a:p>
          <a:p>
            <a:pPr>
              <a:lnSpc>
                <a:spcPct val="90000"/>
              </a:lnSpc>
            </a:pPr>
            <a:r>
              <a:rPr lang="en-US" sz="2400" dirty="0">
                <a:ea typeface="ＭＳ Ｐゴシック" charset="0"/>
              </a:rPr>
              <a:t>Impact of human </a:t>
            </a:r>
            <a:r>
              <a:rPr lang="en-US" sz="2400" dirty="0" smtClean="0">
                <a:ea typeface="ＭＳ Ｐゴシック" charset="0"/>
              </a:rPr>
              <a:t>activities: agriculture, forestry, mining, oil &amp; gas</a:t>
            </a:r>
            <a:endParaRPr lang="en-US" sz="2400" dirty="0">
              <a:ea typeface="ＭＳ Ｐゴシック" charset="0"/>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1767" y="3481905"/>
            <a:ext cx="3959210" cy="2900122"/>
          </a:xfrm>
          <a:prstGeom prst="rect">
            <a:avLst/>
          </a:prstGeom>
          <a:ln>
            <a:solidFill>
              <a:srgbClr val="000000"/>
            </a:solidFill>
          </a:ln>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298373" y="3481905"/>
            <a:ext cx="4640195" cy="2900122"/>
          </a:xfrm>
          <a:prstGeom prst="rect">
            <a:avLst/>
          </a:prstGeom>
          <a:ln>
            <a:solidFill>
              <a:srgbClr val="000000"/>
            </a:solidFill>
          </a:ln>
        </p:spPr>
      </p:pic>
    </p:spTree>
    <p:extLst>
      <p:ext uri="{BB962C8B-B14F-4D97-AF65-F5344CB8AC3E}">
        <p14:creationId xmlns:p14="http://schemas.microsoft.com/office/powerpoint/2010/main" val="3019521258"/>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4" name="Picture 6" descr="0714"/>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2263775" y="914400"/>
            <a:ext cx="4616450" cy="5703888"/>
          </a:xfr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10595" name="Title 1"/>
          <p:cNvSpPr>
            <a:spLocks/>
          </p:cNvSpPr>
          <p:nvPr/>
        </p:nvSpPr>
        <p:spPr bwMode="auto">
          <a:xfrm>
            <a:off x="0" y="0"/>
            <a:ext cx="9144000" cy="838200"/>
          </a:xfrm>
          <a:prstGeom prst="rect">
            <a:avLst/>
          </a:prstGeom>
          <a:solidFill>
            <a:schemeClr val="bg1"/>
          </a:solidFill>
          <a:ln>
            <a:noFill/>
          </a:ln>
        </p:spPr>
        <p:txBody>
          <a:bodyPr anchor="ctr"/>
          <a:lstStyle/>
          <a:p>
            <a:pPr algn="ctr"/>
            <a:r>
              <a:rPr lang="en-US" sz="3000" b="1">
                <a:solidFill>
                  <a:srgbClr val="000000"/>
                </a:solidFill>
              </a:rPr>
              <a:t>Tropical Rain Forest Ecosystem</a:t>
            </a:r>
          </a:p>
        </p:txBody>
      </p:sp>
    </p:spTree>
    <p:extLst>
      <p:ext uri="{BB962C8B-B14F-4D97-AF65-F5344CB8AC3E}">
        <p14:creationId xmlns:p14="http://schemas.microsoft.com/office/powerpoint/2010/main" val="173566773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2" descr="E_0715"/>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682625" y="271409"/>
            <a:ext cx="8004175" cy="642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6738" name="Rectangle 3" hidden="1"/>
          <p:cNvSpPr>
            <a:spLocks noGrp="1" noChangeArrowheads="1"/>
          </p:cNvSpPr>
          <p:nvPr>
            <p:ph type="title"/>
          </p:nvPr>
        </p:nvSpPr>
        <p:spPr/>
        <p:txBody>
          <a:bodyPr/>
          <a:lstStyle/>
          <a:p>
            <a:endParaRPr lang="en-US" sz="1200">
              <a:ea typeface="ＭＳ Ｐゴシック" charset="0"/>
            </a:endParaRPr>
          </a:p>
        </p:txBody>
      </p:sp>
      <p:sp>
        <p:nvSpPr>
          <p:cNvPr id="195589" name="Text Box 5"/>
          <p:cNvSpPr txBox="1">
            <a:spLocks noChangeArrowheads="1"/>
          </p:cNvSpPr>
          <p:nvPr/>
        </p:nvSpPr>
        <p:spPr bwMode="auto">
          <a:xfrm>
            <a:off x="296863" y="500009"/>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45</a:t>
            </a:r>
          </a:p>
        </p:txBody>
      </p:sp>
      <p:sp>
        <p:nvSpPr>
          <p:cNvPr id="195590" name="Text Box 6"/>
          <p:cNvSpPr txBox="1">
            <a:spLocks noChangeArrowheads="1"/>
          </p:cNvSpPr>
          <p:nvPr/>
        </p:nvSpPr>
        <p:spPr bwMode="auto">
          <a:xfrm>
            <a:off x="3168650" y="906409"/>
            <a:ext cx="8890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Harpy eagle</a:t>
            </a:r>
          </a:p>
        </p:txBody>
      </p:sp>
      <p:sp>
        <p:nvSpPr>
          <p:cNvPr id="195591" name="Text Box 7"/>
          <p:cNvSpPr txBox="1">
            <a:spLocks noChangeArrowheads="1"/>
          </p:cNvSpPr>
          <p:nvPr/>
        </p:nvSpPr>
        <p:spPr bwMode="auto">
          <a:xfrm>
            <a:off x="7924800" y="652409"/>
            <a:ext cx="12192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Emergent layer</a:t>
            </a:r>
          </a:p>
        </p:txBody>
      </p:sp>
      <p:sp>
        <p:nvSpPr>
          <p:cNvPr id="195592" name="Text Box 8"/>
          <p:cNvSpPr txBox="1">
            <a:spLocks noChangeArrowheads="1"/>
          </p:cNvSpPr>
          <p:nvPr/>
        </p:nvSpPr>
        <p:spPr bwMode="auto">
          <a:xfrm>
            <a:off x="296863" y="1185809"/>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40</a:t>
            </a:r>
          </a:p>
        </p:txBody>
      </p:sp>
      <p:sp>
        <p:nvSpPr>
          <p:cNvPr id="195593" name="Text Box 9"/>
          <p:cNvSpPr txBox="1">
            <a:spLocks noChangeArrowheads="1"/>
          </p:cNvSpPr>
          <p:nvPr/>
        </p:nvSpPr>
        <p:spPr bwMode="auto">
          <a:xfrm>
            <a:off x="296863" y="1822397"/>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35</a:t>
            </a:r>
          </a:p>
        </p:txBody>
      </p:sp>
      <p:sp>
        <p:nvSpPr>
          <p:cNvPr id="195594" name="Text Box 10"/>
          <p:cNvSpPr txBox="1">
            <a:spLocks noChangeArrowheads="1"/>
          </p:cNvSpPr>
          <p:nvPr/>
        </p:nvSpPr>
        <p:spPr bwMode="auto">
          <a:xfrm>
            <a:off x="4713288" y="1998609"/>
            <a:ext cx="925512"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Toco toucan</a:t>
            </a:r>
          </a:p>
        </p:txBody>
      </p:sp>
      <p:sp>
        <p:nvSpPr>
          <p:cNvPr id="195595" name="Text Box 11"/>
          <p:cNvSpPr txBox="1">
            <a:spLocks noChangeArrowheads="1"/>
          </p:cNvSpPr>
          <p:nvPr/>
        </p:nvSpPr>
        <p:spPr bwMode="auto">
          <a:xfrm>
            <a:off x="296863" y="2522484"/>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30</a:t>
            </a:r>
          </a:p>
        </p:txBody>
      </p:sp>
      <p:sp>
        <p:nvSpPr>
          <p:cNvPr id="195596" name="Text Box 12"/>
          <p:cNvSpPr txBox="1">
            <a:spLocks noChangeArrowheads="1"/>
          </p:cNvSpPr>
          <p:nvPr/>
        </p:nvSpPr>
        <p:spPr bwMode="auto">
          <a:xfrm>
            <a:off x="7696200" y="2328809"/>
            <a:ext cx="1084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Canopy</a:t>
            </a:r>
          </a:p>
        </p:txBody>
      </p:sp>
      <p:sp>
        <p:nvSpPr>
          <p:cNvPr id="195597" name="Text Box 13"/>
          <p:cNvSpPr txBox="1">
            <a:spLocks noChangeArrowheads="1"/>
          </p:cNvSpPr>
          <p:nvPr/>
        </p:nvSpPr>
        <p:spPr bwMode="auto">
          <a:xfrm>
            <a:off x="296863" y="3173359"/>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25</a:t>
            </a:r>
          </a:p>
        </p:txBody>
      </p:sp>
      <p:sp>
        <p:nvSpPr>
          <p:cNvPr id="195598" name="Text Box 14"/>
          <p:cNvSpPr txBox="1">
            <a:spLocks noChangeArrowheads="1"/>
          </p:cNvSpPr>
          <p:nvPr/>
        </p:nvSpPr>
        <p:spPr bwMode="auto">
          <a:xfrm rot="-5400000">
            <a:off x="-802481" y="3342428"/>
            <a:ext cx="19224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Height (meters)</a:t>
            </a:r>
          </a:p>
        </p:txBody>
      </p:sp>
      <p:sp>
        <p:nvSpPr>
          <p:cNvPr id="195599" name="Text Box 15"/>
          <p:cNvSpPr txBox="1">
            <a:spLocks noChangeArrowheads="1"/>
          </p:cNvSpPr>
          <p:nvPr/>
        </p:nvSpPr>
        <p:spPr bwMode="auto">
          <a:xfrm>
            <a:off x="296863" y="3862334"/>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a:t>
            </a:r>
          </a:p>
        </p:txBody>
      </p:sp>
      <p:sp>
        <p:nvSpPr>
          <p:cNvPr id="195600" name="Text Box 16"/>
          <p:cNvSpPr txBox="1">
            <a:spLocks noChangeArrowheads="1"/>
          </p:cNvSpPr>
          <p:nvPr/>
        </p:nvSpPr>
        <p:spPr bwMode="auto">
          <a:xfrm>
            <a:off x="3403600" y="4078234"/>
            <a:ext cx="1360488"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Wooly opossum</a:t>
            </a:r>
          </a:p>
        </p:txBody>
      </p:sp>
      <p:sp>
        <p:nvSpPr>
          <p:cNvPr id="195601" name="Text Box 17"/>
          <p:cNvSpPr txBox="1">
            <a:spLocks noChangeArrowheads="1"/>
          </p:cNvSpPr>
          <p:nvPr/>
        </p:nvSpPr>
        <p:spPr bwMode="auto">
          <a:xfrm>
            <a:off x="7620000" y="3994097"/>
            <a:ext cx="1465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Understory</a:t>
            </a:r>
          </a:p>
        </p:txBody>
      </p:sp>
      <p:sp>
        <p:nvSpPr>
          <p:cNvPr id="195602" name="Text Box 18"/>
          <p:cNvSpPr txBox="1">
            <a:spLocks noChangeArrowheads="1"/>
          </p:cNvSpPr>
          <p:nvPr/>
        </p:nvSpPr>
        <p:spPr bwMode="auto">
          <a:xfrm>
            <a:off x="296863" y="4513209"/>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15</a:t>
            </a:r>
          </a:p>
        </p:txBody>
      </p:sp>
      <p:sp>
        <p:nvSpPr>
          <p:cNvPr id="195603" name="Text Box 19"/>
          <p:cNvSpPr txBox="1">
            <a:spLocks noChangeArrowheads="1"/>
          </p:cNvSpPr>
          <p:nvPr/>
        </p:nvSpPr>
        <p:spPr bwMode="auto">
          <a:xfrm>
            <a:off x="296863" y="5224409"/>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a:t>
            </a:r>
          </a:p>
        </p:txBody>
      </p:sp>
      <p:sp>
        <p:nvSpPr>
          <p:cNvPr id="195604" name="Text Box 20"/>
          <p:cNvSpPr txBox="1">
            <a:spLocks noChangeArrowheads="1"/>
          </p:cNvSpPr>
          <p:nvPr/>
        </p:nvSpPr>
        <p:spPr bwMode="auto">
          <a:xfrm>
            <a:off x="5257800" y="5640334"/>
            <a:ext cx="131921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Brazilian tapir</a:t>
            </a:r>
          </a:p>
        </p:txBody>
      </p:sp>
      <p:sp>
        <p:nvSpPr>
          <p:cNvPr id="195605" name="Text Box 21"/>
          <p:cNvSpPr txBox="1">
            <a:spLocks noChangeArrowheads="1"/>
          </p:cNvSpPr>
          <p:nvPr/>
        </p:nvSpPr>
        <p:spPr bwMode="auto">
          <a:xfrm>
            <a:off x="7640638" y="5599059"/>
            <a:ext cx="15033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Shrub layer</a:t>
            </a:r>
          </a:p>
        </p:txBody>
      </p:sp>
      <p:sp>
        <p:nvSpPr>
          <p:cNvPr id="195606" name="Text Box 22"/>
          <p:cNvSpPr txBox="1">
            <a:spLocks noChangeArrowheads="1"/>
          </p:cNvSpPr>
          <p:nvPr/>
        </p:nvSpPr>
        <p:spPr bwMode="auto">
          <a:xfrm>
            <a:off x="363538" y="5814959"/>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a:t>
            </a:r>
          </a:p>
        </p:txBody>
      </p:sp>
      <p:sp>
        <p:nvSpPr>
          <p:cNvPr id="195607" name="Text Box 23"/>
          <p:cNvSpPr txBox="1">
            <a:spLocks noChangeArrowheads="1"/>
          </p:cNvSpPr>
          <p:nvPr/>
        </p:nvSpPr>
        <p:spPr bwMode="auto">
          <a:xfrm>
            <a:off x="1873250" y="6230884"/>
            <a:ext cx="1524000" cy="4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90000"/>
              </a:lnSpc>
              <a:defRPr/>
            </a:pPr>
            <a:r>
              <a:rPr lang="en-US" sz="1200" b="1">
                <a:solidFill>
                  <a:srgbClr val="000000"/>
                </a:solidFill>
                <a:cs typeface="Arial" charset="0"/>
              </a:rPr>
              <a:t>Black-crowned antpitta</a:t>
            </a:r>
          </a:p>
        </p:txBody>
      </p:sp>
      <p:sp>
        <p:nvSpPr>
          <p:cNvPr id="195608" name="Text Box 24"/>
          <p:cNvSpPr txBox="1">
            <a:spLocks noChangeArrowheads="1"/>
          </p:cNvSpPr>
          <p:nvPr/>
        </p:nvSpPr>
        <p:spPr bwMode="auto">
          <a:xfrm>
            <a:off x="8001000" y="6202309"/>
            <a:ext cx="9144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Ground layer</a:t>
            </a:r>
          </a:p>
        </p:txBody>
      </p:sp>
      <p:sp>
        <p:nvSpPr>
          <p:cNvPr id="195609" name="Text Box 25"/>
          <p:cNvSpPr txBox="1">
            <a:spLocks noChangeArrowheads="1"/>
          </p:cNvSpPr>
          <p:nvPr/>
        </p:nvSpPr>
        <p:spPr bwMode="auto">
          <a:xfrm>
            <a:off x="363538" y="6519809"/>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0</a:t>
            </a:r>
          </a:p>
        </p:txBody>
      </p:sp>
      <p:sp>
        <p:nvSpPr>
          <p:cNvPr id="2" name="Rectangle 1"/>
          <p:cNvSpPr/>
          <p:nvPr/>
        </p:nvSpPr>
        <p:spPr>
          <a:xfrm>
            <a:off x="4639871" y="86743"/>
            <a:ext cx="4275529" cy="369332"/>
          </a:xfrm>
          <a:prstGeom prst="rect">
            <a:avLst/>
          </a:prstGeom>
          <a:solidFill>
            <a:schemeClr val="accent4">
              <a:lumMod val="20000"/>
              <a:lumOff val="80000"/>
            </a:schemeClr>
          </a:solidFill>
          <a:ln>
            <a:solidFill>
              <a:srgbClr val="000000"/>
            </a:solidFill>
          </a:ln>
        </p:spPr>
        <p:txBody>
          <a:bodyPr wrap="none">
            <a:spAutoFit/>
          </a:bodyPr>
          <a:lstStyle/>
          <a:p>
            <a:pPr algn="ctr"/>
            <a:r>
              <a:rPr lang="en-US" dirty="0">
                <a:solidFill>
                  <a:srgbClr val="000000"/>
                </a:solidFill>
              </a:rPr>
              <a:t>Niche Stratification in a Tropical Rain Forest</a:t>
            </a:r>
          </a:p>
        </p:txBody>
      </p:sp>
    </p:spTree>
    <p:extLst>
      <p:ext uri="{BB962C8B-B14F-4D97-AF65-F5344CB8AC3E}">
        <p14:creationId xmlns:p14="http://schemas.microsoft.com/office/powerpoint/2010/main" val="2426193813"/>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251767" y="168064"/>
            <a:ext cx="8686801" cy="565689"/>
          </a:xfrm>
          <a:solidFill>
            <a:schemeClr val="accent4">
              <a:lumMod val="20000"/>
              <a:lumOff val="80000"/>
            </a:schemeClr>
          </a:solidFill>
          <a:ln>
            <a:solidFill>
              <a:srgbClr val="000000"/>
            </a:solidFill>
          </a:ln>
        </p:spPr>
        <p:txBody>
          <a:bodyPr>
            <a:noAutofit/>
          </a:bodyPr>
          <a:lstStyle/>
          <a:p>
            <a:pPr eaLnBrk="1" hangingPunct="1"/>
            <a:r>
              <a:rPr lang="en-US" sz="3200" b="1" dirty="0" smtClean="0">
                <a:ea typeface="ＭＳ Ｐゴシック" charset="0"/>
              </a:rPr>
              <a:t>3-Major </a:t>
            </a:r>
            <a:r>
              <a:rPr lang="en-US" sz="3200" b="1" dirty="0">
                <a:ea typeface="ＭＳ Ｐゴシック" charset="0"/>
              </a:rPr>
              <a:t>Types of </a:t>
            </a:r>
            <a:r>
              <a:rPr lang="en-US" sz="3200" b="1" dirty="0" smtClean="0">
                <a:ea typeface="ＭＳ Ｐゴシック" charset="0"/>
              </a:rPr>
              <a:t>Forests</a:t>
            </a:r>
            <a:endParaRPr lang="en-US" sz="3200" b="1" dirty="0">
              <a:ea typeface="ＭＳ Ｐゴシック" charset="0"/>
            </a:endParaRPr>
          </a:p>
        </p:txBody>
      </p:sp>
      <p:sp>
        <p:nvSpPr>
          <p:cNvPr id="108546" name="Rectangle 3"/>
          <p:cNvSpPr>
            <a:spLocks noGrp="1" noChangeArrowheads="1"/>
          </p:cNvSpPr>
          <p:nvPr>
            <p:ph type="body" idx="1"/>
          </p:nvPr>
        </p:nvSpPr>
        <p:spPr>
          <a:xfrm>
            <a:off x="251767" y="909264"/>
            <a:ext cx="8686801" cy="4525044"/>
          </a:xfrm>
          <a:solidFill>
            <a:schemeClr val="accent5">
              <a:lumMod val="20000"/>
              <a:lumOff val="80000"/>
            </a:schemeClr>
          </a:solidFill>
          <a:ln>
            <a:solidFill>
              <a:srgbClr val="000000"/>
            </a:solidFill>
          </a:ln>
        </p:spPr>
        <p:txBody>
          <a:bodyPr>
            <a:normAutofit/>
          </a:bodyPr>
          <a:lstStyle/>
          <a:p>
            <a:pPr marL="0" indent="0">
              <a:buNone/>
            </a:pPr>
            <a:r>
              <a:rPr lang="en-US" sz="2400" b="1" dirty="0">
                <a:ea typeface="ＭＳ Ｐゴシック" charset="0"/>
              </a:rPr>
              <a:t>Temperate deciduous forests</a:t>
            </a:r>
          </a:p>
          <a:p>
            <a:r>
              <a:rPr lang="en-US" sz="2400" dirty="0">
                <a:ea typeface="ＭＳ Ｐゴシック" charset="0"/>
              </a:rPr>
              <a:t>Temperature and moisture</a:t>
            </a:r>
          </a:p>
          <a:p>
            <a:r>
              <a:rPr lang="en-US" sz="2400" dirty="0">
                <a:ea typeface="ＭＳ Ｐゴシック" charset="0"/>
              </a:rPr>
              <a:t>Broad-leaf trees</a:t>
            </a:r>
          </a:p>
          <a:p>
            <a:r>
              <a:rPr lang="en-US" sz="2400" dirty="0">
                <a:ea typeface="ＭＳ Ｐゴシック" charset="0"/>
              </a:rPr>
              <a:t>Slow rate of decomposition: </a:t>
            </a:r>
            <a:r>
              <a:rPr lang="en-US" sz="2400" dirty="0" smtClean="0">
                <a:ea typeface="ＭＳ Ｐゴシック" charset="0"/>
              </a:rPr>
              <a:t>high biomass</a:t>
            </a:r>
            <a:endParaRPr lang="en-US" sz="2400" dirty="0">
              <a:ea typeface="ＭＳ Ｐゴシック" charset="0"/>
            </a:endParaRPr>
          </a:p>
          <a:p>
            <a:r>
              <a:rPr lang="en-US" sz="2400" dirty="0">
                <a:ea typeface="ＭＳ Ｐゴシック" charset="0"/>
              </a:rPr>
              <a:t>Impact of human activities</a:t>
            </a:r>
          </a:p>
        </p:txBody>
      </p:sp>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03700" y="2337901"/>
            <a:ext cx="2134868" cy="1495255"/>
          </a:xfrm>
          <a:prstGeom prst="rect">
            <a:avLst/>
          </a:prstGeom>
          <a:ln>
            <a:solidFill>
              <a:srgbClr val="000000"/>
            </a:solidFill>
          </a:ln>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803699" y="3833156"/>
            <a:ext cx="2134869" cy="1601152"/>
          </a:xfrm>
          <a:prstGeom prst="rect">
            <a:avLst/>
          </a:prstGeom>
          <a:ln>
            <a:solidFill>
              <a:srgbClr val="000000"/>
            </a:solidFill>
          </a:ln>
        </p:spPr>
      </p:pic>
      <p:pic>
        <p:nvPicPr>
          <p:cNvPr id="6" name="Picture 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03700" y="909264"/>
            <a:ext cx="2134868" cy="1428637"/>
          </a:xfrm>
          <a:prstGeom prst="rect">
            <a:avLst/>
          </a:prstGeom>
          <a:ln>
            <a:solidFill>
              <a:srgbClr val="000000"/>
            </a:solidFill>
          </a:ln>
        </p:spPr>
      </p:pic>
      <p:pic>
        <p:nvPicPr>
          <p:cNvPr id="7" name="Picture 6"/>
          <p:cNvPicPr>
            <a:picLocks noChangeAspect="1"/>
          </p:cNvPicPr>
          <p:nvPr/>
        </p:nvPicPr>
        <p:blipFill>
          <a:blip r:embed="rId6"/>
          <a:stretch>
            <a:fillRect/>
          </a:stretch>
        </p:blipFill>
        <p:spPr>
          <a:xfrm>
            <a:off x="251766" y="3436599"/>
            <a:ext cx="6551933" cy="1997710"/>
          </a:xfrm>
          <a:prstGeom prst="rect">
            <a:avLst/>
          </a:prstGeom>
          <a:ln>
            <a:solidFill>
              <a:srgbClr val="000000"/>
            </a:solidFill>
          </a:ln>
        </p:spPr>
      </p:pic>
    </p:spTree>
    <p:extLst>
      <p:ext uri="{BB962C8B-B14F-4D97-AF65-F5344CB8AC3E}">
        <p14:creationId xmlns:p14="http://schemas.microsoft.com/office/powerpoint/2010/main" val="1128084517"/>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7" descr="0701b"/>
          <p:cNvPicPr preferRelativeResize="0">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01261" y="4339718"/>
            <a:ext cx="2948229" cy="222849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3313" name="Rectangle 2"/>
          <p:cNvSpPr>
            <a:spLocks noGrp="1" noChangeArrowheads="1"/>
          </p:cNvSpPr>
          <p:nvPr>
            <p:ph type="title"/>
          </p:nvPr>
        </p:nvSpPr>
        <p:spPr>
          <a:xfrm>
            <a:off x="457200" y="60548"/>
            <a:ext cx="8229600" cy="596507"/>
          </a:xfrm>
          <a:ln>
            <a:solidFill>
              <a:srgbClr val="000000"/>
            </a:solidFill>
          </a:ln>
        </p:spPr>
        <p:txBody>
          <a:bodyPr anchor="b">
            <a:normAutofit/>
          </a:bodyPr>
          <a:lstStyle/>
          <a:p>
            <a:r>
              <a:rPr lang="en-US" sz="3200" b="1" dirty="0">
                <a:ea typeface="ＭＳ Ｐゴシック" charset="0"/>
              </a:rPr>
              <a:t>Different Climates Support Different Life Forms</a:t>
            </a:r>
          </a:p>
        </p:txBody>
      </p:sp>
      <p:sp>
        <p:nvSpPr>
          <p:cNvPr id="13314" name="Rectangle 3"/>
          <p:cNvSpPr>
            <a:spLocks noGrp="1" noChangeArrowheads="1"/>
          </p:cNvSpPr>
          <p:nvPr>
            <p:ph type="body" idx="1"/>
          </p:nvPr>
        </p:nvSpPr>
        <p:spPr>
          <a:xfrm>
            <a:off x="457200" y="825444"/>
            <a:ext cx="8229600" cy="5833058"/>
          </a:xfrm>
          <a:ln>
            <a:solidFill>
              <a:srgbClr val="000000"/>
            </a:solidFill>
          </a:ln>
        </p:spPr>
        <p:txBody>
          <a:bodyPr>
            <a:noAutofit/>
          </a:bodyPr>
          <a:lstStyle/>
          <a:p>
            <a:pPr marL="0" indent="0">
              <a:buNone/>
            </a:pPr>
            <a:endParaRPr lang="en-US" sz="2300" b="1" dirty="0" smtClean="0">
              <a:ea typeface="ＭＳ Ｐゴシック" charset="0"/>
            </a:endParaRPr>
          </a:p>
          <a:p>
            <a:pPr marL="0" indent="0">
              <a:buNone/>
            </a:pPr>
            <a:r>
              <a:rPr lang="en-US" sz="2300" b="1" dirty="0" smtClean="0">
                <a:ea typeface="ＭＳ Ｐゴシック" charset="0"/>
              </a:rPr>
              <a:t>Tropical</a:t>
            </a:r>
            <a:r>
              <a:rPr lang="en-US" sz="2300" b="1" dirty="0">
                <a:ea typeface="ＭＳ Ｐゴシック" charset="0"/>
              </a:rPr>
              <a:t>: </a:t>
            </a:r>
            <a:r>
              <a:rPr lang="en-US" sz="2300" dirty="0">
                <a:ea typeface="ＭＳ Ｐゴシック" charset="0"/>
              </a:rPr>
              <a:t>equator, intense </a:t>
            </a:r>
            <a:r>
              <a:rPr lang="en-US" sz="2300" dirty="0" smtClean="0">
                <a:ea typeface="ＭＳ Ｐゴシック" charset="0"/>
              </a:rPr>
              <a:t>sunlight </a:t>
            </a:r>
            <a:r>
              <a:rPr lang="en-US" sz="2300" dirty="0" smtClean="0">
                <a:ea typeface="ＭＳ Ｐゴシック" charset="0"/>
                <a:sym typeface="Wingdings"/>
              </a:rPr>
              <a:t></a:t>
            </a:r>
            <a:endParaRPr lang="en-US" sz="2300" dirty="0">
              <a:ea typeface="ＭＳ Ｐゴシック" charset="0"/>
            </a:endParaRPr>
          </a:p>
          <a:p>
            <a:pPr marL="0" indent="0">
              <a:buNone/>
            </a:pPr>
            <a:endParaRPr lang="en-US" sz="2300" dirty="0" smtClean="0">
              <a:ea typeface="ＭＳ Ｐゴシック" charset="0"/>
            </a:endParaRPr>
          </a:p>
          <a:p>
            <a:pPr marL="0" indent="0">
              <a:buNone/>
            </a:pPr>
            <a:endParaRPr lang="en-US" sz="2300" dirty="0">
              <a:ea typeface="ＭＳ Ｐゴシック" charset="0"/>
            </a:endParaRPr>
          </a:p>
          <a:p>
            <a:pPr marL="0" indent="0">
              <a:buNone/>
            </a:pPr>
            <a:endParaRPr lang="en-US" sz="2300" dirty="0">
              <a:ea typeface="ＭＳ Ｐゴシック" charset="0"/>
            </a:endParaRPr>
          </a:p>
          <a:p>
            <a:pPr marL="0" indent="0">
              <a:buNone/>
            </a:pPr>
            <a:r>
              <a:rPr lang="en-US" sz="2300" b="1" dirty="0" smtClean="0">
                <a:ea typeface="ＭＳ Ｐゴシック" charset="0"/>
              </a:rPr>
              <a:t>Polar: </a:t>
            </a:r>
            <a:r>
              <a:rPr lang="en-US" sz="2300" dirty="0" smtClean="0">
                <a:ea typeface="ＭＳ Ｐゴシック" charset="0"/>
              </a:rPr>
              <a:t>poles, little sunlight </a:t>
            </a:r>
            <a:r>
              <a:rPr lang="en-US" sz="2300" dirty="0" smtClean="0">
                <a:ea typeface="ＭＳ Ｐゴシック" charset="0"/>
                <a:sym typeface="Wingdings"/>
              </a:rPr>
              <a:t></a:t>
            </a:r>
            <a:endParaRPr lang="en-US" sz="2300" dirty="0" smtClean="0">
              <a:ea typeface="ＭＳ Ｐゴシック" charset="0"/>
            </a:endParaRPr>
          </a:p>
          <a:p>
            <a:pPr marL="0" indent="0">
              <a:buNone/>
            </a:pPr>
            <a:endParaRPr lang="en-US" sz="2300" dirty="0" smtClean="0">
              <a:ea typeface="ＭＳ Ｐゴシック" charset="0"/>
            </a:endParaRPr>
          </a:p>
          <a:p>
            <a:pPr marL="0" indent="0">
              <a:buNone/>
            </a:pPr>
            <a:endParaRPr lang="en-US" sz="2300" dirty="0" smtClean="0">
              <a:ea typeface="ＭＳ Ｐゴシック" charset="0"/>
            </a:endParaRPr>
          </a:p>
          <a:p>
            <a:pPr marL="0" indent="0">
              <a:buNone/>
            </a:pPr>
            <a:endParaRPr lang="en-US" sz="2300" dirty="0">
              <a:ea typeface="ＭＳ Ｐゴシック" charset="0"/>
            </a:endParaRPr>
          </a:p>
          <a:p>
            <a:pPr marL="0" indent="0">
              <a:buNone/>
            </a:pPr>
            <a:endParaRPr lang="en-US" sz="2300" dirty="0" smtClean="0">
              <a:ea typeface="ＭＳ Ｐゴシック" charset="0"/>
            </a:endParaRPr>
          </a:p>
          <a:p>
            <a:pPr marL="0" indent="0">
              <a:buNone/>
            </a:pPr>
            <a:r>
              <a:rPr lang="en-US" sz="2300" b="1" dirty="0" smtClean="0">
                <a:ea typeface="ＭＳ Ｐゴシック" charset="0"/>
              </a:rPr>
              <a:t>Temperate: </a:t>
            </a:r>
            <a:r>
              <a:rPr lang="en-US" sz="2300" dirty="0" smtClean="0">
                <a:ea typeface="ＭＳ Ｐゴシック" charset="0"/>
              </a:rPr>
              <a:t>between tropical &amp; polar  </a:t>
            </a:r>
            <a:r>
              <a:rPr lang="en-US" sz="2300" dirty="0" smtClean="0">
                <a:ea typeface="ＭＳ Ｐゴシック" charset="0"/>
                <a:sym typeface="Wingdings"/>
              </a:rPr>
              <a:t></a:t>
            </a:r>
            <a:endParaRPr lang="en-US" sz="2300" dirty="0" smtClean="0">
              <a:ea typeface="ＭＳ Ｐゴシック" charset="0"/>
            </a:endParaRPr>
          </a:p>
          <a:p>
            <a:pPr marL="0" indent="0" eaLnBrk="1" hangingPunct="1">
              <a:buNone/>
            </a:pPr>
            <a:endParaRPr lang="en-US" sz="2300" dirty="0">
              <a:ea typeface="ＭＳ Ｐゴシック" charset="0"/>
            </a:endParaRPr>
          </a:p>
        </p:txBody>
      </p:sp>
      <p:pic>
        <p:nvPicPr>
          <p:cNvPr id="13" name="Picture 8" descr="0701c"/>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4127146" y="2661690"/>
            <a:ext cx="2948229" cy="205557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2" name="Picture 6" descr="0701a"/>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a:xfrm>
            <a:off x="5189330" y="978182"/>
            <a:ext cx="2948229" cy="1966766"/>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84715421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5" descr="Supp6_f04"/>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2359025" y="838200"/>
            <a:ext cx="4700320" cy="5847151"/>
          </a:xfrm>
          <a:ln>
            <a:solidFill>
              <a:srgbClr val="000000"/>
            </a:solidFill>
          </a:ln>
        </p:spPr>
      </p:pic>
      <p:sp>
        <p:nvSpPr>
          <p:cNvPr id="120835" name="Title 1"/>
          <p:cNvSpPr>
            <a:spLocks/>
          </p:cNvSpPr>
          <p:nvPr/>
        </p:nvSpPr>
        <p:spPr bwMode="auto">
          <a:xfrm>
            <a:off x="0" y="0"/>
            <a:ext cx="9144000" cy="838200"/>
          </a:xfrm>
          <a:prstGeom prst="rect">
            <a:avLst/>
          </a:prstGeom>
          <a:noFill/>
          <a:ln>
            <a:noFill/>
          </a:ln>
        </p:spPr>
        <p:txBody>
          <a:bodyPr anchor="ctr"/>
          <a:lstStyle/>
          <a:p>
            <a:pPr algn="ctr"/>
            <a:r>
              <a:rPr lang="en-US" sz="2900" b="1" dirty="0">
                <a:solidFill>
                  <a:srgbClr val="000000"/>
                </a:solidFill>
              </a:rPr>
              <a:t>Temperate Deciduous Forest Ecosystem in North America</a:t>
            </a:r>
          </a:p>
        </p:txBody>
      </p:sp>
    </p:spTree>
    <p:extLst>
      <p:ext uri="{BB962C8B-B14F-4D97-AF65-F5344CB8AC3E}">
        <p14:creationId xmlns:p14="http://schemas.microsoft.com/office/powerpoint/2010/main" val="3094528772"/>
      </p:ext>
    </p:extLst>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1"/>
          <p:cNvPicPr>
            <a:picLocks noChangeAspect="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contrast="-20000"/>
                    </a14:imgEffect>
                  </a14:imgLayer>
                </a14:imgProps>
              </a:ext>
              <a:ext uri="{28A0092B-C50C-407E-A947-70E740481C1C}">
                <a14:useLocalDpi xmlns:a14="http://schemas.microsoft.com/office/drawing/2010/main"/>
              </a:ext>
            </a:extLst>
          </a:blip>
          <a:srcRect/>
          <a:stretch>
            <a:fillRect/>
          </a:stretch>
        </p:blipFill>
        <p:spPr bwMode="auto">
          <a:xfrm>
            <a:off x="290513" y="271463"/>
            <a:ext cx="8562975" cy="63150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160846"/>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2" descr="E_0709"/>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1054100"/>
            <a:ext cx="9144000" cy="5803900"/>
          </a:xfrm>
          <a:prstGeom prst="rect">
            <a:avLst/>
          </a:prstGeom>
          <a:noFill/>
          <a:ln w="9525">
            <a:noFill/>
            <a:miter lim="800000"/>
            <a:headEnd/>
            <a:tailEnd/>
          </a:ln>
          <a:extLst>
            <a:ext uri="{909E8E84-426E-40dd-AFC4-6F175D3DCCD1}">
              <a14:hiddenFill xmlns:a14="http://schemas.microsoft.com/office/drawing/2010/main">
                <a:solidFill>
                  <a:schemeClr val="accent1"/>
                </a:solidFill>
              </a14:hiddenFill>
            </a:ext>
          </a:extLst>
        </p:spPr>
      </p:pic>
      <p:sp>
        <p:nvSpPr>
          <p:cNvPr id="67586" name="Rectangle 3" hidden="1"/>
          <p:cNvSpPr>
            <a:spLocks noGrp="1" noChangeArrowheads="1"/>
          </p:cNvSpPr>
          <p:nvPr>
            <p:ph type="title"/>
          </p:nvPr>
        </p:nvSpPr>
        <p:spPr/>
        <p:txBody>
          <a:bodyPr/>
          <a:lstStyle/>
          <a:p>
            <a:endParaRPr lang="en-US">
              <a:ea typeface="ＭＳ Ｐゴシック" charset="0"/>
            </a:endParaRPr>
          </a:p>
        </p:txBody>
      </p:sp>
      <p:sp>
        <p:nvSpPr>
          <p:cNvPr id="158725" name="Text Box 5"/>
          <p:cNvSpPr txBox="1">
            <a:spLocks noChangeArrowheads="1"/>
          </p:cNvSpPr>
          <p:nvPr/>
        </p:nvSpPr>
        <p:spPr bwMode="auto">
          <a:xfrm>
            <a:off x="3930650" y="1082675"/>
            <a:ext cx="7540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Cold</a:t>
            </a:r>
          </a:p>
        </p:txBody>
      </p:sp>
      <p:sp>
        <p:nvSpPr>
          <p:cNvPr id="158726" name="Text Box 6"/>
          <p:cNvSpPr txBox="1">
            <a:spLocks noChangeArrowheads="1"/>
          </p:cNvSpPr>
          <p:nvPr/>
        </p:nvSpPr>
        <p:spPr bwMode="auto">
          <a:xfrm>
            <a:off x="3810000" y="1693863"/>
            <a:ext cx="1627188"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Arctic tundra</a:t>
            </a:r>
          </a:p>
        </p:txBody>
      </p:sp>
      <p:sp>
        <p:nvSpPr>
          <p:cNvPr id="158727" name="Text Box 7"/>
          <p:cNvSpPr txBox="1">
            <a:spLocks noChangeArrowheads="1"/>
          </p:cNvSpPr>
          <p:nvPr/>
        </p:nvSpPr>
        <p:spPr bwMode="auto">
          <a:xfrm>
            <a:off x="6248400" y="2654300"/>
            <a:ext cx="1503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chemeClr val="bg1"/>
                </a:solidFill>
                <a:cs typeface="Arial" charset="0"/>
              </a:rPr>
              <a:t>Cold desert</a:t>
            </a:r>
          </a:p>
        </p:txBody>
      </p:sp>
      <p:sp>
        <p:nvSpPr>
          <p:cNvPr id="158728" name="Text Box 8"/>
          <p:cNvSpPr txBox="1">
            <a:spLocks noChangeArrowheads="1"/>
          </p:cNvSpPr>
          <p:nvPr/>
        </p:nvSpPr>
        <p:spPr bwMode="auto">
          <a:xfrm>
            <a:off x="1981200" y="2744788"/>
            <a:ext cx="365760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chemeClr val="bg1"/>
                </a:solidFill>
                <a:cs typeface="Arial" charset="0"/>
              </a:rPr>
              <a:t>Evergreen coniferous forest</a:t>
            </a:r>
          </a:p>
        </p:txBody>
      </p:sp>
      <p:sp>
        <p:nvSpPr>
          <p:cNvPr id="158729" name="Text Box 9"/>
          <p:cNvSpPr txBox="1">
            <a:spLocks noChangeArrowheads="1"/>
          </p:cNvSpPr>
          <p:nvPr/>
        </p:nvSpPr>
        <p:spPr bwMode="auto">
          <a:xfrm>
            <a:off x="6834188" y="3560763"/>
            <a:ext cx="1676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FFFFFF"/>
                </a:solidFill>
                <a:cs typeface="Arial" charset="0"/>
              </a:rPr>
              <a:t>Temperate desert</a:t>
            </a:r>
          </a:p>
        </p:txBody>
      </p:sp>
      <p:sp>
        <p:nvSpPr>
          <p:cNvPr id="158730" name="Text Box 10"/>
          <p:cNvSpPr txBox="1">
            <a:spLocks noChangeArrowheads="1"/>
          </p:cNvSpPr>
          <p:nvPr/>
        </p:nvSpPr>
        <p:spPr bwMode="auto">
          <a:xfrm>
            <a:off x="730250" y="3873500"/>
            <a:ext cx="35814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dirty="0">
                <a:solidFill>
                  <a:srgbClr val="FFFFFF"/>
                </a:solidFill>
                <a:cs typeface="Arial" charset="0"/>
              </a:rPr>
              <a:t>Temperate deciduous forest</a:t>
            </a:r>
          </a:p>
        </p:txBody>
      </p:sp>
      <p:sp>
        <p:nvSpPr>
          <p:cNvPr id="158731" name="Text Box 11"/>
          <p:cNvSpPr txBox="1">
            <a:spLocks noChangeArrowheads="1"/>
          </p:cNvSpPr>
          <p:nvPr/>
        </p:nvSpPr>
        <p:spPr bwMode="auto">
          <a:xfrm>
            <a:off x="5969000" y="4178300"/>
            <a:ext cx="22479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chemeClr val="bg1"/>
                </a:solidFill>
                <a:cs typeface="Arial" charset="0"/>
              </a:rPr>
              <a:t>Temperate grassland</a:t>
            </a:r>
          </a:p>
        </p:txBody>
      </p:sp>
      <p:sp>
        <p:nvSpPr>
          <p:cNvPr id="158732" name="Text Box 12"/>
          <p:cNvSpPr txBox="1">
            <a:spLocks noChangeArrowheads="1"/>
          </p:cNvSpPr>
          <p:nvPr/>
        </p:nvSpPr>
        <p:spPr bwMode="auto">
          <a:xfrm>
            <a:off x="4114800" y="4330700"/>
            <a:ext cx="1392238"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Chaparral</a:t>
            </a:r>
          </a:p>
        </p:txBody>
      </p:sp>
      <p:sp>
        <p:nvSpPr>
          <p:cNvPr id="158733" name="Text Box 13"/>
          <p:cNvSpPr txBox="1">
            <a:spLocks noChangeArrowheads="1"/>
          </p:cNvSpPr>
          <p:nvPr/>
        </p:nvSpPr>
        <p:spPr bwMode="auto">
          <a:xfrm>
            <a:off x="-7938" y="5124450"/>
            <a:ext cx="990601" cy="366713"/>
          </a:xfrm>
          <a:prstGeom prst="rect">
            <a:avLst/>
          </a:prstGeom>
          <a:noFill/>
          <a:ln>
            <a:noFill/>
          </a:ln>
          <a:effectLst>
            <a:outerShdw blurRad="50800" dist="38099" dir="2700000" algn="ctr" rotWithShape="0">
              <a:schemeClr val="bg1">
                <a:alpha val="94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800" b="1">
                <a:solidFill>
                  <a:srgbClr val="000000"/>
                </a:solidFill>
                <a:cs typeface="Arial" charset="0"/>
              </a:rPr>
              <a:t>Hot Wet</a:t>
            </a:r>
          </a:p>
        </p:txBody>
      </p:sp>
      <p:sp>
        <p:nvSpPr>
          <p:cNvPr id="158734" name="Text Box 14"/>
          <p:cNvSpPr txBox="1">
            <a:spLocks noChangeArrowheads="1"/>
          </p:cNvSpPr>
          <p:nvPr/>
        </p:nvSpPr>
        <p:spPr bwMode="auto">
          <a:xfrm>
            <a:off x="808038" y="5259388"/>
            <a:ext cx="23161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Tropical rain forest</a:t>
            </a:r>
          </a:p>
        </p:txBody>
      </p:sp>
      <p:sp>
        <p:nvSpPr>
          <p:cNvPr id="158735" name="Text Box 15"/>
          <p:cNvSpPr txBox="1">
            <a:spLocks noChangeArrowheads="1"/>
          </p:cNvSpPr>
          <p:nvPr/>
        </p:nvSpPr>
        <p:spPr bwMode="auto">
          <a:xfrm>
            <a:off x="8534400" y="5402263"/>
            <a:ext cx="627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Dry</a:t>
            </a:r>
          </a:p>
        </p:txBody>
      </p:sp>
      <p:sp>
        <p:nvSpPr>
          <p:cNvPr id="158736" name="Text Box 16"/>
          <p:cNvSpPr txBox="1">
            <a:spLocks noChangeArrowheads="1"/>
          </p:cNvSpPr>
          <p:nvPr/>
        </p:nvSpPr>
        <p:spPr bwMode="auto">
          <a:xfrm>
            <a:off x="6954838" y="5016500"/>
            <a:ext cx="1884362"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Tropical desert</a:t>
            </a:r>
          </a:p>
        </p:txBody>
      </p:sp>
      <p:sp>
        <p:nvSpPr>
          <p:cNvPr id="158737" name="Text Box 17"/>
          <p:cNvSpPr txBox="1">
            <a:spLocks noChangeArrowheads="1"/>
          </p:cNvSpPr>
          <p:nvPr/>
        </p:nvSpPr>
        <p:spPr bwMode="auto">
          <a:xfrm>
            <a:off x="3541713" y="5972175"/>
            <a:ext cx="33528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chemeClr val="bg1"/>
                </a:solidFill>
                <a:cs typeface="Arial" charset="0"/>
              </a:rPr>
              <a:t>Tropical grassland (savanna)</a:t>
            </a:r>
          </a:p>
        </p:txBody>
      </p:sp>
      <p:sp>
        <p:nvSpPr>
          <p:cNvPr id="2" name="Rectangle 1"/>
          <p:cNvSpPr/>
          <p:nvPr/>
        </p:nvSpPr>
        <p:spPr>
          <a:xfrm>
            <a:off x="-7938" y="267592"/>
            <a:ext cx="9130129" cy="461665"/>
          </a:xfrm>
          <a:prstGeom prst="rect">
            <a:avLst/>
          </a:prstGeom>
        </p:spPr>
        <p:txBody>
          <a:bodyPr wrap="square">
            <a:spAutoFit/>
          </a:bodyPr>
          <a:lstStyle/>
          <a:p>
            <a:pPr algn="ctr"/>
            <a:r>
              <a:rPr lang="en-US" sz="2400" b="1" dirty="0" smtClean="0">
                <a:solidFill>
                  <a:srgbClr val="000000"/>
                </a:solidFill>
              </a:rPr>
              <a:t>Limiting Factors:  Average </a:t>
            </a:r>
            <a:r>
              <a:rPr lang="en-US" sz="2400" b="1" dirty="0">
                <a:solidFill>
                  <a:srgbClr val="000000"/>
                </a:solidFill>
              </a:rPr>
              <a:t>Precipitation and Average </a:t>
            </a:r>
            <a:r>
              <a:rPr lang="en-US" sz="2400" b="1" dirty="0" smtClean="0">
                <a:solidFill>
                  <a:srgbClr val="000000"/>
                </a:solidFill>
              </a:rPr>
              <a:t>Temperature</a:t>
            </a:r>
            <a:endParaRPr lang="en-US" sz="2400" b="1" dirty="0">
              <a:solidFill>
                <a:srgbClr val="000000"/>
              </a:solidFill>
            </a:endParaRPr>
          </a:p>
        </p:txBody>
      </p:sp>
    </p:spTree>
    <p:extLst>
      <p:ext uri="{BB962C8B-B14F-4D97-AF65-F5344CB8AC3E}">
        <p14:creationId xmlns:p14="http://schemas.microsoft.com/office/powerpoint/2010/main" val="2275546360"/>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p:nvPr>
        </p:nvSpPr>
        <p:spPr>
          <a:xfrm>
            <a:off x="251767" y="168064"/>
            <a:ext cx="8686801" cy="565689"/>
          </a:xfrm>
          <a:solidFill>
            <a:schemeClr val="accent4">
              <a:lumMod val="20000"/>
              <a:lumOff val="80000"/>
            </a:schemeClr>
          </a:solidFill>
          <a:ln>
            <a:solidFill>
              <a:srgbClr val="000000"/>
            </a:solidFill>
          </a:ln>
        </p:spPr>
        <p:txBody>
          <a:bodyPr>
            <a:noAutofit/>
          </a:bodyPr>
          <a:lstStyle/>
          <a:p>
            <a:pPr eaLnBrk="1" hangingPunct="1"/>
            <a:r>
              <a:rPr lang="en-US" sz="3200" b="1" dirty="0" smtClean="0">
                <a:ea typeface="ＭＳ Ｐゴシック" charset="0"/>
              </a:rPr>
              <a:t>3-Major </a:t>
            </a:r>
            <a:r>
              <a:rPr lang="en-US" sz="3200" b="1" dirty="0">
                <a:ea typeface="ＭＳ Ｐゴシック" charset="0"/>
              </a:rPr>
              <a:t>Types of </a:t>
            </a:r>
            <a:r>
              <a:rPr lang="en-US" sz="3200" b="1" dirty="0" smtClean="0">
                <a:ea typeface="ＭＳ Ｐゴシック" charset="0"/>
              </a:rPr>
              <a:t>Forests</a:t>
            </a:r>
            <a:endParaRPr lang="en-US" sz="3200" b="1" dirty="0">
              <a:ea typeface="ＭＳ Ｐゴシック" charset="0"/>
            </a:endParaRPr>
          </a:p>
        </p:txBody>
      </p:sp>
      <p:sp>
        <p:nvSpPr>
          <p:cNvPr id="108546" name="Rectangle 3"/>
          <p:cNvSpPr>
            <a:spLocks noGrp="1" noChangeArrowheads="1"/>
          </p:cNvSpPr>
          <p:nvPr>
            <p:ph type="body" idx="1"/>
          </p:nvPr>
        </p:nvSpPr>
        <p:spPr>
          <a:xfrm>
            <a:off x="251767" y="909264"/>
            <a:ext cx="8686801" cy="5738654"/>
          </a:xfrm>
          <a:solidFill>
            <a:schemeClr val="accent5">
              <a:lumMod val="20000"/>
              <a:lumOff val="80000"/>
            </a:schemeClr>
          </a:solidFill>
          <a:ln>
            <a:solidFill>
              <a:srgbClr val="000000"/>
            </a:solidFill>
          </a:ln>
        </p:spPr>
        <p:txBody>
          <a:bodyPr>
            <a:normAutofit/>
          </a:bodyPr>
          <a:lstStyle/>
          <a:p>
            <a:r>
              <a:rPr lang="en-US" sz="2400" dirty="0">
                <a:solidFill>
                  <a:srgbClr val="000000"/>
                </a:solidFill>
                <a:ea typeface="ＭＳ Ｐゴシック" charset="0"/>
              </a:rPr>
              <a:t>Evergreen coniferous forests: boreal and </a:t>
            </a:r>
            <a:r>
              <a:rPr lang="en-US" sz="2400" b="1" dirty="0">
                <a:solidFill>
                  <a:srgbClr val="000000"/>
                </a:solidFill>
                <a:ea typeface="ＭＳ Ｐゴシック" charset="0"/>
              </a:rPr>
              <a:t>taigas</a:t>
            </a:r>
          </a:p>
          <a:p>
            <a:pPr lvl="1"/>
            <a:r>
              <a:rPr lang="en-US" sz="2400" dirty="0">
                <a:solidFill>
                  <a:srgbClr val="000000"/>
                </a:solidFill>
                <a:ea typeface="ＭＳ Ｐゴシック" charset="0"/>
              </a:rPr>
              <a:t>Temperature and moisture</a:t>
            </a:r>
          </a:p>
          <a:p>
            <a:pPr lvl="1"/>
            <a:r>
              <a:rPr lang="en-US" sz="2400" dirty="0">
                <a:solidFill>
                  <a:srgbClr val="000000"/>
                </a:solidFill>
                <a:ea typeface="ＭＳ Ｐゴシック" charset="0"/>
              </a:rPr>
              <a:t>Few species of cone: bearing trees</a:t>
            </a:r>
          </a:p>
          <a:p>
            <a:pPr lvl="1"/>
            <a:r>
              <a:rPr lang="en-US" sz="2400" dirty="0">
                <a:solidFill>
                  <a:srgbClr val="000000"/>
                </a:solidFill>
                <a:ea typeface="ＭＳ Ｐゴシック" charset="0"/>
              </a:rPr>
              <a:t>Slow decomposition: </a:t>
            </a:r>
            <a:r>
              <a:rPr lang="en-US" sz="2400" dirty="0" smtClean="0">
                <a:solidFill>
                  <a:srgbClr val="000000"/>
                </a:solidFill>
                <a:ea typeface="ＭＳ Ｐゴシック" charset="0"/>
              </a:rPr>
              <a:t>significance</a:t>
            </a:r>
          </a:p>
          <a:p>
            <a:pPr marL="2743200" lvl="6" indent="0">
              <a:buNone/>
            </a:pPr>
            <a:r>
              <a:rPr lang="en-US" sz="1600" dirty="0" smtClean="0">
                <a:solidFill>
                  <a:srgbClr val="000000"/>
                </a:solidFill>
                <a:ea typeface="ＭＳ Ｐゴシック" charset="0"/>
              </a:rPr>
              <a:t>    Canadian boreal forest </a:t>
            </a:r>
            <a:r>
              <a:rPr lang="en-US" sz="1600" dirty="0" smtClean="0">
                <a:solidFill>
                  <a:srgbClr val="000000"/>
                </a:solidFill>
                <a:ea typeface="ＭＳ Ｐゴシック" charset="0"/>
                <a:sym typeface="Wingdings"/>
              </a:rPr>
              <a:t></a:t>
            </a:r>
            <a:endParaRPr lang="en-US" dirty="0">
              <a:solidFill>
                <a:srgbClr val="000000"/>
              </a:solidFill>
              <a:ea typeface="ＭＳ Ｐゴシック" charset="0"/>
            </a:endParaRPr>
          </a:p>
          <a:p>
            <a:r>
              <a:rPr lang="en-US" sz="2400" dirty="0">
                <a:solidFill>
                  <a:srgbClr val="000000"/>
                </a:solidFill>
                <a:ea typeface="ＭＳ Ｐゴシック" charset="0"/>
              </a:rPr>
              <a:t>Coastal coniferous </a:t>
            </a:r>
            <a:r>
              <a:rPr lang="en-US" sz="2400" dirty="0" smtClean="0">
                <a:solidFill>
                  <a:srgbClr val="000000"/>
                </a:solidFill>
                <a:ea typeface="ＭＳ Ｐゴシック" charset="0"/>
              </a:rPr>
              <a:t>forest &amp; temperate </a:t>
            </a:r>
            <a:r>
              <a:rPr lang="en-US" sz="2400" dirty="0">
                <a:solidFill>
                  <a:srgbClr val="000000"/>
                </a:solidFill>
                <a:ea typeface="ＭＳ Ｐゴシック" charset="0"/>
              </a:rPr>
              <a:t>rain </a:t>
            </a:r>
            <a:r>
              <a:rPr lang="en-US" sz="2400" dirty="0" smtClean="0">
                <a:solidFill>
                  <a:srgbClr val="000000"/>
                </a:solidFill>
                <a:ea typeface="ＭＳ Ｐゴシック" charset="0"/>
              </a:rPr>
              <a:t>forests</a:t>
            </a:r>
          </a:p>
          <a:p>
            <a:pPr marL="457200" lvl="1" indent="0">
              <a:buNone/>
            </a:pPr>
            <a:r>
              <a:rPr lang="en-US" sz="2400" dirty="0" smtClean="0"/>
              <a:t>                                                                        </a:t>
            </a:r>
            <a:endParaRPr lang="en-US" sz="2400" dirty="0"/>
          </a:p>
          <a:p>
            <a:pPr marL="457200" lvl="1" indent="0">
              <a:buNone/>
            </a:pPr>
            <a:endParaRPr lang="en-US" sz="2400" dirty="0">
              <a:solidFill>
                <a:srgbClr val="000000"/>
              </a:solidFill>
              <a:ea typeface="ＭＳ Ｐゴシック" charset="0"/>
            </a:endParaRPr>
          </a:p>
        </p:txBody>
      </p:sp>
      <p:pic>
        <p:nvPicPr>
          <p:cNvPr id="2" name="Picture 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69250" y="1375623"/>
            <a:ext cx="2809435" cy="1580308"/>
          </a:xfrm>
          <a:prstGeom prst="rect">
            <a:avLst/>
          </a:prstGeom>
          <a:ln>
            <a:solidFill>
              <a:schemeClr val="tx1"/>
            </a:solidFill>
          </a:ln>
        </p:spPr>
      </p:pic>
      <p:pic>
        <p:nvPicPr>
          <p:cNvPr id="5" name="Picture 4" descr="071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71792" y="3527105"/>
            <a:ext cx="4232434" cy="275191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3" name="Rectangle 2"/>
          <p:cNvSpPr/>
          <p:nvPr/>
        </p:nvSpPr>
        <p:spPr>
          <a:xfrm>
            <a:off x="2371793" y="6279016"/>
            <a:ext cx="4232434" cy="338554"/>
          </a:xfrm>
          <a:prstGeom prst="rect">
            <a:avLst/>
          </a:prstGeom>
          <a:solidFill>
            <a:schemeClr val="bg1">
              <a:lumMod val="85000"/>
            </a:schemeClr>
          </a:solidFill>
          <a:ln>
            <a:solidFill>
              <a:srgbClr val="000000"/>
            </a:solidFill>
          </a:ln>
        </p:spPr>
        <p:txBody>
          <a:bodyPr wrap="square">
            <a:spAutoFit/>
          </a:bodyPr>
          <a:lstStyle/>
          <a:p>
            <a:pPr algn="ctr"/>
            <a:r>
              <a:rPr lang="en-US" sz="1600" dirty="0"/>
              <a:t>Temperate Rain Forest in Washington State</a:t>
            </a:r>
          </a:p>
        </p:txBody>
      </p:sp>
    </p:spTree>
    <p:extLst>
      <p:ext uri="{BB962C8B-B14F-4D97-AF65-F5344CB8AC3E}">
        <p14:creationId xmlns:p14="http://schemas.microsoft.com/office/powerpoint/2010/main" val="4137618712"/>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Picture 5" descr="Supp6_f05"/>
          <p:cNvPicPr>
            <a:picLocks noGrp="1" noChangeAspect="1" noChangeArrowheads="1"/>
          </p:cNvPicPr>
          <p:nvPr>
            <p:ph idx="4294967295"/>
          </p:nvPr>
        </p:nvPicPr>
        <p:blipFill>
          <a:blip r:embed="rId3" cstate="screen">
            <a:extLst>
              <a:ext uri="{28A0092B-C50C-407E-A947-70E740481C1C}">
                <a14:useLocalDpi xmlns:a14="http://schemas.microsoft.com/office/drawing/2010/main"/>
              </a:ext>
            </a:extLst>
          </a:blip>
          <a:srcRect/>
          <a:stretch>
            <a:fillRect/>
          </a:stretch>
        </p:blipFill>
        <p:spPr>
          <a:xfrm>
            <a:off x="2333625" y="838200"/>
            <a:ext cx="4763071" cy="5851194"/>
          </a:xfrm>
          <a:ln>
            <a:solidFill>
              <a:srgbClr val="000000"/>
            </a:solidFill>
          </a:ln>
        </p:spPr>
      </p:pic>
      <p:sp>
        <p:nvSpPr>
          <p:cNvPr id="124931" name="Title 1"/>
          <p:cNvSpPr>
            <a:spLocks/>
          </p:cNvSpPr>
          <p:nvPr/>
        </p:nvSpPr>
        <p:spPr bwMode="auto">
          <a:xfrm>
            <a:off x="0" y="0"/>
            <a:ext cx="9144000" cy="838200"/>
          </a:xfrm>
          <a:prstGeom prst="rect">
            <a:avLst/>
          </a:prstGeom>
          <a:noFill/>
          <a:ln>
            <a:noFill/>
          </a:ln>
          <a:extLst/>
        </p:spPr>
        <p:txBody>
          <a:bodyPr anchor="ctr"/>
          <a:lstStyle/>
          <a:p>
            <a:pPr algn="ctr"/>
            <a:r>
              <a:rPr lang="en-US" sz="2800" b="1">
                <a:solidFill>
                  <a:srgbClr val="000000"/>
                </a:solidFill>
              </a:rPr>
              <a:t>Evergreen Coniferous Forest Ecosystem in North America</a:t>
            </a:r>
          </a:p>
        </p:txBody>
      </p:sp>
    </p:spTree>
    <p:extLst>
      <p:ext uri="{BB962C8B-B14F-4D97-AF65-F5344CB8AC3E}">
        <p14:creationId xmlns:p14="http://schemas.microsoft.com/office/powerpoint/2010/main" val="379249009"/>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2" descr="E_0707"/>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0" y="228600"/>
            <a:ext cx="9144000" cy="637063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1682" name="Rectangle 3" hidden="1"/>
          <p:cNvSpPr>
            <a:spLocks noGrp="1" noChangeArrowheads="1"/>
          </p:cNvSpPr>
          <p:nvPr>
            <p:ph type="title"/>
          </p:nvPr>
        </p:nvSpPr>
        <p:spPr/>
        <p:txBody>
          <a:bodyPr/>
          <a:lstStyle/>
          <a:p>
            <a:endParaRPr lang="en-US" sz="3200">
              <a:ea typeface="ＭＳ Ｐゴシック" charset="0"/>
            </a:endParaRPr>
          </a:p>
        </p:txBody>
      </p:sp>
      <p:sp>
        <p:nvSpPr>
          <p:cNvPr id="150533" name="Text Box 5"/>
          <p:cNvSpPr txBox="1">
            <a:spLocks noChangeArrowheads="1"/>
          </p:cNvSpPr>
          <p:nvPr/>
        </p:nvSpPr>
        <p:spPr bwMode="auto">
          <a:xfrm>
            <a:off x="8148638" y="2346325"/>
            <a:ext cx="99536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Cancer</a:t>
            </a:r>
          </a:p>
        </p:txBody>
      </p:sp>
      <p:sp>
        <p:nvSpPr>
          <p:cNvPr id="150534" name="Text Box 6"/>
          <p:cNvSpPr txBox="1">
            <a:spLocks noChangeArrowheads="1"/>
          </p:cNvSpPr>
          <p:nvPr/>
        </p:nvSpPr>
        <p:spPr bwMode="auto">
          <a:xfrm>
            <a:off x="212725" y="3360738"/>
            <a:ext cx="1973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High mountains</a:t>
            </a:r>
          </a:p>
        </p:txBody>
      </p:sp>
      <p:sp>
        <p:nvSpPr>
          <p:cNvPr id="150535" name="Text Box 7"/>
          <p:cNvSpPr txBox="1">
            <a:spLocks noChangeArrowheads="1"/>
          </p:cNvSpPr>
          <p:nvPr/>
        </p:nvSpPr>
        <p:spPr bwMode="auto">
          <a:xfrm>
            <a:off x="8224838" y="3244850"/>
            <a:ext cx="9191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Equator</a:t>
            </a:r>
          </a:p>
        </p:txBody>
      </p:sp>
      <p:sp>
        <p:nvSpPr>
          <p:cNvPr id="150536" name="Text Box 8"/>
          <p:cNvSpPr txBox="1">
            <a:spLocks noChangeArrowheads="1"/>
          </p:cNvSpPr>
          <p:nvPr/>
        </p:nvSpPr>
        <p:spPr bwMode="auto">
          <a:xfrm>
            <a:off x="212725" y="3640138"/>
            <a:ext cx="1198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Polar ice</a:t>
            </a:r>
          </a:p>
        </p:txBody>
      </p:sp>
      <p:sp>
        <p:nvSpPr>
          <p:cNvPr id="150537" name="Text Box 9"/>
          <p:cNvSpPr txBox="1">
            <a:spLocks noChangeArrowheads="1"/>
          </p:cNvSpPr>
          <p:nvPr/>
        </p:nvSpPr>
        <p:spPr bwMode="auto">
          <a:xfrm>
            <a:off x="212725" y="38862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Arctic tundra (cold grassland)</a:t>
            </a:r>
          </a:p>
        </p:txBody>
      </p:sp>
      <p:sp>
        <p:nvSpPr>
          <p:cNvPr id="150538" name="Text Box 10"/>
          <p:cNvSpPr txBox="1">
            <a:spLocks noChangeArrowheads="1"/>
          </p:cNvSpPr>
          <p:nvPr/>
        </p:nvSpPr>
        <p:spPr bwMode="auto">
          <a:xfrm>
            <a:off x="212725" y="41592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grassland</a:t>
            </a:r>
          </a:p>
        </p:txBody>
      </p:sp>
      <p:sp>
        <p:nvSpPr>
          <p:cNvPr id="150539" name="Text Box 11"/>
          <p:cNvSpPr txBox="1">
            <a:spLocks noChangeArrowheads="1"/>
          </p:cNvSpPr>
          <p:nvPr/>
        </p:nvSpPr>
        <p:spPr bwMode="auto">
          <a:xfrm>
            <a:off x="8102600" y="4206875"/>
            <a:ext cx="10414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400" b="1">
                <a:solidFill>
                  <a:srgbClr val="000000"/>
                </a:solidFill>
                <a:cs typeface="Arial" charset="0"/>
              </a:rPr>
              <a:t>Tropic of Capricorn</a:t>
            </a:r>
          </a:p>
        </p:txBody>
      </p:sp>
      <p:sp>
        <p:nvSpPr>
          <p:cNvPr id="150540" name="Text Box 12"/>
          <p:cNvSpPr txBox="1">
            <a:spLocks noChangeArrowheads="1"/>
          </p:cNvSpPr>
          <p:nvPr/>
        </p:nvSpPr>
        <p:spPr bwMode="auto">
          <a:xfrm>
            <a:off x="212725" y="4419600"/>
            <a:ext cx="2667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grassland (savanna)</a:t>
            </a:r>
          </a:p>
        </p:txBody>
      </p:sp>
      <p:sp>
        <p:nvSpPr>
          <p:cNvPr id="150541" name="Text Box 13"/>
          <p:cNvSpPr txBox="1">
            <a:spLocks noChangeArrowheads="1"/>
          </p:cNvSpPr>
          <p:nvPr/>
        </p:nvSpPr>
        <p:spPr bwMode="auto">
          <a:xfrm>
            <a:off x="212725" y="4672013"/>
            <a:ext cx="1312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Chaparral</a:t>
            </a:r>
          </a:p>
        </p:txBody>
      </p:sp>
      <p:sp>
        <p:nvSpPr>
          <p:cNvPr id="150542" name="Text Box 14"/>
          <p:cNvSpPr txBox="1">
            <a:spLocks noChangeArrowheads="1"/>
          </p:cNvSpPr>
          <p:nvPr/>
        </p:nvSpPr>
        <p:spPr bwMode="auto">
          <a:xfrm>
            <a:off x="212725" y="4953000"/>
            <a:ext cx="2151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Coniferous forest</a:t>
            </a:r>
          </a:p>
        </p:txBody>
      </p:sp>
      <p:sp>
        <p:nvSpPr>
          <p:cNvPr id="150543" name="Text Box 15"/>
          <p:cNvSpPr txBox="1">
            <a:spLocks noChangeArrowheads="1"/>
          </p:cNvSpPr>
          <p:nvPr/>
        </p:nvSpPr>
        <p:spPr bwMode="auto">
          <a:xfrm>
            <a:off x="212725" y="5181600"/>
            <a:ext cx="3048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deciduous forest</a:t>
            </a:r>
          </a:p>
        </p:txBody>
      </p:sp>
      <p:sp>
        <p:nvSpPr>
          <p:cNvPr id="150544" name="Text Box 16"/>
          <p:cNvSpPr txBox="1">
            <a:spLocks noChangeArrowheads="1"/>
          </p:cNvSpPr>
          <p:nvPr/>
        </p:nvSpPr>
        <p:spPr bwMode="auto">
          <a:xfrm>
            <a:off x="212725" y="5454650"/>
            <a:ext cx="2540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Temperate rain forest</a:t>
            </a:r>
          </a:p>
        </p:txBody>
      </p:sp>
      <p:sp>
        <p:nvSpPr>
          <p:cNvPr id="150545" name="Text Box 17"/>
          <p:cNvSpPr txBox="1">
            <a:spLocks noChangeArrowheads="1"/>
          </p:cNvSpPr>
          <p:nvPr/>
        </p:nvSpPr>
        <p:spPr bwMode="auto">
          <a:xfrm>
            <a:off x="212725" y="5715000"/>
            <a:ext cx="2316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rain forest</a:t>
            </a:r>
          </a:p>
        </p:txBody>
      </p:sp>
      <p:sp>
        <p:nvSpPr>
          <p:cNvPr id="150546" name="Text Box 18"/>
          <p:cNvSpPr txBox="1">
            <a:spLocks noChangeArrowheads="1"/>
          </p:cNvSpPr>
          <p:nvPr/>
        </p:nvSpPr>
        <p:spPr bwMode="auto">
          <a:xfrm>
            <a:off x="212725" y="5983288"/>
            <a:ext cx="22526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Tropical dry forest</a:t>
            </a:r>
          </a:p>
        </p:txBody>
      </p:sp>
      <p:sp>
        <p:nvSpPr>
          <p:cNvPr id="150547" name="Text Box 19"/>
          <p:cNvSpPr txBox="1">
            <a:spLocks noChangeArrowheads="1"/>
          </p:cNvSpPr>
          <p:nvPr/>
        </p:nvSpPr>
        <p:spPr bwMode="auto">
          <a:xfrm>
            <a:off x="212725" y="6240463"/>
            <a:ext cx="957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Desert</a:t>
            </a:r>
          </a:p>
        </p:txBody>
      </p:sp>
    </p:spTree>
    <p:extLst>
      <p:ext uri="{BB962C8B-B14F-4D97-AF65-F5344CB8AC3E}">
        <p14:creationId xmlns:p14="http://schemas.microsoft.com/office/powerpoint/2010/main" val="2583408131"/>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5725" y="1132021"/>
            <a:ext cx="8961438" cy="4029951"/>
          </a:xfrm>
          <a:prstGeom prst="rect">
            <a:avLst/>
          </a:prstGeom>
          <a:solidFill>
            <a:schemeClr val="accent3">
              <a:lumMod val="20000"/>
              <a:lumOff val="80000"/>
            </a:schemeClr>
          </a:solidFill>
          <a:ln>
            <a:solidFill>
              <a:srgbClr val="000000"/>
            </a:solidFill>
          </a:ln>
        </p:spPr>
        <p:txBody>
          <a:bodyPr wrap="square" rtlCol="0">
            <a:spAutoFit/>
          </a:bodyPr>
          <a:lstStyle/>
          <a:p>
            <a:endParaRPr lang="en-US" dirty="0"/>
          </a:p>
        </p:txBody>
      </p:sp>
      <p:grpSp>
        <p:nvGrpSpPr>
          <p:cNvPr id="211970" name="Group 2"/>
          <p:cNvGrpSpPr>
            <a:grpSpLocks/>
          </p:cNvGrpSpPr>
          <p:nvPr/>
        </p:nvGrpSpPr>
        <p:grpSpPr bwMode="auto">
          <a:xfrm>
            <a:off x="76201" y="1132021"/>
            <a:ext cx="6329363" cy="3543300"/>
            <a:chOff x="1732" y="1052"/>
            <a:chExt cx="3987" cy="2232"/>
          </a:xfrm>
        </p:grpSpPr>
        <p:pic>
          <p:nvPicPr>
            <p:cNvPr id="63502" name="Picture 3" descr="0709_E"/>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732" y="1052"/>
              <a:ext cx="3965" cy="183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11972" name="Text Box 4"/>
            <p:cNvSpPr txBox="1">
              <a:spLocks noChangeArrowheads="1"/>
            </p:cNvSpPr>
            <p:nvPr/>
          </p:nvSpPr>
          <p:spPr bwMode="auto">
            <a:xfrm>
              <a:off x="4588" y="2205"/>
              <a:ext cx="7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Latitude</a:t>
              </a:r>
            </a:p>
          </p:txBody>
        </p:sp>
        <p:sp>
          <p:nvSpPr>
            <p:cNvPr id="211973" name="Text Box 5"/>
            <p:cNvSpPr txBox="1">
              <a:spLocks noChangeArrowheads="1"/>
            </p:cNvSpPr>
            <p:nvPr/>
          </p:nvSpPr>
          <p:spPr bwMode="auto">
            <a:xfrm>
              <a:off x="1823" y="2888"/>
              <a:ext cx="9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Tropical Forest</a:t>
              </a:r>
            </a:p>
          </p:txBody>
        </p:sp>
        <p:sp>
          <p:nvSpPr>
            <p:cNvPr id="211974" name="Text Box 6"/>
            <p:cNvSpPr txBox="1">
              <a:spLocks noChangeArrowheads="1"/>
            </p:cNvSpPr>
            <p:nvPr/>
          </p:nvSpPr>
          <p:spPr bwMode="auto">
            <a:xfrm>
              <a:off x="2688" y="2883"/>
              <a:ext cx="95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Deciduous Forest</a:t>
              </a:r>
            </a:p>
          </p:txBody>
        </p:sp>
        <p:sp>
          <p:nvSpPr>
            <p:cNvPr id="211975" name="Text Box 7"/>
            <p:cNvSpPr txBox="1">
              <a:spLocks noChangeArrowheads="1"/>
            </p:cNvSpPr>
            <p:nvPr/>
          </p:nvSpPr>
          <p:spPr bwMode="auto">
            <a:xfrm>
              <a:off x="3640" y="2880"/>
              <a:ext cx="1026" cy="2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Coniferous Forest</a:t>
              </a:r>
            </a:p>
          </p:txBody>
        </p:sp>
        <p:sp>
          <p:nvSpPr>
            <p:cNvPr id="211976" name="Text Box 8"/>
            <p:cNvSpPr txBox="1">
              <a:spLocks noChangeArrowheads="1"/>
            </p:cNvSpPr>
            <p:nvPr/>
          </p:nvSpPr>
          <p:spPr bwMode="auto">
            <a:xfrm>
              <a:off x="4666" y="2880"/>
              <a:ext cx="61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Tundra </a:t>
              </a:r>
              <a:endParaRPr lang="en-US" sz="1200" b="1" dirty="0" smtClean="0">
                <a:solidFill>
                  <a:srgbClr val="000000"/>
                </a:solidFill>
                <a:latin typeface="Arial" charset="0"/>
              </a:endParaRPr>
            </a:p>
            <a:p>
              <a:pPr eaLnBrk="1" hangingPunct="1">
                <a:defRPr/>
              </a:pPr>
              <a:r>
                <a:rPr lang="en-US" sz="1200" b="1" dirty="0" smtClean="0">
                  <a:solidFill>
                    <a:srgbClr val="000000"/>
                  </a:solidFill>
                  <a:latin typeface="Arial" charset="0"/>
                </a:rPr>
                <a:t>(</a:t>
              </a:r>
              <a:r>
                <a:rPr lang="en-US" sz="1200" b="1" dirty="0">
                  <a:solidFill>
                    <a:srgbClr val="000000"/>
                  </a:solidFill>
                  <a:latin typeface="Arial" charset="0"/>
                </a:rPr>
                <a:t>herbs</a:t>
              </a:r>
              <a:r>
                <a:rPr lang="en-US" sz="1200" b="1" dirty="0" smtClean="0">
                  <a:solidFill>
                    <a:srgbClr val="000000"/>
                  </a:solidFill>
                  <a:latin typeface="Arial" charset="0"/>
                </a:rPr>
                <a:t>, </a:t>
              </a:r>
            </a:p>
            <a:p>
              <a:pPr eaLnBrk="1" hangingPunct="1">
                <a:defRPr/>
              </a:pPr>
              <a:r>
                <a:rPr lang="en-US" sz="1200" b="1" dirty="0" smtClean="0">
                  <a:solidFill>
                    <a:srgbClr val="000000"/>
                  </a:solidFill>
                  <a:latin typeface="Arial" charset="0"/>
                </a:rPr>
                <a:t>lichens</a:t>
              </a:r>
              <a:r>
                <a:rPr lang="en-US" sz="1200" b="1" dirty="0">
                  <a:solidFill>
                    <a:srgbClr val="000000"/>
                  </a:solidFill>
                  <a:latin typeface="Arial" charset="0"/>
                </a:rPr>
                <a:t>, </a:t>
              </a:r>
              <a:endParaRPr lang="en-US" sz="1200" b="1" dirty="0" smtClean="0">
                <a:solidFill>
                  <a:srgbClr val="000000"/>
                </a:solidFill>
                <a:latin typeface="Arial" charset="0"/>
              </a:endParaRPr>
            </a:p>
            <a:p>
              <a:pPr eaLnBrk="1" hangingPunct="1">
                <a:defRPr/>
              </a:pPr>
              <a:r>
                <a:rPr lang="en-US" sz="1200" b="1" dirty="0" smtClean="0">
                  <a:solidFill>
                    <a:srgbClr val="000000"/>
                  </a:solidFill>
                  <a:latin typeface="Arial" charset="0"/>
                </a:rPr>
                <a:t>mosses</a:t>
              </a:r>
              <a:r>
                <a:rPr lang="en-US" sz="1200" b="1" dirty="0">
                  <a:solidFill>
                    <a:srgbClr val="000000"/>
                  </a:solidFill>
                  <a:latin typeface="Arial" charset="0"/>
                </a:rPr>
                <a:t>)</a:t>
              </a:r>
            </a:p>
          </p:txBody>
        </p:sp>
        <p:sp>
          <p:nvSpPr>
            <p:cNvPr id="211977" name="Text Box 9"/>
            <p:cNvSpPr txBox="1">
              <a:spLocks noChangeArrowheads="1"/>
            </p:cNvSpPr>
            <p:nvPr/>
          </p:nvSpPr>
          <p:spPr bwMode="auto">
            <a:xfrm>
              <a:off x="5047" y="2880"/>
              <a:ext cx="6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eaLnBrk="1" hangingPunct="1">
                <a:defRPr/>
              </a:pPr>
              <a:r>
                <a:rPr lang="en-US" sz="1200" b="1" dirty="0">
                  <a:solidFill>
                    <a:srgbClr val="000000"/>
                  </a:solidFill>
                  <a:latin typeface="Arial" charset="0"/>
                </a:rPr>
                <a:t>Polar ice </a:t>
              </a:r>
              <a:r>
                <a:rPr lang="en-US" sz="1200" b="1" dirty="0" smtClean="0">
                  <a:solidFill>
                    <a:srgbClr val="000000"/>
                  </a:solidFill>
                  <a:latin typeface="Arial" charset="0"/>
                </a:rPr>
                <a:t>&amp; snow</a:t>
              </a:r>
              <a:endParaRPr lang="en-US" sz="1200" b="1" dirty="0">
                <a:solidFill>
                  <a:srgbClr val="000000"/>
                </a:solidFill>
                <a:latin typeface="Arial" charset="0"/>
              </a:endParaRPr>
            </a:p>
          </p:txBody>
        </p:sp>
      </p:grpSp>
      <p:sp>
        <p:nvSpPr>
          <p:cNvPr id="63491" name="Rectangle 10" hidden="1"/>
          <p:cNvSpPr>
            <a:spLocks noGrp="1" noChangeArrowheads="1"/>
          </p:cNvSpPr>
          <p:nvPr>
            <p:ph type="title"/>
          </p:nvPr>
        </p:nvSpPr>
        <p:spPr/>
        <p:txBody>
          <a:bodyPr/>
          <a:lstStyle/>
          <a:p>
            <a:endParaRPr lang="en-US">
              <a:ea typeface="ＭＳ Ｐゴシック" charset="0"/>
            </a:endParaRPr>
          </a:p>
        </p:txBody>
      </p:sp>
      <p:grpSp>
        <p:nvGrpSpPr>
          <p:cNvPr id="211979" name="Group 11"/>
          <p:cNvGrpSpPr>
            <a:grpSpLocks/>
          </p:cNvGrpSpPr>
          <p:nvPr/>
        </p:nvGrpSpPr>
        <p:grpSpPr bwMode="auto">
          <a:xfrm>
            <a:off x="6346554" y="1103446"/>
            <a:ext cx="2806700" cy="2944813"/>
            <a:chOff x="54" y="1048"/>
            <a:chExt cx="1768" cy="1855"/>
          </a:xfrm>
        </p:grpSpPr>
        <p:pic>
          <p:nvPicPr>
            <p:cNvPr id="63495" name="Picture 12" descr="0709_E copy"/>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 y="1066"/>
              <a:ext cx="924" cy="183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211981" name="Text Box 13"/>
            <p:cNvSpPr txBox="1">
              <a:spLocks noChangeArrowheads="1"/>
            </p:cNvSpPr>
            <p:nvPr/>
          </p:nvSpPr>
          <p:spPr bwMode="auto">
            <a:xfrm>
              <a:off x="357" y="1048"/>
              <a:ext cx="79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a:solidFill>
                    <a:srgbClr val="000000"/>
                  </a:solidFill>
                  <a:latin typeface="Arial" charset="0"/>
                </a:rPr>
                <a:t>Elevation</a:t>
              </a:r>
            </a:p>
          </p:txBody>
        </p:sp>
        <p:sp>
          <p:nvSpPr>
            <p:cNvPr id="211982" name="Text Box 14"/>
            <p:cNvSpPr txBox="1">
              <a:spLocks noChangeArrowheads="1"/>
            </p:cNvSpPr>
            <p:nvPr/>
          </p:nvSpPr>
          <p:spPr bwMode="auto">
            <a:xfrm>
              <a:off x="978" y="1056"/>
              <a:ext cx="83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Mountain ice </a:t>
              </a:r>
              <a:r>
                <a:rPr lang="en-US" sz="1200" b="1" dirty="0" smtClean="0">
                  <a:solidFill>
                    <a:srgbClr val="000000"/>
                  </a:solidFill>
                  <a:latin typeface="Arial" charset="0"/>
                </a:rPr>
                <a:t>and snow</a:t>
              </a:r>
              <a:endParaRPr lang="en-US" sz="1200" b="1" dirty="0">
                <a:solidFill>
                  <a:srgbClr val="000000"/>
                </a:solidFill>
                <a:latin typeface="Arial" charset="0"/>
              </a:endParaRPr>
            </a:p>
          </p:txBody>
        </p:sp>
        <p:sp>
          <p:nvSpPr>
            <p:cNvPr id="211983" name="Text Box 15"/>
            <p:cNvSpPr txBox="1">
              <a:spLocks noChangeArrowheads="1"/>
            </p:cNvSpPr>
            <p:nvPr/>
          </p:nvSpPr>
          <p:spPr bwMode="auto">
            <a:xfrm>
              <a:off x="978" y="1368"/>
              <a:ext cx="837"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Tundra </a:t>
              </a:r>
              <a:endParaRPr lang="en-US" sz="1200" b="1" dirty="0" smtClean="0">
                <a:solidFill>
                  <a:srgbClr val="000000"/>
                </a:solidFill>
                <a:latin typeface="Arial" charset="0"/>
              </a:endParaRPr>
            </a:p>
            <a:p>
              <a:pPr eaLnBrk="1" hangingPunct="1">
                <a:defRPr/>
              </a:pPr>
              <a:r>
                <a:rPr lang="en-US" sz="1200" b="1" dirty="0" smtClean="0">
                  <a:solidFill>
                    <a:srgbClr val="000000"/>
                  </a:solidFill>
                  <a:latin typeface="Arial" charset="0"/>
                </a:rPr>
                <a:t>(</a:t>
              </a:r>
              <a:r>
                <a:rPr lang="en-US" sz="1200" b="1" dirty="0">
                  <a:solidFill>
                    <a:srgbClr val="000000"/>
                  </a:solidFill>
                  <a:latin typeface="Arial" charset="0"/>
                </a:rPr>
                <a:t>herbs, lichens, mosses)</a:t>
              </a:r>
            </a:p>
          </p:txBody>
        </p:sp>
        <p:sp>
          <p:nvSpPr>
            <p:cNvPr id="211984" name="Text Box 16"/>
            <p:cNvSpPr txBox="1">
              <a:spLocks noChangeArrowheads="1"/>
            </p:cNvSpPr>
            <p:nvPr/>
          </p:nvSpPr>
          <p:spPr bwMode="auto">
            <a:xfrm>
              <a:off x="978" y="1776"/>
              <a:ext cx="83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Coniferous Forest</a:t>
              </a:r>
            </a:p>
          </p:txBody>
        </p:sp>
        <p:sp>
          <p:nvSpPr>
            <p:cNvPr id="211985" name="Text Box 17"/>
            <p:cNvSpPr txBox="1">
              <a:spLocks noChangeArrowheads="1"/>
            </p:cNvSpPr>
            <p:nvPr/>
          </p:nvSpPr>
          <p:spPr bwMode="auto">
            <a:xfrm>
              <a:off x="978" y="2170"/>
              <a:ext cx="8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Deciduous Forest</a:t>
              </a:r>
            </a:p>
          </p:txBody>
        </p:sp>
        <p:sp>
          <p:nvSpPr>
            <p:cNvPr id="211986" name="Text Box 18"/>
            <p:cNvSpPr txBox="1">
              <a:spLocks noChangeArrowheads="1"/>
            </p:cNvSpPr>
            <p:nvPr/>
          </p:nvSpPr>
          <p:spPr bwMode="auto">
            <a:xfrm>
              <a:off x="978" y="2549"/>
              <a:ext cx="8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200" b="1" dirty="0">
                  <a:solidFill>
                    <a:srgbClr val="000000"/>
                  </a:solidFill>
                  <a:latin typeface="Arial" charset="0"/>
                </a:rPr>
                <a:t>Tropical Forest</a:t>
              </a:r>
            </a:p>
          </p:txBody>
        </p:sp>
      </p:grpSp>
      <p:sp>
        <p:nvSpPr>
          <p:cNvPr id="26" name="Rectangle 2"/>
          <p:cNvSpPr txBox="1">
            <a:spLocks noChangeArrowheads="1"/>
          </p:cNvSpPr>
          <p:nvPr/>
        </p:nvSpPr>
        <p:spPr>
          <a:xfrm>
            <a:off x="76201" y="274638"/>
            <a:ext cx="8961438" cy="715080"/>
          </a:xfrm>
          <a:prstGeom prst="rect">
            <a:avLst/>
          </a:prstGeom>
          <a:solidFill>
            <a:schemeClr val="accent4">
              <a:lumMod val="20000"/>
              <a:lumOff val="80000"/>
            </a:schemeClr>
          </a:solidFill>
          <a:ln>
            <a:solidFill>
              <a:srgbClr val="000000"/>
            </a:solidFill>
          </a:ln>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Latitude &amp; Elevation Gradients</a:t>
            </a:r>
            <a:endParaRPr lang="en-US" sz="3200" b="1" dirty="0">
              <a:ea typeface="ＭＳ Ｐゴシック" charset="0"/>
            </a:endParaRPr>
          </a:p>
        </p:txBody>
      </p:sp>
      <p:sp>
        <p:nvSpPr>
          <p:cNvPr id="27" name="Rectangle 26"/>
          <p:cNvSpPr/>
          <p:nvPr/>
        </p:nvSpPr>
        <p:spPr>
          <a:xfrm>
            <a:off x="119270" y="5311204"/>
            <a:ext cx="8927893" cy="1508105"/>
          </a:xfrm>
          <a:prstGeom prst="rect">
            <a:avLst/>
          </a:prstGeom>
          <a:solidFill>
            <a:schemeClr val="accent5">
              <a:lumMod val="20000"/>
              <a:lumOff val="80000"/>
            </a:schemeClr>
          </a:solidFill>
          <a:ln>
            <a:solidFill>
              <a:srgbClr val="000000"/>
            </a:solidFill>
          </a:ln>
        </p:spPr>
        <p:txBody>
          <a:bodyPr wrap="square">
            <a:spAutoFit/>
          </a:bodyPr>
          <a:lstStyle/>
          <a:p>
            <a:r>
              <a:rPr lang="en-US" sz="2300" dirty="0"/>
              <a:t>The increase in species richness or biodiversity that occurs from the poles to the tropics, often referred to as the latitudinal diversity gradient (LDG), is one of the most widely recognized patterns in ecology. </a:t>
            </a:r>
            <a:r>
              <a:rPr lang="en-US" sz="2300" dirty="0" smtClean="0"/>
              <a:t>This pattern is also recognized as one increases in elevation.  </a:t>
            </a:r>
            <a:endParaRPr lang="en-US" sz="2300" dirty="0"/>
          </a:p>
        </p:txBody>
      </p:sp>
    </p:spTree>
    <p:extLst>
      <p:ext uri="{BB962C8B-B14F-4D97-AF65-F5344CB8AC3E}">
        <p14:creationId xmlns:p14="http://schemas.microsoft.com/office/powerpoint/2010/main" val="232952547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1197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119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p:nvPr>
        </p:nvSpPr>
        <p:spPr>
          <a:xfrm>
            <a:off x="270445" y="112043"/>
            <a:ext cx="8563075" cy="659058"/>
          </a:xfrm>
          <a:ln>
            <a:solidFill>
              <a:srgbClr val="000000"/>
            </a:solidFill>
          </a:ln>
        </p:spPr>
        <p:txBody>
          <a:bodyPr>
            <a:normAutofit/>
          </a:bodyPr>
          <a:lstStyle/>
          <a:p>
            <a:pPr eaLnBrk="1" hangingPunct="1"/>
            <a:r>
              <a:rPr lang="en-US" sz="3200" dirty="0">
                <a:ea typeface="ＭＳ Ｐゴシック" charset="0"/>
              </a:rPr>
              <a:t>Mountains Play Important </a:t>
            </a:r>
            <a:r>
              <a:rPr lang="en-US" sz="3200" dirty="0" smtClean="0">
                <a:ea typeface="ＭＳ Ｐゴシック" charset="0"/>
              </a:rPr>
              <a:t>Ecological </a:t>
            </a:r>
            <a:r>
              <a:rPr lang="en-US" sz="3200" dirty="0">
                <a:ea typeface="ＭＳ Ｐゴシック" charset="0"/>
              </a:rPr>
              <a:t>Roles</a:t>
            </a:r>
          </a:p>
        </p:txBody>
      </p:sp>
      <p:sp>
        <p:nvSpPr>
          <p:cNvPr id="129026" name="Rectangle 3"/>
          <p:cNvSpPr>
            <a:spLocks noGrp="1" noChangeArrowheads="1"/>
          </p:cNvSpPr>
          <p:nvPr>
            <p:ph type="body" idx="1"/>
          </p:nvPr>
        </p:nvSpPr>
        <p:spPr>
          <a:xfrm>
            <a:off x="270445" y="1058656"/>
            <a:ext cx="8229600" cy="4525963"/>
          </a:xfrm>
        </p:spPr>
        <p:txBody>
          <a:bodyPr>
            <a:normAutofit/>
          </a:bodyPr>
          <a:lstStyle/>
          <a:p>
            <a:pPr eaLnBrk="1" hangingPunct="1">
              <a:lnSpc>
                <a:spcPct val="90000"/>
              </a:lnSpc>
            </a:pPr>
            <a:r>
              <a:rPr lang="en-US" sz="2400" dirty="0">
                <a:solidFill>
                  <a:srgbClr val="000000"/>
                </a:solidFill>
                <a:latin typeface="Calibri"/>
                <a:ea typeface="ＭＳ Ｐゴシック" charset="0"/>
                <a:cs typeface="Calibri"/>
              </a:rPr>
              <a:t>Majority of the world</a:t>
            </a:r>
            <a:r>
              <a:rPr lang="ja-JP" altLang="en-US" sz="2400" dirty="0">
                <a:solidFill>
                  <a:srgbClr val="000000"/>
                </a:solidFill>
                <a:latin typeface="Calibri"/>
                <a:ea typeface="ＭＳ Ｐゴシック" charset="0"/>
                <a:cs typeface="Calibri"/>
              </a:rPr>
              <a:t>’</a:t>
            </a:r>
            <a:r>
              <a:rPr lang="en-US" altLang="ja-JP" sz="2400" dirty="0">
                <a:solidFill>
                  <a:srgbClr val="000000"/>
                </a:solidFill>
                <a:latin typeface="Calibri"/>
                <a:ea typeface="ＭＳ Ｐゴシック" charset="0"/>
                <a:cs typeface="Calibri"/>
              </a:rPr>
              <a:t>s </a:t>
            </a:r>
            <a:r>
              <a:rPr lang="en-US" altLang="ja-JP" sz="2400" dirty="0" smtClean="0">
                <a:solidFill>
                  <a:srgbClr val="000000"/>
                </a:solidFill>
                <a:latin typeface="Calibri"/>
                <a:ea typeface="ＭＳ Ｐゴシック" charset="0"/>
                <a:cs typeface="Calibri"/>
              </a:rPr>
              <a:t>forests</a:t>
            </a:r>
            <a:endParaRPr lang="en-US" sz="2400" dirty="0">
              <a:solidFill>
                <a:srgbClr val="000000"/>
              </a:solidFill>
              <a:latin typeface="Calibri"/>
              <a:ea typeface="ＭＳ Ｐゴシック" charset="0"/>
              <a:cs typeface="Calibri"/>
            </a:endParaRPr>
          </a:p>
          <a:p>
            <a:pPr eaLnBrk="1" hangingPunct="1">
              <a:lnSpc>
                <a:spcPct val="90000"/>
              </a:lnSpc>
            </a:pPr>
            <a:r>
              <a:rPr lang="en-US" sz="2400" dirty="0">
                <a:solidFill>
                  <a:srgbClr val="000000"/>
                </a:solidFill>
                <a:latin typeface="Calibri"/>
                <a:ea typeface="ＭＳ Ｐゴシック" charset="0"/>
                <a:cs typeface="Calibri"/>
              </a:rPr>
              <a:t>Islands of biodiversity </a:t>
            </a:r>
          </a:p>
          <a:p>
            <a:pPr eaLnBrk="1" hangingPunct="1">
              <a:lnSpc>
                <a:spcPct val="90000"/>
              </a:lnSpc>
            </a:pPr>
            <a:r>
              <a:rPr lang="en-US" sz="2400" dirty="0">
                <a:solidFill>
                  <a:srgbClr val="000000"/>
                </a:solidFill>
                <a:latin typeface="Calibri"/>
                <a:ea typeface="ＭＳ Ｐゴシック" charset="0"/>
                <a:cs typeface="Calibri"/>
              </a:rPr>
              <a:t>Habitats for endemic </a:t>
            </a:r>
            <a:r>
              <a:rPr lang="en-US" sz="2400" dirty="0" smtClean="0">
                <a:solidFill>
                  <a:srgbClr val="000000"/>
                </a:solidFill>
                <a:latin typeface="Calibri"/>
                <a:ea typeface="ＭＳ Ｐゴシック" charset="0"/>
                <a:cs typeface="Calibri"/>
              </a:rPr>
              <a:t>species</a:t>
            </a:r>
            <a:endParaRPr lang="en-US" sz="2400" dirty="0">
              <a:solidFill>
                <a:srgbClr val="000000"/>
              </a:solidFill>
              <a:latin typeface="Calibri"/>
              <a:ea typeface="ＭＳ Ｐゴシック" charset="0"/>
              <a:cs typeface="Calibri"/>
            </a:endParaRPr>
          </a:p>
          <a:p>
            <a:pPr eaLnBrk="1" hangingPunct="1">
              <a:lnSpc>
                <a:spcPct val="90000"/>
              </a:lnSpc>
            </a:pPr>
            <a:r>
              <a:rPr lang="en-US" sz="2400" dirty="0">
                <a:solidFill>
                  <a:srgbClr val="000000"/>
                </a:solidFill>
                <a:latin typeface="Calibri"/>
                <a:ea typeface="ＭＳ Ｐゴシック" charset="0"/>
                <a:cs typeface="Calibri"/>
              </a:rPr>
              <a:t>Help regulate the earth</a:t>
            </a:r>
            <a:r>
              <a:rPr lang="ja-JP" altLang="en-US" sz="2400" dirty="0">
                <a:solidFill>
                  <a:srgbClr val="000000"/>
                </a:solidFill>
                <a:latin typeface="Calibri"/>
                <a:ea typeface="ＭＳ Ｐゴシック" charset="0"/>
                <a:cs typeface="Calibri"/>
              </a:rPr>
              <a:t>’</a:t>
            </a:r>
            <a:r>
              <a:rPr lang="en-US" altLang="ja-JP" sz="2400" dirty="0">
                <a:solidFill>
                  <a:srgbClr val="000000"/>
                </a:solidFill>
                <a:latin typeface="Calibri"/>
                <a:ea typeface="ＭＳ Ｐゴシック" charset="0"/>
                <a:cs typeface="Calibri"/>
              </a:rPr>
              <a:t>s </a:t>
            </a:r>
            <a:r>
              <a:rPr lang="en-US" altLang="ja-JP" sz="2400" dirty="0" smtClean="0">
                <a:solidFill>
                  <a:srgbClr val="000000"/>
                </a:solidFill>
                <a:latin typeface="Calibri"/>
                <a:ea typeface="ＭＳ Ｐゴシック" charset="0"/>
                <a:cs typeface="Calibri"/>
              </a:rPr>
              <a:t>climate</a:t>
            </a:r>
            <a:endParaRPr lang="en-US" sz="2400" dirty="0">
              <a:solidFill>
                <a:srgbClr val="000000"/>
              </a:solidFill>
              <a:latin typeface="Calibri"/>
              <a:ea typeface="ＭＳ Ｐゴシック" charset="0"/>
              <a:cs typeface="Calibri"/>
            </a:endParaRPr>
          </a:p>
          <a:p>
            <a:pPr eaLnBrk="1" hangingPunct="1">
              <a:lnSpc>
                <a:spcPct val="90000"/>
              </a:lnSpc>
            </a:pPr>
            <a:r>
              <a:rPr lang="en-US" sz="2400" dirty="0">
                <a:solidFill>
                  <a:srgbClr val="000000"/>
                </a:solidFill>
                <a:latin typeface="Calibri"/>
                <a:ea typeface="ＭＳ Ｐゴシック" charset="0"/>
                <a:cs typeface="Calibri"/>
              </a:rPr>
              <a:t>Major storehouses of water</a:t>
            </a:r>
          </a:p>
          <a:p>
            <a:pPr lvl="1" eaLnBrk="1" hangingPunct="1">
              <a:lnSpc>
                <a:spcPct val="90000"/>
              </a:lnSpc>
            </a:pPr>
            <a:r>
              <a:rPr lang="en-US" sz="2400" dirty="0">
                <a:solidFill>
                  <a:srgbClr val="000000"/>
                </a:solidFill>
                <a:latin typeface="Calibri"/>
                <a:ea typeface="ＭＳ Ｐゴシック" charset="0"/>
                <a:cs typeface="Calibri"/>
              </a:rPr>
              <a:t>Role in hydrologic </a:t>
            </a:r>
            <a:r>
              <a:rPr lang="en-US" sz="2400" dirty="0" smtClean="0">
                <a:solidFill>
                  <a:srgbClr val="000000"/>
                </a:solidFill>
                <a:latin typeface="Calibri"/>
                <a:ea typeface="ＭＳ Ｐゴシック" charset="0"/>
                <a:cs typeface="Calibri"/>
              </a:rPr>
              <a:t>cycle</a:t>
            </a:r>
          </a:p>
          <a:p>
            <a:pPr lvl="1" eaLnBrk="1" hangingPunct="1">
              <a:lnSpc>
                <a:spcPct val="90000"/>
              </a:lnSpc>
            </a:pPr>
            <a:endParaRPr lang="en-US" sz="2400" dirty="0">
              <a:solidFill>
                <a:srgbClr val="000000"/>
              </a:solidFill>
              <a:latin typeface="Calibri"/>
              <a:ea typeface="ＭＳ Ｐゴシック" charset="0"/>
              <a:cs typeface="Calibri"/>
            </a:endParaRPr>
          </a:p>
          <a:p>
            <a:pPr lvl="1" eaLnBrk="1" hangingPunct="1">
              <a:lnSpc>
                <a:spcPct val="90000"/>
              </a:lnSpc>
            </a:pPr>
            <a:endParaRPr lang="en-US" sz="2400" dirty="0" smtClean="0">
              <a:solidFill>
                <a:srgbClr val="000000"/>
              </a:solidFill>
              <a:latin typeface="Calibri"/>
              <a:ea typeface="ＭＳ Ｐゴシック" charset="0"/>
              <a:cs typeface="Calibri"/>
            </a:endParaRPr>
          </a:p>
          <a:p>
            <a:pPr marL="0" indent="0">
              <a:lnSpc>
                <a:spcPct val="90000"/>
              </a:lnSpc>
              <a:buNone/>
            </a:pPr>
            <a:r>
              <a:rPr lang="en-US" sz="1600" b="1" dirty="0" smtClean="0">
                <a:solidFill>
                  <a:srgbClr val="000000"/>
                </a:solidFill>
              </a:rPr>
              <a:t>   Mount </a:t>
            </a:r>
            <a:r>
              <a:rPr lang="en-US" sz="1600" b="1" dirty="0">
                <a:solidFill>
                  <a:srgbClr val="000000"/>
                </a:solidFill>
              </a:rPr>
              <a:t>Rainier National Park in Washington </a:t>
            </a:r>
            <a:r>
              <a:rPr lang="en-US" sz="1600" b="1" dirty="0" smtClean="0">
                <a:solidFill>
                  <a:srgbClr val="000000"/>
                </a:solidFill>
              </a:rPr>
              <a:t>State </a:t>
            </a:r>
            <a:r>
              <a:rPr lang="en-US" sz="1600" b="1" dirty="0" smtClean="0">
                <a:solidFill>
                  <a:srgbClr val="000000"/>
                </a:solidFill>
                <a:sym typeface="Wingdings"/>
              </a:rPr>
              <a:t></a:t>
            </a:r>
            <a:endParaRPr lang="en-US" sz="1600" b="1" dirty="0">
              <a:solidFill>
                <a:srgbClr val="000000"/>
              </a:solidFill>
            </a:endParaRPr>
          </a:p>
        </p:txBody>
      </p:sp>
      <p:pic>
        <p:nvPicPr>
          <p:cNvPr id="4" name="Picture 4" descr="0717"/>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087983" y="1058656"/>
            <a:ext cx="3745537" cy="48574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94507107"/>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Box 30"/>
          <p:cNvSpPr txBox="1"/>
          <p:nvPr/>
        </p:nvSpPr>
        <p:spPr>
          <a:xfrm>
            <a:off x="225822" y="56662"/>
            <a:ext cx="8730060" cy="6740308"/>
          </a:xfrm>
          <a:prstGeom prst="rect">
            <a:avLst/>
          </a:prstGeom>
          <a:solidFill>
            <a:schemeClr val="accent3">
              <a:lumMod val="20000"/>
              <a:lumOff val="80000"/>
            </a:schemeClr>
          </a:solidFill>
          <a:ln>
            <a:solidFill>
              <a:srgbClr val="000000"/>
            </a:solidFill>
          </a:ln>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pic>
        <p:nvPicPr>
          <p:cNvPr id="139265" name="Picture 2" descr="E_0718"/>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990600" y="990600"/>
            <a:ext cx="7162800" cy="2722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9266" name="Rectangle 3" hidden="1"/>
          <p:cNvSpPr>
            <a:spLocks noGrp="1" noChangeArrowheads="1"/>
          </p:cNvSpPr>
          <p:nvPr>
            <p:ph type="title"/>
          </p:nvPr>
        </p:nvSpPr>
        <p:spPr>
          <a:xfrm>
            <a:off x="457200" y="146050"/>
            <a:ext cx="8229600" cy="1143000"/>
          </a:xfrm>
        </p:spPr>
        <p:txBody>
          <a:bodyPr/>
          <a:lstStyle/>
          <a:p>
            <a:endParaRPr lang="en-US">
              <a:ea typeface="ＭＳ Ｐゴシック" charset="0"/>
            </a:endParaRPr>
          </a:p>
        </p:txBody>
      </p:sp>
      <p:sp>
        <p:nvSpPr>
          <p:cNvPr id="203781" name="Text Box 5"/>
          <p:cNvSpPr txBox="1">
            <a:spLocks noChangeArrowheads="1"/>
          </p:cNvSpPr>
          <p:nvPr/>
        </p:nvSpPr>
        <p:spPr bwMode="auto">
          <a:xfrm>
            <a:off x="2841625" y="38100"/>
            <a:ext cx="3459163" cy="366713"/>
          </a:xfrm>
          <a:prstGeom prst="rect">
            <a:avLst/>
          </a:prstGeom>
          <a:solidFill>
            <a:srgbClr val="672813"/>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chemeClr val="bg1"/>
                </a:solidFill>
                <a:cs typeface="Arial" charset="0"/>
              </a:rPr>
              <a:t>Natural Capital Degradation</a:t>
            </a:r>
          </a:p>
        </p:txBody>
      </p:sp>
      <p:sp>
        <p:nvSpPr>
          <p:cNvPr id="203782" name="Text Box 6"/>
          <p:cNvSpPr txBox="1">
            <a:spLocks noChangeArrowheads="1"/>
          </p:cNvSpPr>
          <p:nvPr/>
        </p:nvSpPr>
        <p:spPr bwMode="auto">
          <a:xfrm>
            <a:off x="1600200" y="373063"/>
            <a:ext cx="600710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672813"/>
                </a:solidFill>
                <a:cs typeface="Arial" charset="0"/>
              </a:rPr>
              <a:t>Major Human Impacts on Terrestrial Ecosystems</a:t>
            </a:r>
          </a:p>
        </p:txBody>
      </p:sp>
      <p:sp>
        <p:nvSpPr>
          <p:cNvPr id="203783" name="Text Box 7"/>
          <p:cNvSpPr txBox="1">
            <a:spLocks noChangeArrowheads="1"/>
          </p:cNvSpPr>
          <p:nvPr/>
        </p:nvSpPr>
        <p:spPr bwMode="auto">
          <a:xfrm>
            <a:off x="1524000" y="685800"/>
            <a:ext cx="10842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Deserts</a:t>
            </a:r>
          </a:p>
        </p:txBody>
      </p:sp>
      <p:sp>
        <p:nvSpPr>
          <p:cNvPr id="203784" name="Text Box 8"/>
          <p:cNvSpPr txBox="1">
            <a:spLocks noChangeArrowheads="1"/>
          </p:cNvSpPr>
          <p:nvPr/>
        </p:nvSpPr>
        <p:spPr bwMode="auto">
          <a:xfrm>
            <a:off x="2579688" y="685800"/>
            <a:ext cx="14906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Grasslands</a:t>
            </a:r>
          </a:p>
        </p:txBody>
      </p:sp>
      <p:sp>
        <p:nvSpPr>
          <p:cNvPr id="203785" name="Text Box 9"/>
          <p:cNvSpPr txBox="1">
            <a:spLocks noChangeArrowheads="1"/>
          </p:cNvSpPr>
          <p:nvPr/>
        </p:nvSpPr>
        <p:spPr bwMode="auto">
          <a:xfrm>
            <a:off x="4475163" y="685800"/>
            <a:ext cx="10715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Forests</a:t>
            </a:r>
          </a:p>
        </p:txBody>
      </p:sp>
      <p:sp>
        <p:nvSpPr>
          <p:cNvPr id="203786" name="Text Box 10"/>
          <p:cNvSpPr txBox="1">
            <a:spLocks noChangeArrowheads="1"/>
          </p:cNvSpPr>
          <p:nvPr/>
        </p:nvSpPr>
        <p:spPr bwMode="auto">
          <a:xfrm>
            <a:off x="7069138" y="685800"/>
            <a:ext cx="13890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00000"/>
                </a:solidFill>
                <a:cs typeface="Arial" charset="0"/>
              </a:rPr>
              <a:t>Mountains</a:t>
            </a:r>
          </a:p>
        </p:txBody>
      </p:sp>
      <p:sp>
        <p:nvSpPr>
          <p:cNvPr id="203787" name="Text Box 11"/>
          <p:cNvSpPr txBox="1">
            <a:spLocks noChangeArrowheads="1"/>
          </p:cNvSpPr>
          <p:nvPr/>
        </p:nvSpPr>
        <p:spPr bwMode="auto">
          <a:xfrm>
            <a:off x="630238" y="3733800"/>
            <a:ext cx="2265362"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Large desert cities</a:t>
            </a:r>
          </a:p>
        </p:txBody>
      </p:sp>
      <p:sp>
        <p:nvSpPr>
          <p:cNvPr id="203788" name="Text Box 12"/>
          <p:cNvSpPr txBox="1">
            <a:spLocks noChangeArrowheads="1"/>
          </p:cNvSpPr>
          <p:nvPr/>
        </p:nvSpPr>
        <p:spPr bwMode="auto">
          <a:xfrm>
            <a:off x="2514600" y="3733800"/>
            <a:ext cx="17827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Conversion to cropland</a:t>
            </a:r>
          </a:p>
        </p:txBody>
      </p:sp>
      <p:sp>
        <p:nvSpPr>
          <p:cNvPr id="203789" name="Text Box 13"/>
          <p:cNvSpPr txBox="1">
            <a:spLocks noChangeArrowheads="1"/>
          </p:cNvSpPr>
          <p:nvPr/>
        </p:nvSpPr>
        <p:spPr bwMode="auto">
          <a:xfrm>
            <a:off x="3962400" y="3733800"/>
            <a:ext cx="1828800" cy="8604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Clearing for agriculture, livestock grazing, timber, and urban development</a:t>
            </a:r>
          </a:p>
        </p:txBody>
      </p:sp>
      <p:sp>
        <p:nvSpPr>
          <p:cNvPr id="203790" name="Text Box 14"/>
          <p:cNvSpPr txBox="1">
            <a:spLocks noChangeArrowheads="1"/>
          </p:cNvSpPr>
          <p:nvPr/>
        </p:nvSpPr>
        <p:spPr bwMode="auto">
          <a:xfrm>
            <a:off x="5715000" y="3733800"/>
            <a:ext cx="1465263" cy="28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Agriculture</a:t>
            </a:r>
          </a:p>
        </p:txBody>
      </p:sp>
      <p:sp>
        <p:nvSpPr>
          <p:cNvPr id="203791" name="Text Box 15"/>
          <p:cNvSpPr txBox="1">
            <a:spLocks noChangeArrowheads="1"/>
          </p:cNvSpPr>
          <p:nvPr/>
        </p:nvSpPr>
        <p:spPr bwMode="auto">
          <a:xfrm>
            <a:off x="630238" y="4014788"/>
            <a:ext cx="198120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Destruction of soil and underground habitat by off-road vehicles</a:t>
            </a:r>
          </a:p>
        </p:txBody>
      </p:sp>
      <p:sp>
        <p:nvSpPr>
          <p:cNvPr id="203792" name="Text Box 16"/>
          <p:cNvSpPr txBox="1">
            <a:spLocks noChangeArrowheads="1"/>
          </p:cNvSpPr>
          <p:nvPr/>
        </p:nvSpPr>
        <p:spPr bwMode="auto">
          <a:xfrm>
            <a:off x="5715000" y="4013200"/>
            <a:ext cx="1778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Timber and mineral extraction</a:t>
            </a:r>
          </a:p>
        </p:txBody>
      </p:sp>
      <p:sp>
        <p:nvSpPr>
          <p:cNvPr id="203793" name="Text Box 17"/>
          <p:cNvSpPr txBox="1">
            <a:spLocks noChangeArrowheads="1"/>
          </p:cNvSpPr>
          <p:nvPr/>
        </p:nvSpPr>
        <p:spPr bwMode="auto">
          <a:xfrm>
            <a:off x="2514600" y="4243388"/>
            <a:ext cx="1573213"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Release of CO</a:t>
            </a:r>
            <a:r>
              <a:rPr lang="en-US" sz="1400" b="1" baseline="-25000">
                <a:solidFill>
                  <a:srgbClr val="000000"/>
                </a:solidFill>
                <a:cs typeface="Arial" charset="0"/>
              </a:rPr>
              <a:t>2</a:t>
            </a:r>
            <a:r>
              <a:rPr lang="en-US" sz="1400" b="1">
                <a:solidFill>
                  <a:srgbClr val="000000"/>
                </a:solidFill>
                <a:cs typeface="Arial" charset="0"/>
              </a:rPr>
              <a:t> to atmosphere from burning grassland</a:t>
            </a:r>
          </a:p>
        </p:txBody>
      </p:sp>
      <p:sp>
        <p:nvSpPr>
          <p:cNvPr id="203794" name="Text Box 18"/>
          <p:cNvSpPr txBox="1">
            <a:spLocks noChangeArrowheads="1"/>
          </p:cNvSpPr>
          <p:nvPr/>
        </p:nvSpPr>
        <p:spPr bwMode="auto">
          <a:xfrm>
            <a:off x="3962400" y="4818063"/>
            <a:ext cx="1827213"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Conversion of diverse forests to tree plantations</a:t>
            </a:r>
          </a:p>
        </p:txBody>
      </p:sp>
      <p:sp>
        <p:nvSpPr>
          <p:cNvPr id="203795" name="Text Box 19"/>
          <p:cNvSpPr txBox="1">
            <a:spLocks noChangeArrowheads="1"/>
          </p:cNvSpPr>
          <p:nvPr/>
        </p:nvSpPr>
        <p:spPr bwMode="auto">
          <a:xfrm>
            <a:off x="5715000" y="4519613"/>
            <a:ext cx="2159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Hydroelectric dams and reservoirs</a:t>
            </a:r>
          </a:p>
        </p:txBody>
      </p:sp>
      <p:sp>
        <p:nvSpPr>
          <p:cNvPr id="203796" name="Text Box 20"/>
          <p:cNvSpPr txBox="1">
            <a:spLocks noChangeArrowheads="1"/>
          </p:cNvSpPr>
          <p:nvPr/>
        </p:nvSpPr>
        <p:spPr bwMode="auto">
          <a:xfrm>
            <a:off x="630238" y="4968875"/>
            <a:ext cx="18288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Soil salinization from irrigation</a:t>
            </a:r>
          </a:p>
        </p:txBody>
      </p:sp>
      <p:sp>
        <p:nvSpPr>
          <p:cNvPr id="203797" name="Text Box 21"/>
          <p:cNvSpPr txBox="1">
            <a:spLocks noChangeArrowheads="1"/>
          </p:cNvSpPr>
          <p:nvPr/>
        </p:nvSpPr>
        <p:spPr bwMode="auto">
          <a:xfrm>
            <a:off x="5715000" y="5037138"/>
            <a:ext cx="2290763" cy="284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Increasing tourism</a:t>
            </a:r>
          </a:p>
        </p:txBody>
      </p:sp>
      <p:sp>
        <p:nvSpPr>
          <p:cNvPr id="203798" name="Text Box 22"/>
          <p:cNvSpPr txBox="1">
            <a:spLocks noChangeArrowheads="1"/>
          </p:cNvSpPr>
          <p:nvPr/>
        </p:nvSpPr>
        <p:spPr bwMode="auto">
          <a:xfrm>
            <a:off x="2514600" y="5197475"/>
            <a:ext cx="142081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Overgrazing by livestock</a:t>
            </a:r>
          </a:p>
        </p:txBody>
      </p:sp>
      <p:sp>
        <p:nvSpPr>
          <p:cNvPr id="203799" name="Text Box 23"/>
          <p:cNvSpPr txBox="1">
            <a:spLocks noChangeArrowheads="1"/>
          </p:cNvSpPr>
          <p:nvPr/>
        </p:nvSpPr>
        <p:spPr bwMode="auto">
          <a:xfrm>
            <a:off x="630238" y="5478463"/>
            <a:ext cx="1630362"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Depletion of groundwater</a:t>
            </a:r>
          </a:p>
        </p:txBody>
      </p:sp>
      <p:sp>
        <p:nvSpPr>
          <p:cNvPr id="203800" name="Text Box 24"/>
          <p:cNvSpPr txBox="1">
            <a:spLocks noChangeArrowheads="1"/>
          </p:cNvSpPr>
          <p:nvPr/>
        </p:nvSpPr>
        <p:spPr bwMode="auto">
          <a:xfrm>
            <a:off x="3962400" y="5543550"/>
            <a:ext cx="18161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Damage from off-road vehicles</a:t>
            </a:r>
          </a:p>
        </p:txBody>
      </p:sp>
      <p:sp>
        <p:nvSpPr>
          <p:cNvPr id="203801" name="Text Box 25"/>
          <p:cNvSpPr txBox="1">
            <a:spLocks noChangeArrowheads="1"/>
          </p:cNvSpPr>
          <p:nvPr/>
        </p:nvSpPr>
        <p:spPr bwMode="auto">
          <a:xfrm>
            <a:off x="5715000" y="5349875"/>
            <a:ext cx="29972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Air pollution blowing in from urban areas and power plants</a:t>
            </a:r>
          </a:p>
        </p:txBody>
      </p:sp>
      <p:sp>
        <p:nvSpPr>
          <p:cNvPr id="203802" name="Text Box 26"/>
          <p:cNvSpPr txBox="1">
            <a:spLocks noChangeArrowheads="1"/>
          </p:cNvSpPr>
          <p:nvPr/>
        </p:nvSpPr>
        <p:spPr bwMode="auto">
          <a:xfrm>
            <a:off x="2514600" y="5738813"/>
            <a:ext cx="1573213"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Oil production and off-road vehicles in arctic tundra</a:t>
            </a:r>
          </a:p>
        </p:txBody>
      </p:sp>
      <p:sp>
        <p:nvSpPr>
          <p:cNvPr id="203803" name="Text Box 27"/>
          <p:cNvSpPr txBox="1">
            <a:spLocks noChangeArrowheads="1"/>
          </p:cNvSpPr>
          <p:nvPr/>
        </p:nvSpPr>
        <p:spPr bwMode="auto">
          <a:xfrm>
            <a:off x="5715000" y="5851525"/>
            <a:ext cx="25400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Soil damage from off-road vehicles</a:t>
            </a:r>
          </a:p>
        </p:txBody>
      </p:sp>
      <p:sp>
        <p:nvSpPr>
          <p:cNvPr id="203804" name="Text Box 28"/>
          <p:cNvSpPr txBox="1">
            <a:spLocks noChangeArrowheads="1"/>
          </p:cNvSpPr>
          <p:nvPr/>
        </p:nvSpPr>
        <p:spPr bwMode="auto">
          <a:xfrm>
            <a:off x="630238" y="6027738"/>
            <a:ext cx="1905000" cy="66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Land disturbance and pollution from mineral extraction</a:t>
            </a:r>
          </a:p>
        </p:txBody>
      </p:sp>
      <p:sp>
        <p:nvSpPr>
          <p:cNvPr id="203805" name="Text Box 29"/>
          <p:cNvSpPr txBox="1">
            <a:spLocks noChangeArrowheads="1"/>
          </p:cNvSpPr>
          <p:nvPr/>
        </p:nvSpPr>
        <p:spPr bwMode="auto">
          <a:xfrm>
            <a:off x="3962400" y="6116638"/>
            <a:ext cx="1871663"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90000"/>
              </a:lnSpc>
              <a:defRPr/>
            </a:pPr>
            <a:r>
              <a:rPr lang="en-US" sz="1400" b="1">
                <a:solidFill>
                  <a:srgbClr val="000000"/>
                </a:solidFill>
                <a:cs typeface="Arial" charset="0"/>
              </a:rPr>
              <a:t>Pollution of forest streams</a:t>
            </a:r>
          </a:p>
        </p:txBody>
      </p:sp>
      <p:sp>
        <p:nvSpPr>
          <p:cNvPr id="203806" name="Text Box 30"/>
          <p:cNvSpPr txBox="1">
            <a:spLocks noChangeArrowheads="1"/>
          </p:cNvSpPr>
          <p:nvPr/>
        </p:nvSpPr>
        <p:spPr bwMode="auto">
          <a:xfrm>
            <a:off x="5715000" y="6253787"/>
            <a:ext cx="3240882" cy="483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lnSpc>
                <a:spcPct val="90000"/>
              </a:lnSpc>
              <a:defRPr/>
            </a:pPr>
            <a:r>
              <a:rPr lang="en-US" sz="1400" b="1" dirty="0">
                <a:solidFill>
                  <a:srgbClr val="000000"/>
                </a:solidFill>
                <a:cs typeface="Arial" charset="0"/>
              </a:rPr>
              <a:t>Water supplies threatened by glacial melting</a:t>
            </a:r>
          </a:p>
        </p:txBody>
      </p:sp>
    </p:spTree>
    <p:extLst>
      <p:ext uri="{BB962C8B-B14F-4D97-AF65-F5344CB8AC3E}">
        <p14:creationId xmlns:p14="http://schemas.microsoft.com/office/powerpoint/2010/main" val="319423100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a:xfrm>
            <a:off x="0" y="43165"/>
            <a:ext cx="9144000" cy="780568"/>
          </a:xfrm>
          <a:prstGeom prst="rect">
            <a:avLst/>
          </a:prstGeom>
          <a:ln>
            <a:solidFill>
              <a:srgbClr val="FFFFFF"/>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000" b="1" dirty="0" smtClean="0">
                <a:solidFill>
                  <a:srgbClr val="000000"/>
                </a:solidFill>
                <a:latin typeface="Calibri"/>
                <a:cs typeface="Calibri"/>
              </a:rPr>
              <a:t>Albedo Influences Earth’s Surface Temperatures</a:t>
            </a:r>
            <a:endParaRPr lang="en-US" sz="3000" dirty="0">
              <a:solidFill>
                <a:srgbClr val="000000"/>
              </a:solidFill>
              <a:latin typeface="Calibri"/>
              <a:cs typeface="Calibri"/>
            </a:endParaRPr>
          </a:p>
        </p:txBody>
      </p:sp>
      <p:pic>
        <p:nvPicPr>
          <p:cNvPr id="11" name="Picture 2" descr="figure_04_04"/>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b="6985"/>
          <a:stretch/>
        </p:blipFill>
        <p:spPr bwMode="auto">
          <a:xfrm>
            <a:off x="1935200" y="1845662"/>
            <a:ext cx="5433656" cy="4153362"/>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12" name="Rectangle 3"/>
          <p:cNvSpPr txBox="1">
            <a:spLocks noChangeArrowheads="1"/>
          </p:cNvSpPr>
          <p:nvPr/>
        </p:nvSpPr>
        <p:spPr>
          <a:xfrm>
            <a:off x="163031" y="680625"/>
            <a:ext cx="8980969" cy="2270279"/>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defRPr/>
            </a:pPr>
            <a:r>
              <a:rPr lang="en-US" sz="2200" b="1" dirty="0" smtClean="0">
                <a:solidFill>
                  <a:srgbClr val="000000"/>
                </a:solidFill>
                <a:cs typeface="Calibri"/>
              </a:rPr>
              <a:t>Albedo</a:t>
            </a:r>
            <a:r>
              <a:rPr lang="en-US" sz="2200" b="1" dirty="0">
                <a:solidFill>
                  <a:srgbClr val="000000"/>
                </a:solidFill>
                <a:cs typeface="Calibri"/>
              </a:rPr>
              <a:t>: </a:t>
            </a:r>
            <a:r>
              <a:rPr lang="en-US" sz="2200" i="1" dirty="0">
                <a:solidFill>
                  <a:srgbClr val="000000"/>
                </a:solidFill>
                <a:cs typeface="Calibri"/>
              </a:rPr>
              <a:t>the percent of incoming solar radiation that is reflected or </a:t>
            </a:r>
            <a:r>
              <a:rPr lang="en-US" sz="2200" i="1" dirty="0" smtClean="0">
                <a:solidFill>
                  <a:srgbClr val="000000"/>
                </a:solidFill>
                <a:cs typeface="Calibri"/>
              </a:rPr>
              <a:t>absorbed</a:t>
            </a:r>
            <a:r>
              <a:rPr lang="en-US" sz="2200" i="1" dirty="0" smtClean="0">
                <a:cs typeface="Calibri"/>
              </a:rPr>
              <a:t>.  </a:t>
            </a:r>
            <a:r>
              <a:rPr lang="en-US" altLang="en-US" sz="2200" dirty="0" smtClean="0">
                <a:latin typeface="Calibri"/>
                <a:cs typeface="Calibri"/>
              </a:rPr>
              <a:t>Higher the albedo of a surface, the more solar energy it reflects and the less it absorbs. </a:t>
            </a:r>
            <a:r>
              <a:rPr lang="en-US" altLang="en-US" sz="2200" b="1" i="1" dirty="0" smtClean="0">
                <a:latin typeface="Calibri"/>
                <a:cs typeface="Calibri"/>
              </a:rPr>
              <a:t>White </a:t>
            </a:r>
            <a:r>
              <a:rPr lang="en-US" altLang="en-US" sz="2200" b="1" i="1" dirty="0">
                <a:latin typeface="Calibri"/>
                <a:cs typeface="Calibri"/>
              </a:rPr>
              <a:t>surface high </a:t>
            </a:r>
            <a:r>
              <a:rPr lang="en-US" altLang="en-US" sz="2200" b="1" i="1" dirty="0" smtClean="0">
                <a:latin typeface="Calibri"/>
                <a:cs typeface="Calibri"/>
              </a:rPr>
              <a:t>albedo; Dark surface low albedo</a:t>
            </a:r>
          </a:p>
          <a:p>
            <a:pPr marL="0" indent="0">
              <a:buNone/>
              <a:defRPr/>
            </a:pPr>
            <a:endParaRPr lang="en-US" altLang="en-US" sz="2200" dirty="0">
              <a:latin typeface="Calibri"/>
              <a:cs typeface="Calibri"/>
            </a:endParaRPr>
          </a:p>
          <a:p>
            <a:pPr marL="0" indent="0">
              <a:buNone/>
            </a:pPr>
            <a:endParaRPr lang="en-US" sz="2200" dirty="0" smtClean="0">
              <a:latin typeface="Calibri"/>
              <a:cs typeface="Calibri"/>
            </a:endParaRPr>
          </a:p>
          <a:p>
            <a:pPr marL="0" indent="0">
              <a:buFontTx/>
              <a:buNone/>
            </a:pPr>
            <a:r>
              <a:rPr lang="en-US" sz="2200" dirty="0" smtClean="0">
                <a:latin typeface="Calibri"/>
                <a:cs typeface="Calibri"/>
              </a:rPr>
              <a:t> </a:t>
            </a:r>
          </a:p>
        </p:txBody>
      </p:sp>
      <p:sp>
        <p:nvSpPr>
          <p:cNvPr id="13" name="Rectangle 3"/>
          <p:cNvSpPr txBox="1">
            <a:spLocks noChangeArrowheads="1"/>
          </p:cNvSpPr>
          <p:nvPr/>
        </p:nvSpPr>
        <p:spPr>
          <a:xfrm>
            <a:off x="357711" y="5999023"/>
            <a:ext cx="8549305" cy="727049"/>
          </a:xfrm>
          <a:prstGeom prst="rect">
            <a:avLst/>
          </a:prstGeom>
          <a:ln>
            <a:no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defRPr/>
            </a:pPr>
            <a:r>
              <a:rPr lang="en-US" altLang="en-US" sz="2200" b="1" dirty="0" smtClean="0">
                <a:latin typeface="Calibri"/>
                <a:cs typeface="Calibri"/>
              </a:rPr>
              <a:t>Global average albedo 30%; 10</a:t>
            </a:r>
            <a:r>
              <a:rPr lang="en-US" altLang="en-US" sz="2200" b="1" dirty="0">
                <a:latin typeface="Calibri"/>
                <a:cs typeface="Calibri"/>
              </a:rPr>
              <a:t>-20%tropics with dense green foliage and 80-95% in snow covered polar </a:t>
            </a:r>
            <a:r>
              <a:rPr lang="en-US" altLang="en-US" sz="2200" b="1" dirty="0" smtClean="0">
                <a:latin typeface="Calibri"/>
                <a:cs typeface="Calibri"/>
              </a:rPr>
              <a:t>regions</a:t>
            </a:r>
            <a:endParaRPr lang="en-US" sz="2200" b="1" dirty="0" smtClean="0">
              <a:latin typeface="Calibri"/>
              <a:cs typeface="Calibri"/>
            </a:endParaRPr>
          </a:p>
          <a:p>
            <a:pPr marL="0" indent="0" algn="ctr">
              <a:buFontTx/>
              <a:buNone/>
            </a:pPr>
            <a:r>
              <a:rPr lang="en-US" sz="2200" dirty="0" smtClean="0">
                <a:latin typeface="Calibri"/>
                <a:cs typeface="Calibri"/>
              </a:rPr>
              <a:t> </a:t>
            </a:r>
          </a:p>
        </p:txBody>
      </p:sp>
    </p:spTree>
    <p:extLst>
      <p:ext uri="{BB962C8B-B14F-4D97-AF65-F5344CB8AC3E}">
        <p14:creationId xmlns:p14="http://schemas.microsoft.com/office/powerpoint/2010/main" val="330120638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E_070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99832" y="1587"/>
            <a:ext cx="5005388" cy="68564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3554" name="Rectangle 3" hidden="1"/>
          <p:cNvSpPr>
            <a:spLocks noGrp="1" noChangeArrowheads="1"/>
          </p:cNvSpPr>
          <p:nvPr>
            <p:ph type="title"/>
          </p:nvPr>
        </p:nvSpPr>
        <p:spPr/>
        <p:txBody>
          <a:bodyPr/>
          <a:lstStyle/>
          <a:p>
            <a:endParaRPr lang="en-US">
              <a:ea typeface="ＭＳ Ｐゴシック" charset="0"/>
            </a:endParaRPr>
          </a:p>
        </p:txBody>
      </p:sp>
      <p:sp>
        <p:nvSpPr>
          <p:cNvPr id="138245" name="Text Box 5"/>
          <p:cNvSpPr txBox="1">
            <a:spLocks noChangeArrowheads="1"/>
          </p:cNvSpPr>
          <p:nvPr/>
        </p:nvSpPr>
        <p:spPr bwMode="auto">
          <a:xfrm>
            <a:off x="4191932" y="2135187"/>
            <a:ext cx="99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Cool, dry air</a:t>
            </a:r>
          </a:p>
        </p:txBody>
      </p:sp>
      <p:sp>
        <p:nvSpPr>
          <p:cNvPr id="138246" name="Text Box 6"/>
          <p:cNvSpPr txBox="1">
            <a:spLocks noChangeArrowheads="1"/>
          </p:cNvSpPr>
          <p:nvPr/>
        </p:nvSpPr>
        <p:spPr bwMode="auto">
          <a:xfrm>
            <a:off x="7368520" y="2122487"/>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500" b="1">
                <a:solidFill>
                  <a:srgbClr val="000000"/>
                </a:solidFill>
                <a:cs typeface="Arial" charset="0"/>
              </a:rPr>
              <a:t>Condensation and precipitation</a:t>
            </a:r>
          </a:p>
        </p:txBody>
      </p:sp>
      <p:sp>
        <p:nvSpPr>
          <p:cNvPr id="138247" name="Text Box 7"/>
          <p:cNvSpPr txBox="1">
            <a:spLocks noChangeArrowheads="1"/>
          </p:cNvSpPr>
          <p:nvPr/>
        </p:nvSpPr>
        <p:spPr bwMode="auto">
          <a:xfrm>
            <a:off x="5350807" y="1809750"/>
            <a:ext cx="2112963"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90000"/>
              </a:lnSpc>
              <a:defRPr/>
            </a:pPr>
            <a:r>
              <a:rPr lang="en-US" sz="1800" b="1" dirty="0">
                <a:solidFill>
                  <a:srgbClr val="000000"/>
                </a:solidFill>
                <a:cs typeface="Arial" charset="0"/>
              </a:rPr>
              <a:t>Heat released radiates to space</a:t>
            </a:r>
          </a:p>
        </p:txBody>
      </p:sp>
      <p:sp>
        <p:nvSpPr>
          <p:cNvPr id="138248" name="Text Box 8"/>
          <p:cNvSpPr txBox="1">
            <a:spLocks noChangeArrowheads="1"/>
          </p:cNvSpPr>
          <p:nvPr/>
        </p:nvSpPr>
        <p:spPr bwMode="auto">
          <a:xfrm>
            <a:off x="3734732" y="1493837"/>
            <a:ext cx="1871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LOW PRESSURE</a:t>
            </a:r>
          </a:p>
        </p:txBody>
      </p:sp>
      <p:sp>
        <p:nvSpPr>
          <p:cNvPr id="138249" name="Text Box 9"/>
          <p:cNvSpPr txBox="1">
            <a:spLocks noChangeArrowheads="1"/>
          </p:cNvSpPr>
          <p:nvPr/>
        </p:nvSpPr>
        <p:spPr bwMode="auto">
          <a:xfrm>
            <a:off x="7163732" y="1493837"/>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HIGH PRESSURE</a:t>
            </a:r>
          </a:p>
        </p:txBody>
      </p:sp>
      <p:sp>
        <p:nvSpPr>
          <p:cNvPr id="138250" name="Text Box 10"/>
          <p:cNvSpPr txBox="1">
            <a:spLocks noChangeArrowheads="1"/>
          </p:cNvSpPr>
          <p:nvPr/>
        </p:nvSpPr>
        <p:spPr bwMode="auto">
          <a:xfrm>
            <a:off x="4725332" y="2897187"/>
            <a:ext cx="2057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Falls, is compressed, warms</a:t>
            </a:r>
          </a:p>
        </p:txBody>
      </p:sp>
      <p:sp>
        <p:nvSpPr>
          <p:cNvPr id="138251" name="Text Box 11"/>
          <p:cNvSpPr txBox="1">
            <a:spLocks noChangeArrowheads="1"/>
          </p:cNvSpPr>
          <p:nvPr/>
        </p:nvSpPr>
        <p:spPr bwMode="auto">
          <a:xfrm>
            <a:off x="6546195" y="2973387"/>
            <a:ext cx="1531937"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800" b="1">
                <a:solidFill>
                  <a:srgbClr val="000000"/>
                </a:solidFill>
                <a:cs typeface="Arial" charset="0"/>
              </a:rPr>
              <a:t>Rises, expands, cools</a:t>
            </a:r>
          </a:p>
        </p:txBody>
      </p:sp>
      <p:sp>
        <p:nvSpPr>
          <p:cNvPr id="138252" name="Text Box 12"/>
          <p:cNvSpPr txBox="1">
            <a:spLocks noChangeArrowheads="1"/>
          </p:cNvSpPr>
          <p:nvPr/>
        </p:nvSpPr>
        <p:spPr bwMode="auto">
          <a:xfrm>
            <a:off x="4115732" y="3963987"/>
            <a:ext cx="11001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Warm, dry air</a:t>
            </a:r>
          </a:p>
        </p:txBody>
      </p:sp>
      <p:sp>
        <p:nvSpPr>
          <p:cNvPr id="138253" name="Text Box 13"/>
          <p:cNvSpPr txBox="1">
            <a:spLocks noChangeArrowheads="1"/>
          </p:cNvSpPr>
          <p:nvPr/>
        </p:nvSpPr>
        <p:spPr bwMode="auto">
          <a:xfrm>
            <a:off x="7697132" y="3963987"/>
            <a:ext cx="91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Hot, wet air</a:t>
            </a:r>
          </a:p>
        </p:txBody>
      </p:sp>
      <p:sp>
        <p:nvSpPr>
          <p:cNvPr id="138254" name="Text Box 14"/>
          <p:cNvSpPr txBox="1">
            <a:spLocks noChangeArrowheads="1"/>
          </p:cNvSpPr>
          <p:nvPr/>
        </p:nvSpPr>
        <p:spPr bwMode="auto">
          <a:xfrm>
            <a:off x="5334932" y="4329112"/>
            <a:ext cx="22653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Flows toward low pressure, picks up moisture and heat</a:t>
            </a:r>
          </a:p>
        </p:txBody>
      </p:sp>
      <p:sp>
        <p:nvSpPr>
          <p:cNvPr id="138255" name="Text Box 15"/>
          <p:cNvSpPr txBox="1">
            <a:spLocks noChangeArrowheads="1"/>
          </p:cNvSpPr>
          <p:nvPr/>
        </p:nvSpPr>
        <p:spPr bwMode="auto">
          <a:xfrm>
            <a:off x="3658532" y="5275262"/>
            <a:ext cx="1635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cs typeface="Arial" charset="0"/>
              </a:rPr>
              <a:t>HIGH PRESSURE</a:t>
            </a:r>
          </a:p>
        </p:txBody>
      </p:sp>
      <p:sp>
        <p:nvSpPr>
          <p:cNvPr id="138256" name="Text Box 16"/>
          <p:cNvSpPr txBox="1">
            <a:spLocks noChangeArrowheads="1"/>
          </p:cNvSpPr>
          <p:nvPr/>
        </p:nvSpPr>
        <p:spPr bwMode="auto">
          <a:xfrm>
            <a:off x="5571470" y="5403850"/>
            <a:ext cx="1909762"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70000"/>
              </a:lnSpc>
              <a:defRPr/>
            </a:pPr>
            <a:r>
              <a:rPr lang="en-US" sz="1600" b="1">
                <a:solidFill>
                  <a:srgbClr val="000000"/>
                </a:solidFill>
                <a:cs typeface="Arial" charset="0"/>
              </a:rPr>
              <a:t>Moist surface warmed by sun</a:t>
            </a:r>
          </a:p>
        </p:txBody>
      </p:sp>
      <p:sp>
        <p:nvSpPr>
          <p:cNvPr id="138257" name="Text Box 17"/>
          <p:cNvSpPr txBox="1">
            <a:spLocks noChangeArrowheads="1"/>
          </p:cNvSpPr>
          <p:nvPr/>
        </p:nvSpPr>
        <p:spPr bwMode="auto">
          <a:xfrm>
            <a:off x="7538382" y="5259387"/>
            <a:ext cx="1606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cs typeface="Arial" charset="0"/>
              </a:rPr>
              <a:t>LOW PRESSURE</a:t>
            </a:r>
          </a:p>
        </p:txBody>
      </p:sp>
      <p:sp>
        <p:nvSpPr>
          <p:cNvPr id="18" name="Rectangle 2"/>
          <p:cNvSpPr txBox="1">
            <a:spLocks noChangeArrowheads="1"/>
          </p:cNvSpPr>
          <p:nvPr/>
        </p:nvSpPr>
        <p:spPr>
          <a:xfrm>
            <a:off x="205965" y="25323"/>
            <a:ext cx="8736423" cy="571304"/>
          </a:xfrm>
          <a:prstGeom prst="rect">
            <a:avLst/>
          </a:prstGeom>
          <a:solidFill>
            <a:schemeClr val="accent1">
              <a:lumMod val="20000"/>
              <a:lumOff val="80000"/>
            </a:schemeClr>
          </a:solidFill>
          <a:ln>
            <a:solidFill>
              <a:srgbClr val="000000"/>
            </a:solidFill>
          </a:ln>
        </p:spPr>
        <p:txBody>
          <a:bodyPr vert="horz" lIns="91440" tIns="45720" rIns="91440" bIns="45720" rtlCol="0" anchor="b">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Climate- </a:t>
            </a:r>
            <a:r>
              <a:rPr lang="en-US" sz="3200" b="1" dirty="0" smtClean="0">
                <a:cs typeface="Calibri"/>
              </a:rPr>
              <a:t>Atmospheric Convection Currents</a:t>
            </a:r>
            <a:endParaRPr lang="en-US" sz="3200" b="1" dirty="0">
              <a:ea typeface="ＭＳ Ｐゴシック" charset="0"/>
            </a:endParaRPr>
          </a:p>
        </p:txBody>
      </p:sp>
      <p:sp>
        <p:nvSpPr>
          <p:cNvPr id="19" name="Rectangle 3"/>
          <p:cNvSpPr txBox="1">
            <a:spLocks noChangeArrowheads="1"/>
          </p:cNvSpPr>
          <p:nvPr/>
        </p:nvSpPr>
        <p:spPr>
          <a:xfrm>
            <a:off x="205965" y="725699"/>
            <a:ext cx="3546424" cy="6132301"/>
          </a:xfrm>
          <a:prstGeom prst="rect">
            <a:avLst/>
          </a:prstGeom>
          <a:solidFill>
            <a:srgbClr val="DCE6F2"/>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2400" b="1" dirty="0">
                <a:latin typeface="Calibri"/>
                <a:cs typeface="Calibri"/>
              </a:rPr>
              <a:t>Properties of Air</a:t>
            </a:r>
          </a:p>
          <a:p>
            <a:pPr marL="0" indent="0">
              <a:buNone/>
            </a:pPr>
            <a:r>
              <a:rPr lang="en-US" sz="2300" b="1" dirty="0">
                <a:latin typeface="Calibri"/>
                <a:cs typeface="Calibri"/>
              </a:rPr>
              <a:t>Density: </a:t>
            </a:r>
            <a:r>
              <a:rPr lang="en-US" sz="2300" dirty="0">
                <a:latin typeface="Calibri"/>
                <a:cs typeface="Calibri"/>
              </a:rPr>
              <a:t>cold/more dense sinks; warm/less dense </a:t>
            </a:r>
            <a:r>
              <a:rPr lang="en-US" sz="2300" dirty="0" smtClean="0">
                <a:latin typeface="Calibri"/>
                <a:cs typeface="Calibri"/>
              </a:rPr>
              <a:t>rises</a:t>
            </a:r>
          </a:p>
          <a:p>
            <a:pPr marL="0" indent="0">
              <a:buNone/>
            </a:pPr>
            <a:endParaRPr lang="en-US" sz="1200" dirty="0">
              <a:latin typeface="Calibri"/>
              <a:cs typeface="Calibri"/>
            </a:endParaRPr>
          </a:p>
          <a:p>
            <a:pPr marL="0" indent="0">
              <a:buNone/>
            </a:pPr>
            <a:r>
              <a:rPr lang="en-US" sz="2300" b="1" dirty="0">
                <a:latin typeface="Calibri"/>
                <a:cs typeface="Calibri"/>
              </a:rPr>
              <a:t>Water Vapor Capacity: </a:t>
            </a:r>
            <a:r>
              <a:rPr lang="en-US" sz="2300" dirty="0">
                <a:latin typeface="Calibri"/>
                <a:cs typeface="Calibri"/>
              </a:rPr>
              <a:t>warm air has a higher capacity for water vapor than cold </a:t>
            </a:r>
            <a:r>
              <a:rPr lang="en-US" sz="2300" dirty="0" smtClean="0">
                <a:latin typeface="Calibri"/>
                <a:cs typeface="Calibri"/>
              </a:rPr>
              <a:t>air</a:t>
            </a:r>
          </a:p>
          <a:p>
            <a:pPr marL="0" indent="0">
              <a:buNone/>
            </a:pPr>
            <a:endParaRPr lang="en-US" sz="1200" dirty="0" smtClean="0">
              <a:latin typeface="Calibri"/>
              <a:cs typeface="Calibri"/>
            </a:endParaRPr>
          </a:p>
          <a:p>
            <a:pPr marL="0" indent="0">
              <a:buNone/>
            </a:pPr>
            <a:r>
              <a:rPr lang="en-US" sz="2300" b="1" dirty="0">
                <a:cs typeface="Calibri"/>
              </a:rPr>
              <a:t>Adiabatic </a:t>
            </a:r>
            <a:r>
              <a:rPr lang="en-US" sz="2300" b="1" dirty="0" smtClean="0">
                <a:cs typeface="Calibri"/>
              </a:rPr>
              <a:t>Cooling</a:t>
            </a:r>
            <a:r>
              <a:rPr lang="en-US" sz="2300" dirty="0">
                <a:cs typeface="Calibri"/>
              </a:rPr>
              <a:t>: air rises, pressure decreases, expands in volume and lowers temp of the air. </a:t>
            </a:r>
            <a:r>
              <a:rPr lang="en-US" sz="2300" b="1" dirty="0">
                <a:cs typeface="Calibri"/>
              </a:rPr>
              <a:t>Adiabatic Heating: </a:t>
            </a:r>
            <a:r>
              <a:rPr lang="en-US" sz="2300" dirty="0">
                <a:cs typeface="Calibri"/>
              </a:rPr>
              <a:t>air sinks, pressure increases, volume decreases and air temp rises</a:t>
            </a:r>
          </a:p>
          <a:p>
            <a:pPr marL="0" indent="0">
              <a:buNone/>
            </a:pPr>
            <a:endParaRPr lang="en-US" sz="2300" dirty="0" smtClean="0">
              <a:latin typeface="Calibri"/>
              <a:cs typeface="Calibri"/>
            </a:endParaRPr>
          </a:p>
          <a:p>
            <a:pPr marL="0" indent="0">
              <a:buNone/>
            </a:pPr>
            <a:endParaRPr lang="en-US" sz="2400" dirty="0" smtClean="0">
              <a:latin typeface="Calibri"/>
              <a:cs typeface="Calibri"/>
            </a:endParaRPr>
          </a:p>
          <a:p>
            <a:pPr marL="0" indent="0">
              <a:buFontTx/>
              <a:buNone/>
            </a:pPr>
            <a:r>
              <a:rPr lang="en-US" sz="2400" dirty="0" smtClean="0">
                <a:latin typeface="Calibri"/>
                <a:cs typeface="Calibri"/>
              </a:rPr>
              <a:t> </a:t>
            </a:r>
          </a:p>
        </p:txBody>
      </p:sp>
    </p:spTree>
    <p:extLst>
      <p:ext uri="{BB962C8B-B14F-4D97-AF65-F5344CB8AC3E}">
        <p14:creationId xmlns:p14="http://schemas.microsoft.com/office/powerpoint/2010/main" val="1340882133"/>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E_0704"/>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3899832" y="1587"/>
            <a:ext cx="5005388" cy="685641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23554" name="Rectangle 3" hidden="1"/>
          <p:cNvSpPr>
            <a:spLocks noGrp="1" noChangeArrowheads="1"/>
          </p:cNvSpPr>
          <p:nvPr>
            <p:ph type="title"/>
          </p:nvPr>
        </p:nvSpPr>
        <p:spPr/>
        <p:txBody>
          <a:bodyPr/>
          <a:lstStyle/>
          <a:p>
            <a:endParaRPr lang="en-US">
              <a:ea typeface="ＭＳ Ｐゴシック" charset="0"/>
            </a:endParaRPr>
          </a:p>
        </p:txBody>
      </p:sp>
      <p:sp>
        <p:nvSpPr>
          <p:cNvPr id="138245" name="Text Box 5"/>
          <p:cNvSpPr txBox="1">
            <a:spLocks noChangeArrowheads="1"/>
          </p:cNvSpPr>
          <p:nvPr/>
        </p:nvSpPr>
        <p:spPr bwMode="auto">
          <a:xfrm>
            <a:off x="4191932" y="2135187"/>
            <a:ext cx="990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Cool, dry air</a:t>
            </a:r>
          </a:p>
        </p:txBody>
      </p:sp>
      <p:sp>
        <p:nvSpPr>
          <p:cNvPr id="138246" name="Text Box 6"/>
          <p:cNvSpPr txBox="1">
            <a:spLocks noChangeArrowheads="1"/>
          </p:cNvSpPr>
          <p:nvPr/>
        </p:nvSpPr>
        <p:spPr bwMode="auto">
          <a:xfrm>
            <a:off x="7368520" y="2122487"/>
            <a:ext cx="1447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500" b="1">
                <a:solidFill>
                  <a:srgbClr val="000000"/>
                </a:solidFill>
                <a:cs typeface="Arial" charset="0"/>
              </a:rPr>
              <a:t>Condensation and precipitation</a:t>
            </a:r>
          </a:p>
        </p:txBody>
      </p:sp>
      <p:sp>
        <p:nvSpPr>
          <p:cNvPr id="138247" name="Text Box 7"/>
          <p:cNvSpPr txBox="1">
            <a:spLocks noChangeArrowheads="1"/>
          </p:cNvSpPr>
          <p:nvPr/>
        </p:nvSpPr>
        <p:spPr bwMode="auto">
          <a:xfrm>
            <a:off x="5350807" y="1809750"/>
            <a:ext cx="2112963" cy="587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90000"/>
              </a:lnSpc>
              <a:defRPr/>
            </a:pPr>
            <a:r>
              <a:rPr lang="en-US" sz="1800" b="1" dirty="0">
                <a:solidFill>
                  <a:srgbClr val="000000"/>
                </a:solidFill>
                <a:cs typeface="Arial" charset="0"/>
              </a:rPr>
              <a:t>Heat released radiates to space</a:t>
            </a:r>
          </a:p>
        </p:txBody>
      </p:sp>
      <p:sp>
        <p:nvSpPr>
          <p:cNvPr id="138248" name="Text Box 8"/>
          <p:cNvSpPr txBox="1">
            <a:spLocks noChangeArrowheads="1"/>
          </p:cNvSpPr>
          <p:nvPr/>
        </p:nvSpPr>
        <p:spPr bwMode="auto">
          <a:xfrm>
            <a:off x="3734732" y="1493837"/>
            <a:ext cx="18716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LOW PRESSURE</a:t>
            </a:r>
          </a:p>
        </p:txBody>
      </p:sp>
      <p:sp>
        <p:nvSpPr>
          <p:cNvPr id="138249" name="Text Box 9"/>
          <p:cNvSpPr txBox="1">
            <a:spLocks noChangeArrowheads="1"/>
          </p:cNvSpPr>
          <p:nvPr/>
        </p:nvSpPr>
        <p:spPr bwMode="auto">
          <a:xfrm>
            <a:off x="7163732" y="1493837"/>
            <a:ext cx="19050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HIGH PRESSURE</a:t>
            </a:r>
          </a:p>
        </p:txBody>
      </p:sp>
      <p:sp>
        <p:nvSpPr>
          <p:cNvPr id="138250" name="Text Box 10"/>
          <p:cNvSpPr txBox="1">
            <a:spLocks noChangeArrowheads="1"/>
          </p:cNvSpPr>
          <p:nvPr/>
        </p:nvSpPr>
        <p:spPr bwMode="auto">
          <a:xfrm>
            <a:off x="4725332" y="2897187"/>
            <a:ext cx="2057400"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Falls, is compressed, warms</a:t>
            </a:r>
          </a:p>
        </p:txBody>
      </p:sp>
      <p:sp>
        <p:nvSpPr>
          <p:cNvPr id="138251" name="Text Box 11"/>
          <p:cNvSpPr txBox="1">
            <a:spLocks noChangeArrowheads="1"/>
          </p:cNvSpPr>
          <p:nvPr/>
        </p:nvSpPr>
        <p:spPr bwMode="auto">
          <a:xfrm>
            <a:off x="6546195" y="2973387"/>
            <a:ext cx="1531937"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r" eaLnBrk="1" hangingPunct="1">
              <a:defRPr/>
            </a:pPr>
            <a:r>
              <a:rPr lang="en-US" sz="1800" b="1">
                <a:solidFill>
                  <a:srgbClr val="000000"/>
                </a:solidFill>
                <a:cs typeface="Arial" charset="0"/>
              </a:rPr>
              <a:t>Rises, expands, cools</a:t>
            </a:r>
          </a:p>
        </p:txBody>
      </p:sp>
      <p:sp>
        <p:nvSpPr>
          <p:cNvPr id="138252" name="Text Box 12"/>
          <p:cNvSpPr txBox="1">
            <a:spLocks noChangeArrowheads="1"/>
          </p:cNvSpPr>
          <p:nvPr/>
        </p:nvSpPr>
        <p:spPr bwMode="auto">
          <a:xfrm>
            <a:off x="4115732" y="3963987"/>
            <a:ext cx="1100138"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Warm, dry air</a:t>
            </a:r>
          </a:p>
        </p:txBody>
      </p:sp>
      <p:sp>
        <p:nvSpPr>
          <p:cNvPr id="138253" name="Text Box 13"/>
          <p:cNvSpPr txBox="1">
            <a:spLocks noChangeArrowheads="1"/>
          </p:cNvSpPr>
          <p:nvPr/>
        </p:nvSpPr>
        <p:spPr bwMode="auto">
          <a:xfrm>
            <a:off x="7697132" y="3963987"/>
            <a:ext cx="9144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800" b="1">
                <a:solidFill>
                  <a:srgbClr val="000000"/>
                </a:solidFill>
                <a:cs typeface="Arial" charset="0"/>
              </a:rPr>
              <a:t>Hot, wet air</a:t>
            </a:r>
          </a:p>
        </p:txBody>
      </p:sp>
      <p:sp>
        <p:nvSpPr>
          <p:cNvPr id="138254" name="Text Box 14"/>
          <p:cNvSpPr txBox="1">
            <a:spLocks noChangeArrowheads="1"/>
          </p:cNvSpPr>
          <p:nvPr/>
        </p:nvSpPr>
        <p:spPr bwMode="auto">
          <a:xfrm>
            <a:off x="5334932" y="4329112"/>
            <a:ext cx="2265363" cy="9159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Flows toward low pressure, picks up moisture and heat</a:t>
            </a:r>
          </a:p>
        </p:txBody>
      </p:sp>
      <p:sp>
        <p:nvSpPr>
          <p:cNvPr id="138255" name="Text Box 15"/>
          <p:cNvSpPr txBox="1">
            <a:spLocks noChangeArrowheads="1"/>
          </p:cNvSpPr>
          <p:nvPr/>
        </p:nvSpPr>
        <p:spPr bwMode="auto">
          <a:xfrm>
            <a:off x="3658532" y="5275262"/>
            <a:ext cx="163512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cs typeface="Arial" charset="0"/>
              </a:rPr>
              <a:t>HIGH PRESSURE</a:t>
            </a:r>
          </a:p>
        </p:txBody>
      </p:sp>
      <p:sp>
        <p:nvSpPr>
          <p:cNvPr id="138256" name="Text Box 16"/>
          <p:cNvSpPr txBox="1">
            <a:spLocks noChangeArrowheads="1"/>
          </p:cNvSpPr>
          <p:nvPr/>
        </p:nvSpPr>
        <p:spPr bwMode="auto">
          <a:xfrm>
            <a:off x="5571470" y="5403850"/>
            <a:ext cx="1909762" cy="434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70000"/>
              </a:lnSpc>
              <a:defRPr/>
            </a:pPr>
            <a:r>
              <a:rPr lang="en-US" sz="1600" b="1">
                <a:solidFill>
                  <a:srgbClr val="000000"/>
                </a:solidFill>
                <a:cs typeface="Arial" charset="0"/>
              </a:rPr>
              <a:t>Moist surface warmed by sun</a:t>
            </a:r>
          </a:p>
        </p:txBody>
      </p:sp>
      <p:sp>
        <p:nvSpPr>
          <p:cNvPr id="138257" name="Text Box 17"/>
          <p:cNvSpPr txBox="1">
            <a:spLocks noChangeArrowheads="1"/>
          </p:cNvSpPr>
          <p:nvPr/>
        </p:nvSpPr>
        <p:spPr bwMode="auto">
          <a:xfrm>
            <a:off x="7538382" y="5259387"/>
            <a:ext cx="16065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600" b="1">
                <a:solidFill>
                  <a:srgbClr val="000000"/>
                </a:solidFill>
                <a:cs typeface="Arial" charset="0"/>
              </a:rPr>
              <a:t>LOW PRESSURE</a:t>
            </a:r>
          </a:p>
        </p:txBody>
      </p:sp>
      <p:sp>
        <p:nvSpPr>
          <p:cNvPr id="18" name="Rectangle 2"/>
          <p:cNvSpPr txBox="1">
            <a:spLocks noChangeArrowheads="1"/>
          </p:cNvSpPr>
          <p:nvPr/>
        </p:nvSpPr>
        <p:spPr>
          <a:xfrm>
            <a:off x="205965" y="25323"/>
            <a:ext cx="8736423" cy="571304"/>
          </a:xfrm>
          <a:prstGeom prst="rect">
            <a:avLst/>
          </a:prstGeom>
          <a:solidFill>
            <a:schemeClr val="accent1">
              <a:lumMod val="20000"/>
              <a:lumOff val="80000"/>
            </a:schemeClr>
          </a:solidFill>
          <a:ln>
            <a:solidFill>
              <a:srgbClr val="000000"/>
            </a:solidFill>
          </a:ln>
        </p:spPr>
        <p:txBody>
          <a:bodyPr vert="horz" lIns="91440" tIns="45720" rIns="91440" bIns="45720" rtlCol="0" anchor="b">
            <a:normAutofit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Climate- </a:t>
            </a:r>
            <a:r>
              <a:rPr lang="en-US" sz="3200" b="1" dirty="0" smtClean="0">
                <a:cs typeface="Calibri"/>
              </a:rPr>
              <a:t>Atmospheric Convection Currents</a:t>
            </a:r>
            <a:endParaRPr lang="en-US" sz="3200" b="1" dirty="0">
              <a:ea typeface="ＭＳ Ｐゴシック" charset="0"/>
            </a:endParaRPr>
          </a:p>
        </p:txBody>
      </p:sp>
      <p:sp>
        <p:nvSpPr>
          <p:cNvPr id="19" name="Rectangle 3"/>
          <p:cNvSpPr txBox="1">
            <a:spLocks noChangeArrowheads="1"/>
          </p:cNvSpPr>
          <p:nvPr/>
        </p:nvSpPr>
        <p:spPr>
          <a:xfrm>
            <a:off x="205965" y="725699"/>
            <a:ext cx="3546424" cy="6132301"/>
          </a:xfrm>
          <a:prstGeom prst="rect">
            <a:avLst/>
          </a:prstGeom>
          <a:solidFill>
            <a:srgbClr val="DCE6F2"/>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Tx/>
              <a:buNone/>
            </a:pPr>
            <a:r>
              <a:rPr lang="en-US" sz="2400" b="1" dirty="0">
                <a:latin typeface="Calibri"/>
                <a:cs typeface="Calibri"/>
              </a:rPr>
              <a:t>Properties of Air</a:t>
            </a:r>
          </a:p>
          <a:p>
            <a:pPr marL="0" indent="0">
              <a:buNone/>
            </a:pPr>
            <a:r>
              <a:rPr lang="en-US" sz="2300" dirty="0">
                <a:latin typeface="Calibri"/>
                <a:cs typeface="Calibri"/>
              </a:rPr>
              <a:t>Sun’s energy </a:t>
            </a:r>
            <a:r>
              <a:rPr lang="en-US" sz="2300" b="1" dirty="0">
                <a:latin typeface="Calibri"/>
                <a:cs typeface="Calibri"/>
              </a:rPr>
              <a:t>evaporates</a:t>
            </a:r>
            <a:r>
              <a:rPr lang="en-US" sz="2300" dirty="0">
                <a:latin typeface="Calibri"/>
                <a:cs typeface="Calibri"/>
              </a:rPr>
              <a:t> water and forms vapor/</a:t>
            </a:r>
            <a:r>
              <a:rPr lang="en-US" sz="2300" b="1" dirty="0">
                <a:latin typeface="Calibri"/>
                <a:cs typeface="Calibri"/>
              </a:rPr>
              <a:t>water vapor condenses </a:t>
            </a:r>
            <a:r>
              <a:rPr lang="en-US" sz="2300" dirty="0">
                <a:latin typeface="Calibri"/>
                <a:cs typeface="Calibri"/>
              </a:rPr>
              <a:t>to a </a:t>
            </a:r>
            <a:r>
              <a:rPr lang="en-US" sz="2300" dirty="0" smtClean="0">
                <a:latin typeface="Calibri"/>
                <a:cs typeface="Calibri"/>
              </a:rPr>
              <a:t>liquid &amp; heat are produced</a:t>
            </a:r>
            <a:r>
              <a:rPr lang="en-US" sz="2300" dirty="0">
                <a:latin typeface="Calibri"/>
                <a:cs typeface="Calibri"/>
              </a:rPr>
              <a:t>. This is </a:t>
            </a:r>
            <a:r>
              <a:rPr lang="en-US" sz="2300" b="1" dirty="0">
                <a:latin typeface="Calibri"/>
                <a:cs typeface="Calibri"/>
              </a:rPr>
              <a:t>latent </a:t>
            </a:r>
            <a:r>
              <a:rPr lang="en-US" sz="2300" b="1" dirty="0" smtClean="0">
                <a:latin typeface="Calibri"/>
                <a:cs typeface="Calibri"/>
              </a:rPr>
              <a:t>heat</a:t>
            </a:r>
            <a:endParaRPr lang="en-US" sz="1000" dirty="0">
              <a:latin typeface="Calibri"/>
              <a:cs typeface="Calibri"/>
            </a:endParaRPr>
          </a:p>
          <a:p>
            <a:pPr marL="0" indent="0">
              <a:buNone/>
            </a:pPr>
            <a:r>
              <a:rPr lang="en-US" sz="2200" b="1" dirty="0" smtClean="0">
                <a:latin typeface="Calibri"/>
                <a:cs typeface="Calibri"/>
              </a:rPr>
              <a:t>Low Pressure: </a:t>
            </a:r>
            <a:r>
              <a:rPr lang="en-US" sz="2200" dirty="0" smtClean="0">
                <a:latin typeface="Calibri"/>
                <a:cs typeface="Calibri"/>
              </a:rPr>
              <a:t>less dense, warm moist air rises allowing surface flows to move to the center of the low where air is rising.</a:t>
            </a:r>
            <a:endParaRPr lang="en-US" sz="2200" dirty="0">
              <a:latin typeface="Calibri"/>
              <a:cs typeface="Calibri"/>
            </a:endParaRPr>
          </a:p>
          <a:p>
            <a:pPr marL="0" indent="0">
              <a:buNone/>
            </a:pPr>
            <a:r>
              <a:rPr lang="en-US" sz="2200" b="1" dirty="0" smtClean="0">
                <a:latin typeface="Calibri"/>
                <a:cs typeface="Calibri"/>
              </a:rPr>
              <a:t>High Pressure: </a:t>
            </a:r>
            <a:r>
              <a:rPr lang="en-US" sz="2200" dirty="0" smtClean="0">
                <a:latin typeface="Calibri"/>
                <a:cs typeface="Calibri"/>
              </a:rPr>
              <a:t>more dense, cold dry air sinks and spreads outward as it strikes the ground creating surface flows (wind) that move outward from the center of the high. </a:t>
            </a:r>
          </a:p>
          <a:p>
            <a:pPr marL="0" indent="0">
              <a:buNone/>
            </a:pPr>
            <a:endParaRPr lang="en-US" sz="2400" dirty="0" smtClean="0">
              <a:latin typeface="Calibri"/>
              <a:cs typeface="Calibri"/>
            </a:endParaRPr>
          </a:p>
          <a:p>
            <a:pPr marL="0" indent="0">
              <a:buFontTx/>
              <a:buNone/>
            </a:pPr>
            <a:r>
              <a:rPr lang="en-US" sz="2400" dirty="0" smtClean="0">
                <a:latin typeface="Calibri"/>
                <a:cs typeface="Calibri"/>
              </a:rPr>
              <a:t> </a:t>
            </a:r>
          </a:p>
        </p:txBody>
      </p:sp>
    </p:spTree>
    <p:extLst>
      <p:ext uri="{BB962C8B-B14F-4D97-AF65-F5344CB8AC3E}">
        <p14:creationId xmlns:p14="http://schemas.microsoft.com/office/powerpoint/2010/main" val="1628565898"/>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6" descr="figure_04_06"/>
          <p:cNvPicPr>
            <a:picLocks noGrp="1" noChangeAspect="1" noChangeArrowheads="1"/>
          </p:cNvPicPr>
          <p:nvPr>
            <p:ph sz="half" idx="4294967295"/>
          </p:nvPr>
        </p:nvPicPr>
        <p:blipFill rotWithShape="1">
          <a:blip r:embed="rId3">
            <a:extLst>
              <a:ext uri="{28A0092B-C50C-407E-A947-70E740481C1C}">
                <a14:useLocalDpi xmlns:a14="http://schemas.microsoft.com/office/drawing/2010/main"/>
              </a:ext>
            </a:extLst>
          </a:blip>
          <a:srcRect b="7205"/>
          <a:stretch/>
        </p:blipFill>
        <p:spPr>
          <a:xfrm>
            <a:off x="754713" y="191123"/>
            <a:ext cx="7672700" cy="6484542"/>
          </a:xfrm>
          <a:prstGeom prst="rect">
            <a:avLst/>
          </a:prstGeom>
          <a:noFill/>
          <a:ln>
            <a:solidFill>
              <a:srgbClr val="000000"/>
            </a:solidFill>
          </a:ln>
        </p:spPr>
      </p:pic>
    </p:spTree>
    <p:extLst>
      <p:ext uri="{BB962C8B-B14F-4D97-AF65-F5344CB8AC3E}">
        <p14:creationId xmlns:p14="http://schemas.microsoft.com/office/powerpoint/2010/main" val="2690301763"/>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6022</TotalTime>
  <Words>3651</Words>
  <Application>Microsoft Macintosh PowerPoint</Application>
  <PresentationFormat>On-screen Show (4:3)</PresentationFormat>
  <Paragraphs>505</Paragraphs>
  <Slides>58</Slides>
  <Notes>56</Notes>
  <HiddenSlides>0</HiddenSlides>
  <MMClips>0</MMClips>
  <ScaleCrop>false</ScaleCrop>
  <HeadingPairs>
    <vt:vector size="4" baseType="variant">
      <vt:variant>
        <vt:lpstr>Theme</vt:lpstr>
      </vt:variant>
      <vt:variant>
        <vt:i4>1</vt:i4>
      </vt:variant>
      <vt:variant>
        <vt:lpstr>Slide Titles</vt:lpstr>
      </vt:variant>
      <vt:variant>
        <vt:i4>58</vt:i4>
      </vt:variant>
    </vt:vector>
  </HeadingPairs>
  <TitlesOfParts>
    <vt:vector size="59" baseType="lpstr">
      <vt:lpstr>Office Theme</vt:lpstr>
      <vt:lpstr>PowerPoint Presentation</vt:lpstr>
      <vt:lpstr>Weather &amp; Climate</vt:lpstr>
      <vt:lpstr>Factors that Influence Earth’s Climate</vt:lpstr>
      <vt:lpstr>Climate- Uneven Heating of the Earth by the Sun </vt:lpstr>
      <vt:lpstr>Different Climates Support Different Life Forms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Climate- Ocean Currents</vt:lpstr>
      <vt:lpstr>PowerPoint Presentation</vt:lpstr>
      <vt:lpstr>PowerPoint Presentation</vt:lpstr>
      <vt:lpstr>A Complex Interplay of Factors Influence Earth’s Climate</vt:lpstr>
      <vt:lpstr>PowerPoint Presentation</vt:lpstr>
      <vt:lpstr>PowerPoint Presentation</vt:lpstr>
      <vt:lpstr>PowerPoint Presentation</vt:lpstr>
      <vt:lpstr>Climate- Land and Sea Breezes</vt:lpstr>
      <vt:lpstr>Climate- Land and Sea Breezes</vt:lpstr>
      <vt:lpstr>Climate- Monsoons</vt:lpstr>
      <vt:lpstr>Climate- Monsoons</vt:lpstr>
      <vt:lpstr>Climate- Monsoons</vt:lpstr>
      <vt:lpstr>Climate- Rainshadow Effect</vt:lpstr>
      <vt:lpstr>Climate- Mountain &amp; Valley Breezes</vt:lpstr>
      <vt:lpstr>Urban Heat Island (UHI)</vt:lpstr>
      <vt:lpstr>Abiotic Factors Determine Climate Zones: Biomes</vt:lpstr>
      <vt:lpstr>PowerPoint Presentation</vt:lpstr>
      <vt:lpstr>PowerPoint Presentation</vt:lpstr>
      <vt:lpstr>PowerPoint Presentation</vt:lpstr>
      <vt:lpstr>PowerPoint Presentation</vt:lpstr>
      <vt:lpstr>PowerPoint Presentation</vt:lpstr>
      <vt:lpstr>Staying Alive in the Desert</vt:lpstr>
      <vt:lpstr>PowerPoint Presentation</vt:lpstr>
      <vt:lpstr>PowerPoint Presentation</vt:lpstr>
      <vt:lpstr>PowerPoint Presentation</vt:lpstr>
      <vt:lpstr>PowerPoint Presentation</vt:lpstr>
      <vt:lpstr>PowerPoint Presentation</vt:lpstr>
      <vt:lpstr>Temperate Shrubland</vt:lpstr>
      <vt:lpstr>PowerPoint Presentation</vt:lpstr>
      <vt:lpstr>PowerPoint Presentation</vt:lpstr>
      <vt:lpstr>3-Major Types of Forests</vt:lpstr>
      <vt:lpstr>PowerPoint Presentation</vt:lpstr>
      <vt:lpstr>PowerPoint Presentation</vt:lpstr>
      <vt:lpstr>3-Major Types of Forests</vt:lpstr>
      <vt:lpstr>PowerPoint Presentation</vt:lpstr>
      <vt:lpstr>PowerPoint Presentation</vt:lpstr>
      <vt:lpstr>PowerPoint Presentation</vt:lpstr>
      <vt:lpstr>3-Major Types of Forests</vt:lpstr>
      <vt:lpstr>PowerPoint Presentation</vt:lpstr>
      <vt:lpstr>PowerPoint Presentation</vt:lpstr>
      <vt:lpstr>PowerPoint Presentation</vt:lpstr>
      <vt:lpstr>Mountains Play Important Ecological Roles</vt:lpstr>
      <vt:lpstr>PowerPoint Presentation</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967</cp:revision>
  <cp:lastPrinted>2016-10-11T17:35:29Z</cp:lastPrinted>
  <dcterms:created xsi:type="dcterms:W3CDTF">2016-08-25T00:09:50Z</dcterms:created>
  <dcterms:modified xsi:type="dcterms:W3CDTF">2016-10-11T17:44:28Z</dcterms:modified>
</cp:coreProperties>
</file>