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257" r:id="rId2"/>
    <p:sldId id="374" r:id="rId3"/>
    <p:sldId id="375" r:id="rId4"/>
    <p:sldId id="376" r:id="rId5"/>
    <p:sldId id="379" r:id="rId6"/>
    <p:sldId id="378" r:id="rId7"/>
    <p:sldId id="382" r:id="rId8"/>
    <p:sldId id="377" r:id="rId9"/>
    <p:sldId id="380" r:id="rId10"/>
    <p:sldId id="381" r:id="rId11"/>
    <p:sldId id="383" r:id="rId12"/>
    <p:sldId id="384" r:id="rId13"/>
    <p:sldId id="385" r:id="rId14"/>
    <p:sldId id="386" r:id="rId15"/>
    <p:sldId id="387" r:id="rId16"/>
    <p:sldId id="388" r:id="rId17"/>
    <p:sldId id="389" r:id="rId18"/>
    <p:sldId id="390" r:id="rId19"/>
    <p:sldId id="391" r:id="rId20"/>
    <p:sldId id="392" r:id="rId21"/>
    <p:sldId id="393" r:id="rId22"/>
    <p:sldId id="394" r:id="rId23"/>
    <p:sldId id="395" r:id="rId24"/>
    <p:sldId id="396" r:id="rId25"/>
    <p:sldId id="397" r:id="rId26"/>
    <p:sldId id="398" r:id="rId27"/>
    <p:sldId id="399" r:id="rId28"/>
    <p:sldId id="400" r:id="rId29"/>
    <p:sldId id="401" r:id="rId30"/>
    <p:sldId id="402" r:id="rId31"/>
    <p:sldId id="403" r:id="rId32"/>
    <p:sldId id="405" r:id="rId33"/>
    <p:sldId id="406" r:id="rId34"/>
    <p:sldId id="407" r:id="rId35"/>
    <p:sldId id="404" r:id="rId3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bw" frameSlides="1"/>
  <p:clrMru>
    <a:srgbClr val="F3FDBC"/>
    <a:srgbClr val="AAC6A4"/>
    <a:srgbClr val="74C681"/>
    <a:srgbClr val="00FFFF"/>
    <a:srgbClr val="00FF00"/>
    <a:srgbClr val="C3FF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61" d="100"/>
          <a:sy n="61" d="100"/>
        </p:scale>
        <p:origin x="-1896"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notesMaster" Target="notesMasters/notesMaster1.xml"/><Relationship Id="rId38" Type="http://schemas.openxmlformats.org/officeDocument/2006/relationships/handoutMaster" Target="handoutMasters/handoutMaster1.xml"/><Relationship Id="rId39" Type="http://schemas.openxmlformats.org/officeDocument/2006/relationships/printerSettings" Target="printerSettings/printerSettings1.bin"/><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C9AB66-8A1E-284F-830E-C16BC175346D}" type="datetimeFigureOut">
              <a:rPr lang="en-US" smtClean="0"/>
              <a:t>12/13/16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36F3F6-EB8D-3F46-92AB-45EE64B3022C}" type="slidenum">
              <a:rPr lang="en-US" smtClean="0"/>
              <a:t>‹#›</a:t>
            </a:fld>
            <a:endParaRPr lang="en-US"/>
          </a:p>
        </p:txBody>
      </p:sp>
    </p:spTree>
    <p:extLst>
      <p:ext uri="{BB962C8B-B14F-4D97-AF65-F5344CB8AC3E}">
        <p14:creationId xmlns:p14="http://schemas.microsoft.com/office/powerpoint/2010/main" val="836604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AB6C50-9D11-1940-B5D6-29AB22890949}" type="datetimeFigureOut">
              <a:rPr lang="en-US" smtClean="0"/>
              <a:t>12/13/16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36A17-4A03-0945-9A81-824724E88980}" type="slidenum">
              <a:rPr lang="en-US" smtClean="0"/>
              <a:t>‹#›</a:t>
            </a:fld>
            <a:endParaRPr lang="en-US"/>
          </a:p>
        </p:txBody>
      </p:sp>
    </p:spTree>
    <p:extLst>
      <p:ext uri="{BB962C8B-B14F-4D97-AF65-F5344CB8AC3E}">
        <p14:creationId xmlns:p14="http://schemas.microsoft.com/office/powerpoint/2010/main" val="29985117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4301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4301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6.B:</a:t>
            </a:r>
            <a:r>
              <a:rPr noProof="1">
                <a:solidFill>
                  <a:srgbClr val="221E1F"/>
                </a:solidFill>
                <a:ea typeface="ＭＳ Ｐゴシック" charset="0"/>
              </a:rPr>
              <a:t> This list describes eight major ways in which we humans have altered natural systems to meet our growing population</a:t>
            </a:r>
            <a:r>
              <a:rPr noProof="1">
                <a:solidFill>
                  <a:srgbClr val="221E1F"/>
                </a:solidFill>
                <a:latin typeface="Arial" charset="0"/>
                <a:ea typeface="ＭＳ Ｐゴシック" charset="0"/>
              </a:rPr>
              <a:t>’</a:t>
            </a:r>
            <a:r>
              <a:rPr altLang="ja-JP" noProof="1">
                <a:solidFill>
                  <a:srgbClr val="221E1F"/>
                </a:solidFill>
                <a:ea typeface="ＭＳ Ｐゴシック" charset="0"/>
              </a:rPr>
              <a:t>s resource needs and wants (</a:t>
            </a:r>
            <a:r>
              <a:rPr altLang="ja-JP" b="1" noProof="1">
                <a:solidFill>
                  <a:srgbClr val="960057"/>
                </a:solidFill>
                <a:ea typeface="ＭＳ Ｐゴシック" charset="0"/>
              </a:rPr>
              <a:t>Concept 6-1</a:t>
            </a:r>
            <a:r>
              <a:rPr altLang="ja-JP" noProof="1">
                <a:solidFill>
                  <a:srgbClr val="221E1F"/>
                </a:solidFill>
                <a:ea typeface="ＭＳ Ｐゴシック" charset="0"/>
              </a:rPr>
              <a:t>). </a:t>
            </a:r>
            <a:r>
              <a:rPr altLang="ja-JP" i="1" noProof="1">
                <a:solidFill>
                  <a:srgbClr val="221E1F"/>
                </a:solidFill>
                <a:ea typeface="ＭＳ Ｐゴシック" charset="0"/>
              </a:rPr>
              <a:t>See an animation based on this figure at </a:t>
            </a:r>
            <a:r>
              <a:rPr altLang="ja-JP" noProof="1">
                <a:solidFill>
                  <a:srgbClr val="221E1F"/>
                </a:solidFill>
                <a:ea typeface="ＭＳ Ｐゴシック" charset="0"/>
              </a:rPr>
              <a:t>CengageNOW. </a:t>
            </a:r>
            <a:r>
              <a:rPr altLang="ja-JP" b="1" noProof="1">
                <a:solidFill>
                  <a:srgbClr val="221E1F"/>
                </a:solidFill>
                <a:ea typeface="ＭＳ Ｐゴシック" charset="0"/>
              </a:rPr>
              <a:t>Questions: </a:t>
            </a:r>
            <a:r>
              <a:rPr altLang="ja-JP" noProof="1">
                <a:solidFill>
                  <a:srgbClr val="221E1F"/>
                </a:solidFill>
                <a:ea typeface="ＭＳ Ｐゴシック" charset="0"/>
              </a:rPr>
              <a:t>Which three of these impacts do you believe have been the most harmful? Explain. How does your lifestyle contribute directly or indirectly to each of these harmful impacts?</a:t>
            </a:r>
            <a:endParaRPr noProof="1">
              <a:solidFill>
                <a:srgbClr val="221E1F"/>
              </a:solidFill>
              <a:ea typeface="ＭＳ Ｐゴシック"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13</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5325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6.5:</a:t>
            </a:r>
            <a:r>
              <a:rPr noProof="1">
                <a:solidFill>
                  <a:srgbClr val="221E1F"/>
                </a:solidFill>
                <a:ea typeface="ＭＳ Ｐゴシック" charset="0"/>
              </a:rPr>
              <a:t> This graph tracks the total fertility rate for both the more-developed and less-developed regions of the world, 1955</a:t>
            </a:r>
            <a:r>
              <a:rPr noProof="1">
                <a:solidFill>
                  <a:srgbClr val="221E1F"/>
                </a:solidFill>
                <a:latin typeface="Arial" charset="0"/>
                <a:ea typeface="ＭＳ Ｐゴシック" charset="0"/>
              </a:rPr>
              <a:t>–</a:t>
            </a:r>
            <a:r>
              <a:rPr noProof="1">
                <a:solidFill>
                  <a:srgbClr val="221E1F"/>
                </a:solidFill>
                <a:ea typeface="ＭＳ Ｐゴシック" charset="0"/>
              </a:rPr>
              <a:t>2010, with projections to 2050 (based on medium population projections). Although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average TFR has dropped to 2.5, it will have to drop to around 2.1 to eventually halt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population growth. (Data from United Nations Population Division)</a:t>
            </a:r>
            <a:endParaRPr noProof="1">
              <a:solidFill>
                <a:srgbClr val="221E1F"/>
              </a:solidFill>
              <a:ea typeface="ＭＳ Ｐゴシック"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532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5325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6.5:</a:t>
            </a:r>
            <a:r>
              <a:rPr noProof="1">
                <a:solidFill>
                  <a:srgbClr val="221E1F"/>
                </a:solidFill>
                <a:ea typeface="ＭＳ Ｐゴシック" charset="0"/>
              </a:rPr>
              <a:t> This graph tracks the total fertility rate for both the more-developed and less-developed regions of the world, 1955</a:t>
            </a:r>
            <a:r>
              <a:rPr noProof="1">
                <a:solidFill>
                  <a:srgbClr val="221E1F"/>
                </a:solidFill>
                <a:latin typeface="Arial" charset="0"/>
                <a:ea typeface="ＭＳ Ｐゴシック" charset="0"/>
              </a:rPr>
              <a:t>–</a:t>
            </a:r>
            <a:r>
              <a:rPr noProof="1">
                <a:solidFill>
                  <a:srgbClr val="221E1F"/>
                </a:solidFill>
                <a:ea typeface="ＭＳ Ｐゴシック" charset="0"/>
              </a:rPr>
              <a:t>2010, with projections to 2050 (based on medium population projections). Although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average TFR has dropped to 2.5, it will have to drop to around 2.1 to eventually halt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population growth. (Data from United Nations Population Division)</a:t>
            </a:r>
            <a:endParaRPr noProof="1">
              <a:solidFill>
                <a:srgbClr val="221E1F"/>
              </a:solidFill>
              <a:ea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16</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6349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6.6:</a:t>
            </a:r>
            <a:r>
              <a:rPr noProof="1">
                <a:solidFill>
                  <a:srgbClr val="221E1F"/>
                </a:solidFill>
                <a:ea typeface="ＭＳ Ｐゴシック" charset="0"/>
              </a:rPr>
              <a:t> The top graph shows the total fertility rates for the United States between 1917 and 2010 and the bottom graph shows the country</a:t>
            </a:r>
            <a:r>
              <a:rPr noProof="1">
                <a:solidFill>
                  <a:srgbClr val="221E1F"/>
                </a:solidFill>
                <a:latin typeface="Arial" charset="0"/>
                <a:ea typeface="ＭＳ Ｐゴシック" charset="0"/>
              </a:rPr>
              <a:t>’</a:t>
            </a:r>
            <a:r>
              <a:rPr altLang="ja-JP" noProof="1">
                <a:solidFill>
                  <a:srgbClr val="221E1F"/>
                </a:solidFill>
                <a:ea typeface="ＭＳ Ｐゴシック" charset="0"/>
              </a:rPr>
              <a:t>s birth rate between 1917 and 2010. </a:t>
            </a:r>
            <a:r>
              <a:rPr altLang="ja-JP" b="1" noProof="1">
                <a:solidFill>
                  <a:srgbClr val="221E1F"/>
                </a:solidFill>
                <a:ea typeface="ＭＳ Ｐゴシック" charset="0"/>
              </a:rPr>
              <a:t>Question: </a:t>
            </a:r>
            <a:r>
              <a:rPr altLang="ja-JP" noProof="1">
                <a:solidFill>
                  <a:srgbClr val="221E1F"/>
                </a:solidFill>
                <a:ea typeface="ＭＳ Ｐゴシック" charset="0"/>
              </a:rPr>
              <a:t>The U.S. fertility rate has declined and remained at or below replacement levels since 1972. So why is the population of the United States still increasing? (Data from Population Reference Bureau and U.S. Census Burea</a:t>
            </a:r>
            <a:r>
              <a:rPr altLang="ja-JP" noProof="1">
                <a:solidFill>
                  <a:srgbClr val="221E1F"/>
                </a:solidFill>
                <a:latin typeface="Frutiger LT Std 45 Light" charset="0"/>
                <a:ea typeface="ＭＳ Ｐゴシック" charset="0"/>
              </a:rPr>
              <a:t>u)</a:t>
            </a:r>
            <a:endParaRPr noProof="1">
              <a:solidFill>
                <a:srgbClr val="221E1F"/>
              </a:solidFill>
              <a:latin typeface="Frutiger LT Std 45 Light" charset="0"/>
              <a:ea typeface="ＭＳ Ｐゴシック"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18</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8601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6.10:</a:t>
            </a:r>
            <a:r>
              <a:rPr noProof="1">
                <a:solidFill>
                  <a:srgbClr val="221E1F"/>
                </a:solidFill>
                <a:ea typeface="ＭＳ Ｐゴシック" charset="0"/>
              </a:rPr>
              <a:t> This graph tracks the infant mortality rates for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more-developed countries and less-developed countries, 1950</a:t>
            </a:r>
            <a:r>
              <a:rPr altLang="ja-JP" noProof="1">
                <a:solidFill>
                  <a:srgbClr val="221E1F"/>
                </a:solidFill>
                <a:latin typeface="Arial" charset="0"/>
                <a:ea typeface="ＭＳ Ｐゴシック" charset="0"/>
              </a:rPr>
              <a:t>–</a:t>
            </a:r>
            <a:r>
              <a:rPr altLang="ja-JP" noProof="1">
                <a:solidFill>
                  <a:srgbClr val="221E1F"/>
                </a:solidFill>
                <a:ea typeface="ＭＳ Ｐゴシック" charset="0"/>
              </a:rPr>
              <a:t>2010, with projections to 2050 based on medium population projections. (Data from United Nations Population Division)</a:t>
            </a:r>
            <a:endParaRPr noProof="1">
              <a:solidFill>
                <a:srgbClr val="221E1F"/>
              </a:solidFill>
              <a:ea typeface="ＭＳ Ｐゴシック"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8601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8601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6.10:</a:t>
            </a:r>
            <a:r>
              <a:rPr noProof="1">
                <a:solidFill>
                  <a:srgbClr val="221E1F"/>
                </a:solidFill>
                <a:ea typeface="ＭＳ Ｐゴシック" charset="0"/>
              </a:rPr>
              <a:t> This graph tracks the infant mortality rates for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more-developed countries and less-developed countries, 1950</a:t>
            </a:r>
            <a:r>
              <a:rPr altLang="ja-JP" noProof="1">
                <a:solidFill>
                  <a:srgbClr val="221E1F"/>
                </a:solidFill>
                <a:latin typeface="Arial" charset="0"/>
                <a:ea typeface="ＭＳ Ｐゴシック" charset="0"/>
              </a:rPr>
              <a:t>–</a:t>
            </a:r>
            <a:r>
              <a:rPr altLang="ja-JP" noProof="1">
                <a:solidFill>
                  <a:srgbClr val="221E1F"/>
                </a:solidFill>
                <a:ea typeface="ＭＳ Ｐゴシック" charset="0"/>
              </a:rPr>
              <a:t>2010, with projections to 2050 based on medium population projections. (Data from United Nations Population Division)</a:t>
            </a:r>
            <a:endParaRPr noProof="1">
              <a:solidFill>
                <a:srgbClr val="221E1F"/>
              </a:solidFill>
              <a:ea typeface="ＭＳ Ｐゴシック"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22</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625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625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6.11:</a:t>
            </a:r>
            <a:r>
              <a:rPr noProof="1">
                <a:solidFill>
                  <a:srgbClr val="221E1F"/>
                </a:solidFill>
                <a:ea typeface="ＭＳ Ｐゴシック" charset="0"/>
              </a:rPr>
              <a:t> This graph shows legal immigration to the United States, 1820</a:t>
            </a:r>
            <a:r>
              <a:rPr noProof="1">
                <a:solidFill>
                  <a:srgbClr val="221E1F"/>
                </a:solidFill>
                <a:latin typeface="Arial" charset="0"/>
                <a:ea typeface="ＭＳ Ｐゴシック" charset="0"/>
              </a:rPr>
              <a:t>–</a:t>
            </a:r>
            <a:r>
              <a:rPr noProof="1">
                <a:solidFill>
                  <a:srgbClr val="221E1F"/>
                </a:solidFill>
                <a:ea typeface="ＭＳ Ｐゴシック" charset="0"/>
              </a:rPr>
              <a:t>2006 (the last year for which data are available). The large increase in immigration since 1989 resulted mostly from the Immigration Reform and Control Act of 1986, which granted legal status to certain illegal immigrants who could show they had been living in the country prior to January 1, 1982. (Data from U.S. Immigration and Naturalization Service and the Pew Hispanic Center</a:t>
            </a:r>
            <a:r>
              <a:rPr noProof="1">
                <a:solidFill>
                  <a:srgbClr val="221E1F"/>
                </a:solidFill>
                <a:latin typeface="Frutiger LT Std 45 Light" charset="0"/>
                <a:ea typeface="ＭＳ Ｐゴシック" charset="0"/>
              </a:rPr>
              <a:t>)</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24</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6349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6349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6.6:</a:t>
            </a:r>
            <a:r>
              <a:rPr noProof="1">
                <a:solidFill>
                  <a:srgbClr val="221E1F"/>
                </a:solidFill>
                <a:ea typeface="ＭＳ Ｐゴシック" charset="0"/>
              </a:rPr>
              <a:t> The top graph shows the total fertility rates for the United States between 1917 and 2010 and the bottom graph shows the country</a:t>
            </a:r>
            <a:r>
              <a:rPr noProof="1">
                <a:solidFill>
                  <a:srgbClr val="221E1F"/>
                </a:solidFill>
                <a:latin typeface="Arial" charset="0"/>
                <a:ea typeface="ＭＳ Ｐゴシック" charset="0"/>
              </a:rPr>
              <a:t>’</a:t>
            </a:r>
            <a:r>
              <a:rPr altLang="ja-JP" noProof="1">
                <a:solidFill>
                  <a:srgbClr val="221E1F"/>
                </a:solidFill>
                <a:ea typeface="ＭＳ Ｐゴシック" charset="0"/>
              </a:rPr>
              <a:t>s birth rate between 1917 and 2010. </a:t>
            </a:r>
            <a:r>
              <a:rPr altLang="ja-JP" b="1" noProof="1">
                <a:solidFill>
                  <a:srgbClr val="221E1F"/>
                </a:solidFill>
                <a:ea typeface="ＭＳ Ｐゴシック" charset="0"/>
              </a:rPr>
              <a:t>Question: </a:t>
            </a:r>
            <a:r>
              <a:rPr altLang="ja-JP" noProof="1">
                <a:solidFill>
                  <a:srgbClr val="221E1F"/>
                </a:solidFill>
                <a:ea typeface="ＭＳ Ｐゴシック" charset="0"/>
              </a:rPr>
              <a:t>The U.S. fertility rate has declined and remained at or below replacement levels since 1972. So why is the population of the United States still increasing? (Data from Population Reference Bureau and U.S. Census Burea</a:t>
            </a:r>
            <a:r>
              <a:rPr altLang="ja-JP" noProof="1">
                <a:solidFill>
                  <a:srgbClr val="221E1F"/>
                </a:solidFill>
                <a:latin typeface="Frutiger LT Std 45 Light" charset="0"/>
                <a:ea typeface="ＭＳ Ｐゴシック" charset="0"/>
              </a:rPr>
              <a:t>u)</a:t>
            </a:r>
            <a:endParaRPr noProof="1">
              <a:solidFill>
                <a:srgbClr val="221E1F"/>
              </a:solidFill>
              <a:latin typeface="Frutiger LT Std 45 Light" charset="0"/>
              <a:ea typeface="ＭＳ Ｐゴシック"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26</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27</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28</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29</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312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3123"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721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6.18:</a:t>
            </a:r>
            <a:r>
              <a:rPr noProof="1">
                <a:solidFill>
                  <a:srgbClr val="221E1F"/>
                </a:solidFill>
                <a:ea typeface="ＭＳ Ｐゴシック" charset="0"/>
              </a:rPr>
              <a:t> This graph tracks demographic transition in terms of the average lifetime number of births per woman (TFR) in Bangladesh and in the United States, 1800</a:t>
            </a:r>
            <a:r>
              <a:rPr noProof="1">
                <a:solidFill>
                  <a:srgbClr val="221E1F"/>
                </a:solidFill>
                <a:latin typeface="Arial" charset="0"/>
                <a:ea typeface="ＭＳ Ｐゴシック" charset="0"/>
              </a:rPr>
              <a:t>–</a:t>
            </a:r>
            <a:r>
              <a:rPr noProof="1">
                <a:solidFill>
                  <a:srgbClr val="221E1F"/>
                </a:solidFill>
                <a:ea typeface="ＭＳ Ｐゴシック" charset="0"/>
              </a:rPr>
              <a:t>2010. </a:t>
            </a:r>
            <a:r>
              <a:rPr b="1" noProof="1">
                <a:solidFill>
                  <a:srgbClr val="221E1F"/>
                </a:solidFill>
                <a:ea typeface="ＭＳ Ｐゴシック" charset="0"/>
              </a:rPr>
              <a:t>Question: </a:t>
            </a:r>
            <a:r>
              <a:rPr noProof="1">
                <a:solidFill>
                  <a:srgbClr val="221E1F"/>
                </a:solidFill>
                <a:ea typeface="ＭＳ Ｐゴシック" charset="0"/>
              </a:rPr>
              <a:t>What role do you think economic development has played in the different paths that these two countries have taken toward making a demographic transition? (Data from Population Reference Bureau, </a:t>
            </a:r>
            <a:r>
              <a:rPr i="1" noProof="1">
                <a:solidFill>
                  <a:srgbClr val="221E1F"/>
                </a:solidFill>
                <a:ea typeface="ＭＳ Ｐゴシック" charset="0"/>
              </a:rPr>
              <a:t>World Population Data Sheet 2009 </a:t>
            </a:r>
            <a:r>
              <a:rPr noProof="1">
                <a:solidFill>
                  <a:srgbClr val="221E1F"/>
                </a:solidFill>
                <a:ea typeface="ＭＳ Ｐゴシック" charset="0"/>
              </a:rPr>
              <a:t>and </a:t>
            </a:r>
            <a:r>
              <a:rPr i="1" noProof="1">
                <a:solidFill>
                  <a:srgbClr val="221E1F"/>
                </a:solidFill>
                <a:ea typeface="ＭＳ Ｐゴシック" charset="0"/>
              </a:rPr>
              <a:t>2010</a:t>
            </a:r>
            <a:r>
              <a:rPr noProof="1">
                <a:solidFill>
                  <a:srgbClr val="221E1F"/>
                </a:solidFill>
                <a:ea typeface="ＭＳ Ｐゴシック" charset="0"/>
              </a:rPr>
              <a:t>; Bangladesh: United Nations Demographic and Heath Surveys; United States: Ansley Coale and Melvin Zeinik and National Center for Health Statistics)</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32</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33</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34</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721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6.18:</a:t>
            </a:r>
            <a:r>
              <a:rPr noProof="1">
                <a:solidFill>
                  <a:srgbClr val="221E1F"/>
                </a:solidFill>
                <a:ea typeface="ＭＳ Ｐゴシック" charset="0"/>
              </a:rPr>
              <a:t> This graph tracks demographic transition in terms of the average lifetime number of births per woman (TFR) in Bangladesh and in the United States, 1800</a:t>
            </a:r>
            <a:r>
              <a:rPr noProof="1">
                <a:solidFill>
                  <a:srgbClr val="221E1F"/>
                </a:solidFill>
                <a:latin typeface="Arial" charset="0"/>
                <a:ea typeface="ＭＳ Ｐゴシック" charset="0"/>
              </a:rPr>
              <a:t>–</a:t>
            </a:r>
            <a:r>
              <a:rPr noProof="1">
                <a:solidFill>
                  <a:srgbClr val="221E1F"/>
                </a:solidFill>
                <a:ea typeface="ＭＳ Ｐゴシック" charset="0"/>
              </a:rPr>
              <a:t>2010. </a:t>
            </a:r>
            <a:r>
              <a:rPr b="1" noProof="1">
                <a:solidFill>
                  <a:srgbClr val="221E1F"/>
                </a:solidFill>
                <a:ea typeface="ＭＳ Ｐゴシック" charset="0"/>
              </a:rPr>
              <a:t>Question: </a:t>
            </a:r>
            <a:r>
              <a:rPr noProof="1">
                <a:solidFill>
                  <a:srgbClr val="221E1F"/>
                </a:solidFill>
                <a:ea typeface="ＭＳ Ｐゴシック" charset="0"/>
              </a:rPr>
              <a:t>What role do you think economic development has played in the different paths that these two countries have taken toward making a demographic transition? (Data from Population Reference Bureau, </a:t>
            </a:r>
            <a:r>
              <a:rPr i="1" noProof="1">
                <a:solidFill>
                  <a:srgbClr val="221E1F"/>
                </a:solidFill>
                <a:ea typeface="ＭＳ Ｐゴシック" charset="0"/>
              </a:rPr>
              <a:t>World Population Data Sheet 2009 </a:t>
            </a:r>
            <a:r>
              <a:rPr noProof="1">
                <a:solidFill>
                  <a:srgbClr val="221E1F"/>
                </a:solidFill>
                <a:ea typeface="ＭＳ Ｐゴシック" charset="0"/>
              </a:rPr>
              <a:t>and </a:t>
            </a:r>
            <a:r>
              <a:rPr i="1" noProof="1">
                <a:solidFill>
                  <a:srgbClr val="221E1F"/>
                </a:solidFill>
                <a:ea typeface="ＭＳ Ｐゴシック" charset="0"/>
              </a:rPr>
              <a:t>2010</a:t>
            </a:r>
            <a:r>
              <a:rPr noProof="1">
                <a:solidFill>
                  <a:srgbClr val="221E1F"/>
                </a:solidFill>
                <a:ea typeface="ＭＳ Ｐゴシック" charset="0"/>
              </a:rPr>
              <a:t>; Bangladesh: United Nations Demographic and Heath Surveys; United States: Ansley Coale and Melvin Zeinik and National Center for Health Statistics)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4</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5</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945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6.2:</a:t>
            </a:r>
            <a:r>
              <a:rPr noProof="1">
                <a:solidFill>
                  <a:srgbClr val="221E1F"/>
                </a:solidFill>
                <a:ea typeface="ＭＳ Ｐゴシック" charset="0"/>
              </a:rPr>
              <a:t> This graph tracks the annual growth rate of world population, 1950</a:t>
            </a:r>
            <a:r>
              <a:rPr noProof="1">
                <a:solidFill>
                  <a:srgbClr val="221E1F"/>
                </a:solidFill>
                <a:latin typeface="Arial" charset="0"/>
                <a:ea typeface="ＭＳ Ｐゴシック" charset="0"/>
              </a:rPr>
              <a:t>–</a:t>
            </a:r>
            <a:r>
              <a:rPr noProof="1">
                <a:solidFill>
                  <a:srgbClr val="221E1F"/>
                </a:solidFill>
                <a:ea typeface="ＭＳ Ｐゴシック" charset="0"/>
              </a:rPr>
              <a:t>2010, with projections to 2050. (Data from United Nations Population Division and U.S. Census Bureau</a:t>
            </a:r>
            <a:r>
              <a:rPr noProof="1">
                <a:solidFill>
                  <a:srgbClr val="221E1F"/>
                </a:solidFill>
                <a:latin typeface="Frutiger LT Std 45 Light" charset="0"/>
                <a:ea typeface="ＭＳ Ｐゴシック" charset="0"/>
              </a:rPr>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765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6.3:</a:t>
            </a:r>
            <a:r>
              <a:rPr noProof="1">
                <a:solidFill>
                  <a:srgbClr val="221E1F"/>
                </a:solidFill>
                <a:ea typeface="ＭＳ Ｐゴシック" charset="0"/>
              </a:rPr>
              <a:t> Most of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population growth between 1950 and 2010 took place in the world</a:t>
            </a:r>
            <a:r>
              <a:rPr noProof="1">
                <a:solidFill>
                  <a:srgbClr val="221E1F"/>
                </a:solidFill>
                <a:latin typeface="Arial" charset="0"/>
                <a:ea typeface="ＭＳ Ｐゴシック" charset="0"/>
              </a:rPr>
              <a:t>’</a:t>
            </a:r>
            <a:r>
              <a:rPr altLang="ja-JP" noProof="1">
                <a:solidFill>
                  <a:srgbClr val="221E1F"/>
                </a:solidFill>
                <a:ea typeface="ＭＳ Ｐゴシック" charset="0"/>
              </a:rPr>
              <a:t>s less-developed countries. This gap is projected to increase between 2010 and 2050. (Data from United Nations Population Division, </a:t>
            </a:r>
            <a:r>
              <a:rPr altLang="ja-JP" i="1" noProof="1">
                <a:solidFill>
                  <a:srgbClr val="221E1F"/>
                </a:solidFill>
                <a:ea typeface="ＭＳ Ｐゴシック" charset="0"/>
              </a:rPr>
              <a:t>The 2008 Revision </a:t>
            </a:r>
            <a:r>
              <a:rPr altLang="ja-JP" noProof="1">
                <a:solidFill>
                  <a:srgbClr val="221E1F"/>
                </a:solidFill>
                <a:ea typeface="ＭＳ Ｐゴシック" charset="0"/>
              </a:rPr>
              <a:t>and Population Reference Bureau, </a:t>
            </a:r>
            <a:r>
              <a:rPr altLang="ja-JP" i="1" noProof="1">
                <a:solidFill>
                  <a:srgbClr val="221E1F"/>
                </a:solidFill>
                <a:ea typeface="ＭＳ Ｐゴシック" charset="0"/>
              </a:rPr>
              <a:t>2010 World Population Data Sheet</a:t>
            </a:r>
            <a:r>
              <a:rPr altLang="ja-JP" noProof="1">
                <a:solidFill>
                  <a:srgbClr val="221E1F"/>
                </a:solidFill>
                <a:ea typeface="ＭＳ Ｐゴシック" charset="0"/>
              </a:rPr>
              <a:t>)</a:t>
            </a:r>
            <a:endParaRPr noProof="1">
              <a:solidFill>
                <a:srgbClr val="221E1F"/>
              </a:solidFill>
              <a:ea typeface="ＭＳ Ｐゴシック"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8</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18389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52086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99739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12/13/16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00878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4E3BB7-5CCF-CC48-B734-BE8ACF81CF8F}" type="datetimeFigureOut">
              <a:rPr lang="en-US" smtClean="0"/>
              <a:t>12/13/16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95097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4E3BB7-5CCF-CC48-B734-BE8ACF81CF8F}" type="datetimeFigureOut">
              <a:rPr lang="en-US" smtClean="0"/>
              <a:t>12/13/16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3355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4E3BB7-5CCF-CC48-B734-BE8ACF81CF8F}" type="datetimeFigureOut">
              <a:rPr lang="en-US" smtClean="0"/>
              <a:t>12/13/16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7350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4E3BB7-5CCF-CC48-B734-BE8ACF81CF8F}" type="datetimeFigureOut">
              <a:rPr lang="en-US" smtClean="0"/>
              <a:t>12/13/16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4882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4E3BB7-5CCF-CC48-B734-BE8ACF81CF8F}" type="datetimeFigureOut">
              <a:rPr lang="en-US" smtClean="0"/>
              <a:t>12/13/16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65929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12/13/16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30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12/13/16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89700446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E3BB7-5CCF-CC48-B734-BE8ACF81CF8F}" type="datetimeFigureOut">
              <a:rPr lang="en-US" smtClean="0"/>
              <a:t>12/13/16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4892D4-3B57-2945-BB1D-47BD917666A7}" type="slidenum">
              <a:rPr lang="en-US" smtClean="0"/>
              <a:t>‹#›</a:t>
            </a:fld>
            <a:endParaRPr lang="en-US"/>
          </a:p>
        </p:txBody>
      </p:sp>
    </p:spTree>
    <p:extLst>
      <p:ext uri="{BB962C8B-B14F-4D97-AF65-F5344CB8AC3E}">
        <p14:creationId xmlns:p14="http://schemas.microsoft.com/office/powerpoint/2010/main" val="2050198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 Id="rId3" Type="http://schemas.openxmlformats.org/officeDocument/2006/relationships/image" Target="../media/image8.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9.jpeg"/></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4" Type="http://schemas.openxmlformats.org/officeDocument/2006/relationships/image" Target="../media/image11.jpe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12.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4" Type="http://schemas.openxmlformats.org/officeDocument/2006/relationships/image" Target="../media/image15.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image" Target="../media/image16.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17.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 Id="rId3"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19.jpeg"/><Relationship Id="rId4"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4" Type="http://schemas.microsoft.com/office/2007/relationships/hdphoto" Target="../media/hdphoto3.wdp"/><Relationship Id="rId1" Type="http://schemas.openxmlformats.org/officeDocument/2006/relationships/slideLayout" Target="../slideLayouts/slideLayout6.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image" Target="../media/image21.jpeg"/><Relationship Id="rId4" Type="http://schemas.microsoft.com/office/2007/relationships/hdphoto" Target="../media/hdphoto4.wdp"/><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2.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3.jpeg"/></Relationships>
</file>

<file path=ppt/slides/_rels/slide29.xml.rels><?xml version="1.0" encoding="UTF-8" standalone="yes"?>
<Relationships xmlns="http://schemas.openxmlformats.org/package/2006/relationships"><Relationship Id="rId3" Type="http://schemas.openxmlformats.org/officeDocument/2006/relationships/image" Target="../media/image24.jpeg"/><Relationship Id="rId4" Type="http://schemas.microsoft.com/office/2007/relationships/hdphoto" Target="../media/hdphoto5.wdp"/><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5" Type="http://schemas.openxmlformats.org/officeDocument/2006/relationships/image" Target="../media/image27.jpeg"/><Relationship Id="rId6" Type="http://schemas.openxmlformats.org/officeDocument/2006/relationships/image" Target="../media/image28.jpeg"/><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 Id="rId3" Type="http://schemas.openxmlformats.org/officeDocument/2006/relationships/image" Target="../media/image29.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30.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 Id="rId3" Type="http://schemas.openxmlformats.org/officeDocument/2006/relationships/image" Target="../media/image3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4" Type="http://schemas.microsoft.com/office/2007/relationships/hdphoto" Target="../media/hdphoto1.wdp"/><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6.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4" name="Rectangle 3"/>
          <p:cNvSpPr>
            <a:spLocks noGrp="1" noChangeArrowheads="1"/>
          </p:cNvSpPr>
          <p:nvPr>
            <p:ph type="subTitle" idx="1"/>
          </p:nvPr>
        </p:nvSpPr>
        <p:spPr>
          <a:xfrm>
            <a:off x="233573" y="1854044"/>
            <a:ext cx="8729773" cy="2362200"/>
          </a:xfrm>
          <a:noFill/>
        </p:spPr>
        <p:txBody>
          <a:bodyPr anchor="ctr">
            <a:normAutofit/>
          </a:bodyPr>
          <a:lstStyle/>
          <a:p>
            <a:pPr algn="l">
              <a:buClr>
                <a:srgbClr val="1F881A"/>
              </a:buClr>
            </a:pPr>
            <a:r>
              <a:rPr lang="en-US" sz="2400" b="1" dirty="0">
                <a:solidFill>
                  <a:schemeClr val="tx1"/>
                </a:solidFill>
                <a:latin typeface="Calibri"/>
                <a:ea typeface="ＭＳ Ｐゴシック" charset="0"/>
                <a:cs typeface="Calibri"/>
              </a:rPr>
              <a:t>CHAPTER 6</a:t>
            </a:r>
            <a:r>
              <a:rPr lang="en-US" sz="2400" b="1" dirty="0" smtClean="0">
                <a:solidFill>
                  <a:schemeClr val="tx1"/>
                </a:solidFill>
                <a:latin typeface="Calibri"/>
                <a:ea typeface="ＭＳ Ｐゴシック" charset="0"/>
                <a:cs typeface="Calibri"/>
              </a:rPr>
              <a:t> </a:t>
            </a:r>
          </a:p>
          <a:p>
            <a:pPr algn="l">
              <a:buClr>
                <a:srgbClr val="1F881A"/>
              </a:buClr>
            </a:pPr>
            <a:r>
              <a:rPr lang="en-US" sz="2400" b="1" dirty="0">
                <a:solidFill>
                  <a:schemeClr val="tx1"/>
                </a:solidFill>
                <a:latin typeface="Calibri"/>
                <a:ea typeface="ＭＳ Ｐゴシック" charset="0"/>
                <a:cs typeface="Calibri"/>
              </a:rPr>
              <a:t>The Human Population and Its Impact</a:t>
            </a:r>
          </a:p>
        </p:txBody>
      </p:sp>
    </p:spTree>
    <p:extLst>
      <p:ext uri="{BB962C8B-B14F-4D97-AF65-F5344CB8AC3E}">
        <p14:creationId xmlns:p14="http://schemas.microsoft.com/office/powerpoint/2010/main" val="16258506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300" dirty="0">
                <a:ea typeface="ＭＳ Ｐゴシック" charset="0"/>
              </a:rPr>
              <a:t>Invasive Lionfish</a:t>
            </a: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400" b="1" dirty="0">
                <a:ea typeface="ＭＳ Ｐゴシック" charset="0"/>
              </a:rPr>
              <a:t>How Long Can The Human Population Keep Growing</a:t>
            </a:r>
            <a:r>
              <a:rPr lang="en-US" sz="2400" b="1" dirty="0" smtClean="0">
                <a:ea typeface="ＭＳ Ｐゴシック" charset="0"/>
              </a:rPr>
              <a:t>?</a:t>
            </a:r>
          </a:p>
          <a:p>
            <a:r>
              <a:rPr lang="en-US" sz="2400" dirty="0">
                <a:ea typeface="ＭＳ Ｐゴシック" charset="0"/>
              </a:rPr>
              <a:t>Thomas Malthus and population growth: </a:t>
            </a:r>
            <a:r>
              <a:rPr lang="en-US" sz="2400" dirty="0" smtClean="0">
                <a:ea typeface="ＭＳ Ｐゴシック" charset="0"/>
              </a:rPr>
              <a:t>1798</a:t>
            </a:r>
            <a:endParaRPr lang="en-US" sz="2400" dirty="0">
              <a:ea typeface="ＭＳ Ｐゴシック" charset="0"/>
            </a:endParaRPr>
          </a:p>
          <a:p>
            <a:r>
              <a:rPr lang="en-US" sz="2400" dirty="0">
                <a:ea typeface="ＭＳ Ｐゴシック" charset="0"/>
              </a:rPr>
              <a:t>Overpopulation and </a:t>
            </a:r>
            <a:r>
              <a:rPr lang="en-US" sz="2400" dirty="0" smtClean="0">
                <a:ea typeface="ＭＳ Ｐゴシック" charset="0"/>
              </a:rPr>
              <a:t>overconsumption</a:t>
            </a:r>
            <a:endParaRPr lang="en-US" sz="2400" dirty="0">
              <a:ea typeface="ＭＳ Ｐゴシック" charset="0"/>
            </a:endParaRPr>
          </a:p>
          <a:p>
            <a:r>
              <a:rPr lang="en-US" sz="2400" dirty="0">
                <a:ea typeface="ＭＳ Ｐゴシック" charset="0"/>
              </a:rPr>
              <a:t>Will technology increase human carrying capacity? </a:t>
            </a:r>
          </a:p>
          <a:p>
            <a:r>
              <a:rPr lang="en-US" sz="2400" dirty="0">
                <a:ea typeface="ＭＳ Ｐゴシック" charset="0"/>
              </a:rPr>
              <a:t>Can the human population grow indefinitely?</a:t>
            </a:r>
          </a:p>
          <a:p>
            <a:pPr marL="0" indent="0">
              <a:lnSpc>
                <a:spcPct val="90000"/>
              </a:lnSpc>
              <a:buNone/>
            </a:pPr>
            <a:endParaRPr lang="en-US" sz="2300" b="1"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spTree>
    <p:extLst>
      <p:ext uri="{BB962C8B-B14F-4D97-AF65-F5344CB8AC3E}">
        <p14:creationId xmlns:p14="http://schemas.microsoft.com/office/powerpoint/2010/main" val="74727795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2" name="TextBox 1"/>
          <p:cNvSpPr txBox="1"/>
          <p:nvPr/>
        </p:nvSpPr>
        <p:spPr>
          <a:xfrm>
            <a:off x="1105928" y="76201"/>
            <a:ext cx="6663757" cy="6558256"/>
          </a:xfrm>
          <a:prstGeom prst="rect">
            <a:avLst/>
          </a:prstGeom>
          <a:solidFill>
            <a:schemeClr val="accent3">
              <a:lumMod val="20000"/>
              <a:lumOff val="80000"/>
            </a:schemeClr>
          </a:solidFill>
          <a:ln>
            <a:solidFill>
              <a:srgbClr val="000000"/>
            </a:solidFill>
          </a:ln>
        </p:spPr>
        <p:txBody>
          <a:bodyPr wrap="square" rtlCol="0">
            <a:spAutoFit/>
          </a:bodyPr>
          <a:lstStyle/>
          <a:p>
            <a:endParaRPr lang="en-US" dirty="0"/>
          </a:p>
        </p:txBody>
      </p:sp>
      <p:pic>
        <p:nvPicPr>
          <p:cNvPr id="41985" name="Picture 2" descr="E_06-B"/>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86400" y="605131"/>
            <a:ext cx="1849615" cy="6029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1986" name="Rectangle 3" hidden="1"/>
          <p:cNvSpPr>
            <a:spLocks noGrp="1" noChangeArrowheads="1"/>
          </p:cNvSpPr>
          <p:nvPr>
            <p:ph type="title"/>
          </p:nvPr>
        </p:nvSpPr>
        <p:spPr>
          <a:xfrm>
            <a:off x="838200" y="274638"/>
            <a:ext cx="8229600" cy="1143000"/>
          </a:xfrm>
        </p:spPr>
        <p:txBody>
          <a:bodyPr/>
          <a:lstStyle/>
          <a:p>
            <a:endParaRPr lang="en-US">
              <a:ea typeface="ＭＳ Ｐゴシック" charset="0"/>
            </a:endParaRPr>
          </a:p>
        </p:txBody>
      </p:sp>
      <p:sp>
        <p:nvSpPr>
          <p:cNvPr id="151557" name="Text Box 5"/>
          <p:cNvSpPr txBox="1">
            <a:spLocks noChangeArrowheads="1"/>
          </p:cNvSpPr>
          <p:nvPr/>
        </p:nvSpPr>
        <p:spPr bwMode="auto">
          <a:xfrm>
            <a:off x="2238375" y="76200"/>
            <a:ext cx="4514850" cy="366713"/>
          </a:xfrm>
          <a:prstGeom prst="rect">
            <a:avLst/>
          </a:prstGeom>
          <a:solidFill>
            <a:schemeClr val="accent3">
              <a:lumMod val="75000"/>
            </a:schemeClr>
          </a:solidFill>
          <a:ln>
            <a:noFill/>
          </a:ln>
          <a:effectLst/>
          <a:extLst/>
        </p:spPr>
        <p:txBody>
          <a:bodyPr>
            <a:spAutoFit/>
          </a:bodyPr>
          <a:lstStyle/>
          <a:p>
            <a:pPr algn="ctr" eaLnBrk="1" hangingPunct="1">
              <a:defRPr/>
            </a:pPr>
            <a:r>
              <a:rPr lang="en-US" sz="1800" b="1" dirty="0">
                <a:solidFill>
                  <a:schemeClr val="bg1"/>
                </a:solidFill>
                <a:latin typeface="Arial" charset="0"/>
                <a:cs typeface="Arial" charset="0"/>
              </a:rPr>
              <a:t>Natural Capital Degradation</a:t>
            </a:r>
          </a:p>
        </p:txBody>
      </p:sp>
      <p:sp>
        <p:nvSpPr>
          <p:cNvPr id="151558" name="Text Box 6"/>
          <p:cNvSpPr txBox="1">
            <a:spLocks noChangeArrowheads="1"/>
          </p:cNvSpPr>
          <p:nvPr/>
        </p:nvSpPr>
        <p:spPr bwMode="auto">
          <a:xfrm>
            <a:off x="1384300" y="457200"/>
            <a:ext cx="4025900" cy="366713"/>
          </a:xfrm>
          <a:prstGeom prst="rect">
            <a:avLst/>
          </a:prstGeom>
          <a:solidFill>
            <a:schemeClr val="accent3">
              <a:lumMod val="40000"/>
              <a:lumOff val="60000"/>
            </a:schemeClr>
          </a:solidFill>
          <a:ln>
            <a:noFill/>
          </a:ln>
          <a:effectLst/>
          <a:extLst/>
        </p:spPr>
        <p:txBody>
          <a:bodyPr>
            <a:spAutoFit/>
          </a:bodyPr>
          <a:lstStyle/>
          <a:p>
            <a:pPr eaLnBrk="1" hangingPunct="1">
              <a:defRPr/>
            </a:pPr>
            <a:r>
              <a:rPr lang="en-US" sz="1800" b="1" dirty="0">
                <a:latin typeface="Arial" charset="0"/>
                <a:cs typeface="Arial" charset="0"/>
              </a:rPr>
              <a:t>Altering Nature to Meet Our Needs</a:t>
            </a:r>
          </a:p>
        </p:txBody>
      </p:sp>
      <p:sp>
        <p:nvSpPr>
          <p:cNvPr id="151559" name="Text Box 7"/>
          <p:cNvSpPr txBox="1">
            <a:spLocks noChangeArrowheads="1"/>
          </p:cNvSpPr>
          <p:nvPr/>
        </p:nvSpPr>
        <p:spPr bwMode="auto">
          <a:xfrm>
            <a:off x="1371600" y="1066800"/>
            <a:ext cx="46561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Reducing biodiversity</a:t>
            </a:r>
          </a:p>
        </p:txBody>
      </p:sp>
      <p:sp>
        <p:nvSpPr>
          <p:cNvPr id="151560" name="Text Box 8"/>
          <p:cNvSpPr txBox="1">
            <a:spLocks noChangeArrowheads="1"/>
          </p:cNvSpPr>
          <p:nvPr/>
        </p:nvSpPr>
        <p:spPr bwMode="auto">
          <a:xfrm>
            <a:off x="1371600" y="1477963"/>
            <a:ext cx="4181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Increasing use of net primary productivity</a:t>
            </a:r>
          </a:p>
        </p:txBody>
      </p:sp>
      <p:sp>
        <p:nvSpPr>
          <p:cNvPr id="151561" name="Text Box 9"/>
          <p:cNvSpPr txBox="1">
            <a:spLocks noChangeArrowheads="1"/>
          </p:cNvSpPr>
          <p:nvPr/>
        </p:nvSpPr>
        <p:spPr bwMode="auto">
          <a:xfrm>
            <a:off x="1371600" y="2193925"/>
            <a:ext cx="4181475"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Increasing genetic resistance in pest species and disease-causing bacteria</a:t>
            </a:r>
          </a:p>
        </p:txBody>
      </p:sp>
      <p:sp>
        <p:nvSpPr>
          <p:cNvPr id="151562" name="Text Box 10"/>
          <p:cNvSpPr txBox="1">
            <a:spLocks noChangeArrowheads="1"/>
          </p:cNvSpPr>
          <p:nvPr/>
        </p:nvSpPr>
        <p:spPr bwMode="auto">
          <a:xfrm>
            <a:off x="1371600" y="3109913"/>
            <a:ext cx="3530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Eliminating many natural predators</a:t>
            </a:r>
          </a:p>
        </p:txBody>
      </p:sp>
      <p:sp>
        <p:nvSpPr>
          <p:cNvPr id="151563" name="Text Box 11"/>
          <p:cNvSpPr txBox="1">
            <a:spLocks noChangeArrowheads="1"/>
          </p:cNvSpPr>
          <p:nvPr/>
        </p:nvSpPr>
        <p:spPr bwMode="auto">
          <a:xfrm>
            <a:off x="1371600" y="3795713"/>
            <a:ext cx="39719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Introducing harmful species into natural communities</a:t>
            </a:r>
          </a:p>
        </p:txBody>
      </p:sp>
      <p:sp>
        <p:nvSpPr>
          <p:cNvPr id="151564" name="Text Box 12"/>
          <p:cNvSpPr txBox="1">
            <a:spLocks noChangeArrowheads="1"/>
          </p:cNvSpPr>
          <p:nvPr/>
        </p:nvSpPr>
        <p:spPr bwMode="auto">
          <a:xfrm>
            <a:off x="1371600" y="4557713"/>
            <a:ext cx="41608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Using some renewable resources faster than they can be replenished</a:t>
            </a:r>
          </a:p>
        </p:txBody>
      </p:sp>
      <p:sp>
        <p:nvSpPr>
          <p:cNvPr id="151565" name="Text Box 13"/>
          <p:cNvSpPr txBox="1">
            <a:spLocks noChangeArrowheads="1"/>
          </p:cNvSpPr>
          <p:nvPr/>
        </p:nvSpPr>
        <p:spPr bwMode="auto">
          <a:xfrm>
            <a:off x="1371600" y="5243513"/>
            <a:ext cx="41941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Disrupting natural chemical cycling and energy </a:t>
            </a:r>
            <a:r>
              <a:rPr lang="en-US" sz="1800" b="1">
                <a:solidFill>
                  <a:srgbClr val="000000"/>
                </a:solidFill>
                <a:latin typeface="Lucida Grande" charset="0"/>
                <a:cs typeface="Arial" charset="0"/>
              </a:rPr>
              <a:t>ﬂ</a:t>
            </a:r>
            <a:r>
              <a:rPr lang="en-US" sz="1800" b="1">
                <a:solidFill>
                  <a:srgbClr val="000000"/>
                </a:solidFill>
                <a:latin typeface="Arial" charset="0"/>
                <a:cs typeface="Arial" charset="0"/>
              </a:rPr>
              <a:t>ow</a:t>
            </a:r>
          </a:p>
        </p:txBody>
      </p:sp>
      <p:sp>
        <p:nvSpPr>
          <p:cNvPr id="151566" name="Text Box 14"/>
          <p:cNvSpPr txBox="1">
            <a:spLocks noChangeArrowheads="1"/>
          </p:cNvSpPr>
          <p:nvPr/>
        </p:nvSpPr>
        <p:spPr bwMode="auto">
          <a:xfrm>
            <a:off x="1371600" y="5929313"/>
            <a:ext cx="3657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Relying mostly on polluting and climate-changing fossil fuels</a:t>
            </a:r>
          </a:p>
        </p:txBody>
      </p:sp>
    </p:spTree>
    <p:extLst>
      <p:ext uri="{BB962C8B-B14F-4D97-AF65-F5344CB8AC3E}">
        <p14:creationId xmlns:p14="http://schemas.microsoft.com/office/powerpoint/2010/main" val="1149763521"/>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solidFill>
                  <a:srgbClr val="000000"/>
                </a:solidFill>
                <a:ea typeface="ＭＳ Ｐゴシック" charset="0"/>
              </a:rPr>
              <a:t>The Human Population Can Grow, Decline, or Remain Fairly </a:t>
            </a:r>
            <a:r>
              <a:rPr lang="en-US" sz="2300" b="1" dirty="0" smtClean="0">
                <a:solidFill>
                  <a:srgbClr val="000000"/>
                </a:solidFill>
                <a:ea typeface="ＭＳ Ｐゴシック" charset="0"/>
              </a:rPr>
              <a:t>Stable</a:t>
            </a:r>
          </a:p>
          <a:p>
            <a:pPr>
              <a:lnSpc>
                <a:spcPct val="90000"/>
              </a:lnSpc>
            </a:pPr>
            <a:r>
              <a:rPr lang="en-US" sz="2300" dirty="0">
                <a:solidFill>
                  <a:srgbClr val="000000"/>
                </a:solidFill>
                <a:ea typeface="ＭＳ Ｐゴシック" charset="0"/>
              </a:rPr>
              <a:t>Population change</a:t>
            </a:r>
          </a:p>
          <a:p>
            <a:pPr lvl="1">
              <a:lnSpc>
                <a:spcPct val="90000"/>
              </a:lnSpc>
            </a:pPr>
            <a:r>
              <a:rPr lang="en-US" sz="2300" dirty="0">
                <a:solidFill>
                  <a:srgbClr val="000000"/>
                </a:solidFill>
                <a:ea typeface="ＭＳ Ｐゴシック" charset="0"/>
              </a:rPr>
              <a:t>Births: fertility</a:t>
            </a:r>
          </a:p>
          <a:p>
            <a:pPr lvl="1">
              <a:lnSpc>
                <a:spcPct val="90000"/>
              </a:lnSpc>
            </a:pPr>
            <a:r>
              <a:rPr lang="en-US" sz="2300" dirty="0">
                <a:solidFill>
                  <a:srgbClr val="000000"/>
                </a:solidFill>
                <a:ea typeface="ＭＳ Ｐゴシック" charset="0"/>
              </a:rPr>
              <a:t>Deaths: mortality</a:t>
            </a:r>
          </a:p>
          <a:p>
            <a:pPr lvl="1">
              <a:lnSpc>
                <a:spcPct val="90000"/>
              </a:lnSpc>
            </a:pPr>
            <a:r>
              <a:rPr lang="en-US" sz="2300" dirty="0" smtClean="0">
                <a:solidFill>
                  <a:srgbClr val="000000"/>
                </a:solidFill>
                <a:ea typeface="ＭＳ Ｐゴシック" charset="0"/>
              </a:rPr>
              <a:t>Migration</a:t>
            </a:r>
            <a:endParaRPr lang="en-US" sz="2300" dirty="0">
              <a:solidFill>
                <a:srgbClr val="000000"/>
              </a:solidFill>
              <a:ea typeface="ＭＳ Ｐゴシック" charset="0"/>
            </a:endParaRPr>
          </a:p>
          <a:p>
            <a:pPr>
              <a:lnSpc>
                <a:spcPct val="90000"/>
              </a:lnSpc>
            </a:pPr>
            <a:r>
              <a:rPr lang="en-US" sz="2300" b="1" dirty="0">
                <a:solidFill>
                  <a:srgbClr val="000000"/>
                </a:solidFill>
                <a:ea typeface="ＭＳ Ｐゴシック" charset="0"/>
              </a:rPr>
              <a:t>Population change</a:t>
            </a:r>
            <a:r>
              <a:rPr lang="en-US" sz="2300" dirty="0">
                <a:solidFill>
                  <a:srgbClr val="000000"/>
                </a:solidFill>
                <a:ea typeface="ＭＳ Ｐゴシック" charset="0"/>
              </a:rPr>
              <a:t> = </a:t>
            </a:r>
            <a:r>
              <a:rPr lang="en-US" sz="2300" dirty="0" smtClean="0">
                <a:solidFill>
                  <a:srgbClr val="000000"/>
                </a:solidFill>
                <a:ea typeface="ＭＳ Ｐゴシック" charset="0"/>
              </a:rPr>
              <a:t>(</a:t>
            </a:r>
            <a:r>
              <a:rPr lang="en-US" sz="2300" dirty="0">
                <a:solidFill>
                  <a:srgbClr val="000000"/>
                </a:solidFill>
                <a:ea typeface="ＭＳ Ｐゴシック" charset="0"/>
              </a:rPr>
              <a:t>births + immigration) – (deaths + emigration</a:t>
            </a:r>
            <a:r>
              <a:rPr lang="en-US" sz="2300" dirty="0" smtClean="0">
                <a:solidFill>
                  <a:srgbClr val="000000"/>
                </a:solidFill>
                <a:ea typeface="ＭＳ Ｐゴシック" charset="0"/>
              </a:rPr>
              <a:t>)</a:t>
            </a:r>
            <a:endParaRPr lang="en-US" sz="2300" b="1" dirty="0">
              <a:solidFill>
                <a:srgbClr val="000000"/>
              </a:solidFill>
              <a:ea typeface="ＭＳ Ｐゴシック" charset="0"/>
            </a:endParaRPr>
          </a:p>
          <a:p>
            <a:pPr>
              <a:lnSpc>
                <a:spcPct val="90000"/>
              </a:lnSpc>
            </a:pPr>
            <a:r>
              <a:rPr lang="en-US" sz="2300" b="1" dirty="0">
                <a:solidFill>
                  <a:srgbClr val="000000"/>
                </a:solidFill>
                <a:ea typeface="ＭＳ Ｐゴシック" charset="0"/>
              </a:rPr>
              <a:t>Crude birth rate</a:t>
            </a:r>
            <a:r>
              <a:rPr lang="en-US" sz="2300" dirty="0">
                <a:solidFill>
                  <a:srgbClr val="000000"/>
                </a:solidFill>
                <a:ea typeface="ＭＳ Ｐゴシック" charset="0"/>
              </a:rPr>
              <a:t>: # live births/1000/</a:t>
            </a:r>
            <a:r>
              <a:rPr lang="en-US" sz="2300" dirty="0" smtClean="0">
                <a:solidFill>
                  <a:srgbClr val="000000"/>
                </a:solidFill>
                <a:ea typeface="ＭＳ Ｐゴシック" charset="0"/>
              </a:rPr>
              <a:t>year</a:t>
            </a:r>
            <a:endParaRPr lang="en-US" sz="2300" b="1" dirty="0">
              <a:solidFill>
                <a:srgbClr val="000000"/>
              </a:solidFill>
              <a:ea typeface="ＭＳ Ｐゴシック" charset="0"/>
            </a:endParaRPr>
          </a:p>
          <a:p>
            <a:pPr>
              <a:lnSpc>
                <a:spcPct val="90000"/>
              </a:lnSpc>
            </a:pPr>
            <a:r>
              <a:rPr lang="en-US" sz="2300" b="1" dirty="0">
                <a:solidFill>
                  <a:srgbClr val="000000"/>
                </a:solidFill>
                <a:ea typeface="ＭＳ Ｐゴシック" charset="0"/>
              </a:rPr>
              <a:t>Crude death rate</a:t>
            </a:r>
            <a:r>
              <a:rPr lang="en-US" sz="2300" dirty="0">
                <a:solidFill>
                  <a:srgbClr val="000000"/>
                </a:solidFill>
                <a:ea typeface="ＭＳ Ｐゴシック" charset="0"/>
              </a:rPr>
              <a:t>: # deaths/1000/year</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spTree>
    <p:extLst>
      <p:ext uri="{BB962C8B-B14F-4D97-AF65-F5344CB8AC3E}">
        <p14:creationId xmlns:p14="http://schemas.microsoft.com/office/powerpoint/2010/main" val="578805010"/>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1" y="648869"/>
            <a:ext cx="6149074"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latin typeface="Calibri"/>
                <a:ea typeface="ＭＳ Ｐゴシック" charset="0"/>
                <a:cs typeface="Calibri"/>
              </a:rPr>
              <a:t>Women Having Fewer Babies but Not Few Enough to Stabilize the World</a:t>
            </a:r>
            <a:r>
              <a:rPr lang="ja-JP" altLang="en-US" sz="2300" b="1" dirty="0">
                <a:latin typeface="Calibri"/>
                <a:ea typeface="ＭＳ Ｐゴシック" charset="0"/>
                <a:cs typeface="Calibri"/>
              </a:rPr>
              <a:t>’</a:t>
            </a:r>
            <a:r>
              <a:rPr lang="en-US" altLang="ja-JP" sz="2300" b="1" dirty="0">
                <a:latin typeface="Calibri"/>
                <a:ea typeface="ＭＳ Ｐゴシック" charset="0"/>
                <a:cs typeface="Calibri"/>
              </a:rPr>
              <a:t>s </a:t>
            </a:r>
            <a:r>
              <a:rPr lang="en-US" altLang="ja-JP" sz="2300" b="1" dirty="0" smtClean="0">
                <a:latin typeface="Calibri"/>
                <a:ea typeface="ＭＳ Ｐゴシック" charset="0"/>
                <a:cs typeface="Calibri"/>
              </a:rPr>
              <a:t>Population</a:t>
            </a:r>
          </a:p>
          <a:p>
            <a:pPr>
              <a:lnSpc>
                <a:spcPct val="90000"/>
              </a:lnSpc>
            </a:pPr>
            <a:r>
              <a:rPr lang="en-US" sz="2300" dirty="0">
                <a:latin typeface="Calibri"/>
                <a:ea typeface="ＭＳ Ｐゴシック" charset="0"/>
                <a:cs typeface="Calibri"/>
              </a:rPr>
              <a:t>Fertility rate</a:t>
            </a:r>
          </a:p>
          <a:p>
            <a:pPr lvl="1">
              <a:lnSpc>
                <a:spcPct val="90000"/>
              </a:lnSpc>
            </a:pPr>
            <a:r>
              <a:rPr lang="en-US" sz="2300" dirty="0">
                <a:latin typeface="Calibri"/>
                <a:ea typeface="ＭＳ Ｐゴシック" charset="0"/>
                <a:cs typeface="Calibri"/>
              </a:rPr>
              <a:t> number of children born to a woman during her lifetime</a:t>
            </a:r>
          </a:p>
          <a:p>
            <a:pPr>
              <a:lnSpc>
                <a:spcPct val="90000"/>
              </a:lnSpc>
            </a:pPr>
            <a:r>
              <a:rPr lang="en-US" sz="2300" b="1" dirty="0">
                <a:solidFill>
                  <a:srgbClr val="1F881A"/>
                </a:solidFill>
                <a:latin typeface="Calibri"/>
                <a:ea typeface="ＭＳ Ｐゴシック" charset="0"/>
                <a:cs typeface="Calibri"/>
              </a:rPr>
              <a:t>Replacement-level fertility rate</a:t>
            </a:r>
          </a:p>
          <a:p>
            <a:pPr lvl="1">
              <a:lnSpc>
                <a:spcPct val="90000"/>
              </a:lnSpc>
            </a:pPr>
            <a:r>
              <a:rPr lang="en-US" sz="2300" dirty="0">
                <a:latin typeface="Calibri"/>
                <a:ea typeface="ＭＳ Ｐゴシック" charset="0"/>
                <a:cs typeface="Calibri"/>
              </a:rPr>
              <a:t>Average number of children a couple must have to replace themselves</a:t>
            </a:r>
          </a:p>
          <a:p>
            <a:pPr lvl="1">
              <a:lnSpc>
                <a:spcPct val="90000"/>
              </a:lnSpc>
            </a:pPr>
            <a:r>
              <a:rPr lang="en-US" sz="2300" dirty="0">
                <a:latin typeface="Calibri"/>
                <a:ea typeface="ＭＳ Ｐゴシック" charset="0"/>
                <a:cs typeface="Calibri"/>
              </a:rPr>
              <a:t>2.1 in developed countries</a:t>
            </a:r>
          </a:p>
          <a:p>
            <a:pPr lvl="1">
              <a:lnSpc>
                <a:spcPct val="90000"/>
              </a:lnSpc>
            </a:pPr>
            <a:r>
              <a:rPr lang="en-US" sz="2300" dirty="0">
                <a:latin typeface="Calibri"/>
                <a:ea typeface="ＭＳ Ｐゴシック" charset="0"/>
                <a:cs typeface="Calibri"/>
              </a:rPr>
              <a:t>Up to 2.5 in developing countries</a:t>
            </a:r>
          </a:p>
          <a:p>
            <a:pPr>
              <a:lnSpc>
                <a:spcPct val="90000"/>
              </a:lnSpc>
            </a:pPr>
            <a:r>
              <a:rPr lang="en-US" sz="2300" b="1" dirty="0">
                <a:solidFill>
                  <a:srgbClr val="1F881A"/>
                </a:solidFill>
                <a:latin typeface="Calibri"/>
                <a:ea typeface="ＭＳ Ｐゴシック" charset="0"/>
                <a:cs typeface="Calibri"/>
              </a:rPr>
              <a:t>Total fertility rate (TFR)</a:t>
            </a:r>
          </a:p>
          <a:p>
            <a:pPr lvl="1">
              <a:lnSpc>
                <a:spcPct val="90000"/>
              </a:lnSpc>
            </a:pPr>
            <a:r>
              <a:rPr lang="en-US" sz="2300" dirty="0">
                <a:latin typeface="Calibri"/>
                <a:ea typeface="ＭＳ Ｐゴシック" charset="0"/>
                <a:cs typeface="Calibri"/>
              </a:rPr>
              <a:t>Average number of children born to women in a population</a:t>
            </a:r>
            <a:r>
              <a:rPr lang="en-US" sz="2300" b="1" dirty="0">
                <a:solidFill>
                  <a:srgbClr val="1F881A"/>
                </a:solidFill>
                <a:latin typeface="Calibri"/>
                <a:ea typeface="ＭＳ Ｐゴシック" charset="0"/>
                <a:cs typeface="Calibri"/>
              </a:rPr>
              <a:t> </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spTree>
    <p:extLst>
      <p:ext uri="{BB962C8B-B14F-4D97-AF65-F5344CB8AC3E}">
        <p14:creationId xmlns:p14="http://schemas.microsoft.com/office/powerpoint/2010/main" val="246707721"/>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52225" name="Picture 2" descr="E_06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000" y="246063"/>
            <a:ext cx="6788150" cy="5651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2226" name="Rectangle 3" hidden="1"/>
          <p:cNvSpPr>
            <a:spLocks noGrp="1" noChangeArrowheads="1"/>
          </p:cNvSpPr>
          <p:nvPr>
            <p:ph type="title"/>
          </p:nvPr>
        </p:nvSpPr>
        <p:spPr>
          <a:xfrm>
            <a:off x="152400" y="152400"/>
            <a:ext cx="8229600" cy="1143000"/>
          </a:xfrm>
        </p:spPr>
        <p:txBody>
          <a:bodyPr/>
          <a:lstStyle/>
          <a:p>
            <a:endParaRPr lang="en-US">
              <a:ea typeface="ＭＳ Ｐゴシック" charset="0"/>
            </a:endParaRPr>
          </a:p>
        </p:txBody>
      </p:sp>
      <p:sp>
        <p:nvSpPr>
          <p:cNvPr id="155653" name="Text Box 5"/>
          <p:cNvSpPr txBox="1">
            <a:spLocks noChangeArrowheads="1"/>
          </p:cNvSpPr>
          <p:nvPr/>
        </p:nvSpPr>
        <p:spPr bwMode="auto">
          <a:xfrm>
            <a:off x="1198563" y="8572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8</a:t>
            </a:r>
          </a:p>
        </p:txBody>
      </p:sp>
      <p:sp>
        <p:nvSpPr>
          <p:cNvPr id="155654" name="Text Box 6"/>
          <p:cNvSpPr txBox="1">
            <a:spLocks noChangeArrowheads="1"/>
          </p:cNvSpPr>
          <p:nvPr/>
        </p:nvSpPr>
        <p:spPr bwMode="auto">
          <a:xfrm>
            <a:off x="1198563" y="87947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7</a:t>
            </a:r>
          </a:p>
        </p:txBody>
      </p:sp>
      <p:sp>
        <p:nvSpPr>
          <p:cNvPr id="155655" name="Text Box 7"/>
          <p:cNvSpPr txBox="1">
            <a:spLocks noChangeArrowheads="1"/>
          </p:cNvSpPr>
          <p:nvPr/>
        </p:nvSpPr>
        <p:spPr bwMode="auto">
          <a:xfrm>
            <a:off x="1708150" y="1020763"/>
            <a:ext cx="19732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Less-developed countries</a:t>
            </a:r>
          </a:p>
        </p:txBody>
      </p:sp>
      <p:sp>
        <p:nvSpPr>
          <p:cNvPr id="155656" name="Text Box 8"/>
          <p:cNvSpPr txBox="1">
            <a:spLocks noChangeArrowheads="1"/>
          </p:cNvSpPr>
          <p:nvPr/>
        </p:nvSpPr>
        <p:spPr bwMode="auto">
          <a:xfrm>
            <a:off x="1198563" y="164147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6</a:t>
            </a:r>
          </a:p>
        </p:txBody>
      </p:sp>
      <p:sp>
        <p:nvSpPr>
          <p:cNvPr id="155657" name="Text Box 9"/>
          <p:cNvSpPr txBox="1">
            <a:spLocks noChangeArrowheads="1"/>
          </p:cNvSpPr>
          <p:nvPr/>
        </p:nvSpPr>
        <p:spPr bwMode="auto">
          <a:xfrm>
            <a:off x="1198563" y="243522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5</a:t>
            </a:r>
          </a:p>
        </p:txBody>
      </p:sp>
      <p:sp>
        <p:nvSpPr>
          <p:cNvPr id="155658" name="Text Box 10"/>
          <p:cNvSpPr txBox="1">
            <a:spLocks noChangeArrowheads="1"/>
          </p:cNvSpPr>
          <p:nvPr/>
        </p:nvSpPr>
        <p:spPr bwMode="auto">
          <a:xfrm>
            <a:off x="1708150" y="2195513"/>
            <a:ext cx="8937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World</a:t>
            </a:r>
          </a:p>
        </p:txBody>
      </p:sp>
      <p:sp>
        <p:nvSpPr>
          <p:cNvPr id="155659" name="Text Box 11"/>
          <p:cNvSpPr txBox="1">
            <a:spLocks noChangeArrowheads="1"/>
          </p:cNvSpPr>
          <p:nvPr/>
        </p:nvSpPr>
        <p:spPr bwMode="auto">
          <a:xfrm rot="-5400000">
            <a:off x="-830263" y="2963863"/>
            <a:ext cx="278447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latin typeface="Arial" charset="0"/>
                <a:cs typeface="Arial" charset="0"/>
              </a:rPr>
              <a:t>Total fertility rate (children per woman)</a:t>
            </a:r>
          </a:p>
        </p:txBody>
      </p:sp>
      <p:sp>
        <p:nvSpPr>
          <p:cNvPr id="155660" name="Text Box 12"/>
          <p:cNvSpPr txBox="1">
            <a:spLocks noChangeArrowheads="1"/>
          </p:cNvSpPr>
          <p:nvPr/>
        </p:nvSpPr>
        <p:spPr bwMode="auto">
          <a:xfrm>
            <a:off x="1198563" y="398938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3</a:t>
            </a:r>
          </a:p>
        </p:txBody>
      </p:sp>
      <p:sp>
        <p:nvSpPr>
          <p:cNvPr id="155661" name="Text Box 13"/>
          <p:cNvSpPr txBox="1">
            <a:spLocks noChangeArrowheads="1"/>
          </p:cNvSpPr>
          <p:nvPr/>
        </p:nvSpPr>
        <p:spPr bwMode="auto">
          <a:xfrm>
            <a:off x="1708150" y="3338513"/>
            <a:ext cx="1787525" cy="915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More-developed countries</a:t>
            </a:r>
          </a:p>
        </p:txBody>
      </p:sp>
      <p:sp>
        <p:nvSpPr>
          <p:cNvPr id="155662" name="Text Box 14"/>
          <p:cNvSpPr txBox="1">
            <a:spLocks noChangeArrowheads="1"/>
          </p:cNvSpPr>
          <p:nvPr/>
        </p:nvSpPr>
        <p:spPr bwMode="auto">
          <a:xfrm>
            <a:off x="1198563" y="319563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4</a:t>
            </a:r>
          </a:p>
        </p:txBody>
      </p:sp>
      <p:sp>
        <p:nvSpPr>
          <p:cNvPr id="155663" name="Text Box 15"/>
          <p:cNvSpPr txBox="1">
            <a:spLocks noChangeArrowheads="1"/>
          </p:cNvSpPr>
          <p:nvPr/>
        </p:nvSpPr>
        <p:spPr bwMode="auto">
          <a:xfrm>
            <a:off x="1198563" y="475138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a:t>
            </a:r>
          </a:p>
        </p:txBody>
      </p:sp>
      <p:sp>
        <p:nvSpPr>
          <p:cNvPr id="155664" name="Text Box 16"/>
          <p:cNvSpPr txBox="1">
            <a:spLocks noChangeArrowheads="1"/>
          </p:cNvSpPr>
          <p:nvPr/>
        </p:nvSpPr>
        <p:spPr bwMode="auto">
          <a:xfrm>
            <a:off x="1330325" y="5908675"/>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1955</a:t>
            </a:r>
          </a:p>
        </p:txBody>
      </p:sp>
      <p:sp>
        <p:nvSpPr>
          <p:cNvPr id="155665" name="Text Box 17"/>
          <p:cNvSpPr txBox="1">
            <a:spLocks noChangeArrowheads="1"/>
          </p:cNvSpPr>
          <p:nvPr/>
        </p:nvSpPr>
        <p:spPr bwMode="auto">
          <a:xfrm>
            <a:off x="2370138" y="5908675"/>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1970</a:t>
            </a:r>
          </a:p>
        </p:txBody>
      </p:sp>
      <p:sp>
        <p:nvSpPr>
          <p:cNvPr id="155666" name="Text Box 18"/>
          <p:cNvSpPr txBox="1">
            <a:spLocks noChangeArrowheads="1"/>
          </p:cNvSpPr>
          <p:nvPr/>
        </p:nvSpPr>
        <p:spPr bwMode="auto">
          <a:xfrm>
            <a:off x="3665538" y="5908675"/>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1990</a:t>
            </a:r>
          </a:p>
        </p:txBody>
      </p:sp>
      <p:sp>
        <p:nvSpPr>
          <p:cNvPr id="155667" name="Text Box 19"/>
          <p:cNvSpPr txBox="1">
            <a:spLocks noChangeArrowheads="1"/>
          </p:cNvSpPr>
          <p:nvPr/>
        </p:nvSpPr>
        <p:spPr bwMode="auto">
          <a:xfrm>
            <a:off x="5037138" y="5908675"/>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2010</a:t>
            </a:r>
          </a:p>
        </p:txBody>
      </p:sp>
      <p:sp>
        <p:nvSpPr>
          <p:cNvPr id="155668" name="Text Box 20"/>
          <p:cNvSpPr txBox="1">
            <a:spLocks noChangeArrowheads="1"/>
          </p:cNvSpPr>
          <p:nvPr/>
        </p:nvSpPr>
        <p:spPr bwMode="auto">
          <a:xfrm>
            <a:off x="6332538" y="5908675"/>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2030</a:t>
            </a:r>
          </a:p>
        </p:txBody>
      </p:sp>
      <p:sp>
        <p:nvSpPr>
          <p:cNvPr id="155669" name="Text Box 21"/>
          <p:cNvSpPr txBox="1">
            <a:spLocks noChangeArrowheads="1"/>
          </p:cNvSpPr>
          <p:nvPr/>
        </p:nvSpPr>
        <p:spPr bwMode="auto">
          <a:xfrm>
            <a:off x="7704138" y="5908675"/>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2050</a:t>
            </a:r>
          </a:p>
        </p:txBody>
      </p:sp>
      <p:sp>
        <p:nvSpPr>
          <p:cNvPr id="155670" name="Text Box 22"/>
          <p:cNvSpPr txBox="1">
            <a:spLocks noChangeArrowheads="1"/>
          </p:cNvSpPr>
          <p:nvPr/>
        </p:nvSpPr>
        <p:spPr bwMode="auto">
          <a:xfrm>
            <a:off x="1198563" y="554513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a:t>
            </a:r>
          </a:p>
        </p:txBody>
      </p:sp>
      <p:sp>
        <p:nvSpPr>
          <p:cNvPr id="155671" name="Text Box 23"/>
          <p:cNvSpPr txBox="1">
            <a:spLocks noChangeArrowheads="1"/>
          </p:cNvSpPr>
          <p:nvPr/>
        </p:nvSpPr>
        <p:spPr bwMode="auto">
          <a:xfrm>
            <a:off x="4645025" y="6338888"/>
            <a:ext cx="741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Year</a:t>
            </a:r>
          </a:p>
        </p:txBody>
      </p:sp>
    </p:spTree>
    <p:extLst>
      <p:ext uri="{BB962C8B-B14F-4D97-AF65-F5344CB8AC3E}">
        <p14:creationId xmlns:p14="http://schemas.microsoft.com/office/powerpoint/2010/main" val="1253703453"/>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52226" name="Rectangle 3" hidden="1"/>
          <p:cNvSpPr>
            <a:spLocks noGrp="1" noChangeArrowheads="1"/>
          </p:cNvSpPr>
          <p:nvPr>
            <p:ph type="title"/>
          </p:nvPr>
        </p:nvSpPr>
        <p:spPr>
          <a:xfrm>
            <a:off x="152400" y="152400"/>
            <a:ext cx="8229600" cy="1143000"/>
          </a:xfrm>
        </p:spPr>
        <p:txBody>
          <a:bodyPr/>
          <a:lstStyle/>
          <a:p>
            <a:endParaRPr lang="en-US">
              <a:ea typeface="ＭＳ Ｐゴシック" charset="0"/>
            </a:endParaRPr>
          </a:p>
        </p:txBody>
      </p:sp>
      <p:pic>
        <p:nvPicPr>
          <p:cNvPr id="23" name="Picture 5" descr="Supp8_f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3162175" y="3125398"/>
            <a:ext cx="5981826" cy="3732603"/>
          </a:xfrm>
          <a:prstGeom prst="rect">
            <a:avLst/>
          </a:prstGeom>
          <a:solidFill>
            <a:schemeClr val="bg1">
              <a:lumMod val="85000"/>
            </a:schemeClr>
          </a:solidFill>
          <a:ln>
            <a:solidFill>
              <a:srgbClr val="000000"/>
            </a:solidFill>
          </a:ln>
        </p:spPr>
      </p:pic>
      <p:sp>
        <p:nvSpPr>
          <p:cNvPr id="2" name="TextBox 1"/>
          <p:cNvSpPr txBox="1"/>
          <p:nvPr/>
        </p:nvSpPr>
        <p:spPr>
          <a:xfrm>
            <a:off x="4576177" y="3465969"/>
            <a:ext cx="3045215" cy="338554"/>
          </a:xfrm>
          <a:prstGeom prst="rect">
            <a:avLst/>
          </a:prstGeom>
          <a:solidFill>
            <a:schemeClr val="bg1">
              <a:lumMod val="75000"/>
              <a:alpha val="53000"/>
            </a:schemeClr>
          </a:solidFill>
        </p:spPr>
        <p:txBody>
          <a:bodyPr wrap="square" rtlCol="0">
            <a:spAutoFit/>
          </a:bodyPr>
          <a:lstStyle/>
          <a:p>
            <a:r>
              <a:rPr lang="en-US" sz="1600" dirty="0">
                <a:ea typeface="ＭＳ Ｐゴシック" charset="0"/>
              </a:rPr>
              <a:t>2010 Rate of Population Increase</a:t>
            </a:r>
            <a:endParaRPr lang="en-US" sz="1600" dirty="0"/>
          </a:p>
        </p:txBody>
      </p:sp>
      <p:pic>
        <p:nvPicPr>
          <p:cNvPr id="25" name="Picture 5" descr="Supp8_f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0" y="0"/>
            <a:ext cx="6098785" cy="3452163"/>
          </a:xfrm>
          <a:prstGeom prst="rect">
            <a:avLst/>
          </a:prstGeom>
          <a:ln>
            <a:solidFill>
              <a:srgbClr val="000000"/>
            </a:solidFill>
          </a:ln>
        </p:spPr>
      </p:pic>
      <p:sp>
        <p:nvSpPr>
          <p:cNvPr id="26" name="TextBox 25"/>
          <p:cNvSpPr txBox="1"/>
          <p:nvPr/>
        </p:nvSpPr>
        <p:spPr>
          <a:xfrm>
            <a:off x="1355447" y="211376"/>
            <a:ext cx="3045215" cy="338554"/>
          </a:xfrm>
          <a:prstGeom prst="rect">
            <a:avLst/>
          </a:prstGeom>
          <a:solidFill>
            <a:schemeClr val="bg1">
              <a:lumMod val="75000"/>
              <a:alpha val="53000"/>
            </a:schemeClr>
          </a:solidFill>
        </p:spPr>
        <p:txBody>
          <a:bodyPr wrap="square" rtlCol="0">
            <a:spAutoFit/>
          </a:bodyPr>
          <a:lstStyle/>
          <a:p>
            <a:pPr algn="ctr"/>
            <a:r>
              <a:rPr lang="en-US" sz="1600" dirty="0">
                <a:solidFill>
                  <a:srgbClr val="000000"/>
                </a:solidFill>
              </a:rPr>
              <a:t>Total Fertility Rate</a:t>
            </a:r>
          </a:p>
        </p:txBody>
      </p:sp>
    </p:spTree>
    <p:extLst>
      <p:ext uri="{BB962C8B-B14F-4D97-AF65-F5344CB8AC3E}">
        <p14:creationId xmlns:p14="http://schemas.microsoft.com/office/powerpoint/2010/main" val="1455963551"/>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1" y="648869"/>
            <a:ext cx="4392226"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ea typeface="ＭＳ Ｐゴシック" charset="0"/>
              </a:rPr>
              <a:t>The U.S. Population Is Growing </a:t>
            </a:r>
            <a:r>
              <a:rPr lang="en-US" sz="2300" b="1" dirty="0" smtClean="0">
                <a:ea typeface="ＭＳ Ｐゴシック" charset="0"/>
              </a:rPr>
              <a:t>Rapidly</a:t>
            </a:r>
          </a:p>
          <a:p>
            <a:r>
              <a:rPr lang="en-US" sz="2300" dirty="0">
                <a:ea typeface="ＭＳ Ｐゴシック" charset="0"/>
              </a:rPr>
              <a:t>Population still growing and not leveling off</a:t>
            </a:r>
          </a:p>
          <a:p>
            <a:pPr lvl="1"/>
            <a:r>
              <a:rPr lang="en-US" sz="2300" dirty="0">
                <a:ea typeface="ＭＳ Ｐゴシック" charset="0"/>
              </a:rPr>
              <a:t>76 million in 1900</a:t>
            </a:r>
          </a:p>
          <a:p>
            <a:pPr lvl="1"/>
            <a:r>
              <a:rPr lang="en-US" sz="2300" dirty="0">
                <a:ea typeface="ＭＳ Ｐゴシック" charset="0"/>
              </a:rPr>
              <a:t>310 million in </a:t>
            </a:r>
            <a:r>
              <a:rPr lang="en-US" sz="2300" dirty="0" smtClean="0">
                <a:ea typeface="ＭＳ Ｐゴシック" charset="0"/>
              </a:rPr>
              <a:t>2010</a:t>
            </a:r>
            <a:endParaRPr lang="en-US" sz="2300" dirty="0">
              <a:ea typeface="ＭＳ Ｐゴシック" charset="0"/>
            </a:endParaRPr>
          </a:p>
          <a:p>
            <a:r>
              <a:rPr lang="en-US" sz="2300" dirty="0">
                <a:ea typeface="ＭＳ Ｐゴシック" charset="0"/>
              </a:rPr>
              <a:t>Drop in TFR in U.S.</a:t>
            </a:r>
          </a:p>
          <a:p>
            <a:pPr lvl="1"/>
            <a:r>
              <a:rPr lang="en-US" sz="2300" dirty="0">
                <a:ea typeface="ＭＳ Ｐゴシック" charset="0"/>
              </a:rPr>
              <a:t>Rate of population growth has </a:t>
            </a:r>
            <a:r>
              <a:rPr lang="en-US" sz="2300" dirty="0" smtClean="0">
                <a:ea typeface="ＭＳ Ｐゴシック" charset="0"/>
              </a:rPr>
              <a:t>slowed</a:t>
            </a:r>
            <a:endParaRPr lang="en-US" sz="2300" dirty="0">
              <a:ea typeface="ＭＳ Ｐゴシック" charset="0"/>
            </a:endParaRPr>
          </a:p>
          <a:p>
            <a:r>
              <a:rPr lang="en-US" sz="2300" dirty="0">
                <a:ea typeface="ＭＳ Ｐゴシック" charset="0"/>
              </a:rPr>
              <a:t>Changes in lifestyle in the U.S. during the 20</a:t>
            </a:r>
            <a:r>
              <a:rPr lang="en-US" sz="2300" baseline="30000" dirty="0">
                <a:ea typeface="ＭＳ Ｐゴシック" charset="0"/>
              </a:rPr>
              <a:t>th</a:t>
            </a:r>
            <a:r>
              <a:rPr lang="en-US" sz="2300" dirty="0">
                <a:ea typeface="ＭＳ Ｐゴシック" charset="0"/>
              </a:rPr>
              <a:t> century</a:t>
            </a:r>
            <a:endParaRPr lang="en-US" sz="2300" dirty="0">
              <a:solidFill>
                <a:srgbClr val="CC3300"/>
              </a:solidFill>
              <a:ea typeface="ＭＳ Ｐゴシック" charset="0"/>
            </a:endParaRP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pic>
        <p:nvPicPr>
          <p:cNvPr id="5" name="Picture 4" descr="0607"/>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b="4544"/>
          <a:stretch>
            <a:fillRect/>
          </a:stretch>
        </p:blipFill>
        <p:spPr bwMode="auto">
          <a:xfrm>
            <a:off x="4567237" y="919444"/>
            <a:ext cx="4424363" cy="581977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4835721" y="562621"/>
            <a:ext cx="3816897" cy="353943"/>
          </a:xfrm>
          <a:prstGeom prst="rect">
            <a:avLst/>
          </a:prstGeom>
        </p:spPr>
        <p:txBody>
          <a:bodyPr wrap="none">
            <a:spAutoFit/>
          </a:bodyPr>
          <a:lstStyle/>
          <a:p>
            <a:pPr algn="ctr"/>
            <a:r>
              <a:rPr lang="en-US" sz="1700" dirty="0">
                <a:solidFill>
                  <a:srgbClr val="000000"/>
                </a:solidFill>
              </a:rPr>
              <a:t>20</a:t>
            </a:r>
            <a:r>
              <a:rPr lang="en-US" sz="1700" baseline="30000" dirty="0">
                <a:solidFill>
                  <a:srgbClr val="000000"/>
                </a:solidFill>
              </a:rPr>
              <a:t>th</a:t>
            </a:r>
            <a:r>
              <a:rPr lang="en-US" sz="1700" dirty="0">
                <a:solidFill>
                  <a:srgbClr val="000000"/>
                </a:solidFill>
              </a:rPr>
              <a:t> Century Lifestyle Changes in the U.S.</a:t>
            </a:r>
          </a:p>
        </p:txBody>
      </p:sp>
    </p:spTree>
    <p:extLst>
      <p:ext uri="{BB962C8B-B14F-4D97-AF65-F5344CB8AC3E}">
        <p14:creationId xmlns:p14="http://schemas.microsoft.com/office/powerpoint/2010/main" val="67840942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62465" name="Picture 2" descr="E_0606"/>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57213" y="777875"/>
            <a:ext cx="8485187" cy="49498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2466" name="Rectangle 3" hidden="1"/>
          <p:cNvSpPr>
            <a:spLocks noGrp="1" noChangeArrowheads="1"/>
          </p:cNvSpPr>
          <p:nvPr>
            <p:ph type="title"/>
          </p:nvPr>
        </p:nvSpPr>
        <p:spPr/>
        <p:txBody>
          <a:bodyPr/>
          <a:lstStyle/>
          <a:p>
            <a:endParaRPr lang="en-US" sz="3200">
              <a:ea typeface="ＭＳ Ｐゴシック" charset="0"/>
            </a:endParaRPr>
          </a:p>
        </p:txBody>
      </p:sp>
      <p:sp>
        <p:nvSpPr>
          <p:cNvPr id="159748" name="Rectangle 4"/>
          <p:cNvSpPr>
            <a:spLocks noChangeArrowheads="1"/>
          </p:cNvSpPr>
          <p:nvPr/>
        </p:nvSpPr>
        <p:spPr bwMode="auto">
          <a:xfrm>
            <a:off x="7966075" y="6584950"/>
            <a:ext cx="1216025" cy="26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2058" tIns="41029" rIns="82058" bIns="41029">
            <a:spAutoFit/>
          </a:bodyPr>
          <a:lstStyle/>
          <a:p>
            <a:pPr algn="r" defTabSz="820738">
              <a:defRPr/>
            </a:pPr>
            <a:r>
              <a:rPr lang="en-US" sz="1200" b="1">
                <a:latin typeface="Arial" charset="0"/>
                <a:cs typeface="Arial" charset="0"/>
              </a:rPr>
              <a:t>Fig. 6-6, p. 131</a:t>
            </a:r>
          </a:p>
        </p:txBody>
      </p:sp>
      <p:sp>
        <p:nvSpPr>
          <p:cNvPr id="159749" name="Text Box 5"/>
          <p:cNvSpPr txBox="1">
            <a:spLocks noChangeArrowheads="1"/>
          </p:cNvSpPr>
          <p:nvPr/>
        </p:nvSpPr>
        <p:spPr bwMode="auto">
          <a:xfrm>
            <a:off x="228600" y="677863"/>
            <a:ext cx="563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4.0</a:t>
            </a:r>
          </a:p>
        </p:txBody>
      </p:sp>
      <p:sp>
        <p:nvSpPr>
          <p:cNvPr id="159750" name="Text Box 6"/>
          <p:cNvSpPr txBox="1">
            <a:spLocks noChangeArrowheads="1"/>
          </p:cNvSpPr>
          <p:nvPr/>
        </p:nvSpPr>
        <p:spPr bwMode="auto">
          <a:xfrm>
            <a:off x="228600" y="903288"/>
            <a:ext cx="5413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3.5</a:t>
            </a:r>
          </a:p>
        </p:txBody>
      </p:sp>
      <p:sp>
        <p:nvSpPr>
          <p:cNvPr id="159751" name="Text Box 7"/>
          <p:cNvSpPr txBox="1">
            <a:spLocks noChangeArrowheads="1"/>
          </p:cNvSpPr>
          <p:nvPr/>
        </p:nvSpPr>
        <p:spPr bwMode="auto">
          <a:xfrm>
            <a:off x="228600" y="1368425"/>
            <a:ext cx="6175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2.5 </a:t>
            </a:r>
          </a:p>
        </p:txBody>
      </p:sp>
      <p:sp>
        <p:nvSpPr>
          <p:cNvPr id="159752" name="Text Box 8"/>
          <p:cNvSpPr txBox="1">
            <a:spLocks noChangeArrowheads="1"/>
          </p:cNvSpPr>
          <p:nvPr/>
        </p:nvSpPr>
        <p:spPr bwMode="auto">
          <a:xfrm>
            <a:off x="3200400" y="1905000"/>
            <a:ext cx="1500188"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400" b="1">
                <a:solidFill>
                  <a:srgbClr val="000000"/>
                </a:solidFill>
                <a:latin typeface="Arial" charset="0"/>
                <a:cs typeface="Arial" charset="0"/>
              </a:rPr>
              <a:t>Baby boom (1946–64)</a:t>
            </a:r>
          </a:p>
        </p:txBody>
      </p:sp>
      <p:sp>
        <p:nvSpPr>
          <p:cNvPr id="159753" name="Text Box 9"/>
          <p:cNvSpPr txBox="1">
            <a:spLocks noChangeArrowheads="1"/>
          </p:cNvSpPr>
          <p:nvPr/>
        </p:nvSpPr>
        <p:spPr bwMode="auto">
          <a:xfrm>
            <a:off x="6781800" y="1905000"/>
            <a:ext cx="156686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400" b="1">
                <a:solidFill>
                  <a:srgbClr val="000000"/>
                </a:solidFill>
                <a:latin typeface="Arial" charset="0"/>
                <a:cs typeface="Arial" charset="0"/>
              </a:rPr>
              <a:t>Replacement level</a:t>
            </a:r>
          </a:p>
        </p:txBody>
      </p:sp>
      <p:sp>
        <p:nvSpPr>
          <p:cNvPr id="159754" name="Text Box 10"/>
          <p:cNvSpPr txBox="1">
            <a:spLocks noChangeArrowheads="1"/>
          </p:cNvSpPr>
          <p:nvPr/>
        </p:nvSpPr>
        <p:spPr bwMode="auto">
          <a:xfrm rot="-5400000">
            <a:off x="-945357" y="1367632"/>
            <a:ext cx="21764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Births per woman</a:t>
            </a:r>
          </a:p>
        </p:txBody>
      </p:sp>
      <p:sp>
        <p:nvSpPr>
          <p:cNvPr id="159755" name="Text Box 11"/>
          <p:cNvSpPr txBox="1">
            <a:spLocks noChangeArrowheads="1"/>
          </p:cNvSpPr>
          <p:nvPr/>
        </p:nvSpPr>
        <p:spPr bwMode="auto">
          <a:xfrm>
            <a:off x="228600" y="2309813"/>
            <a:ext cx="563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0.5</a:t>
            </a:r>
          </a:p>
        </p:txBody>
      </p:sp>
      <p:sp>
        <p:nvSpPr>
          <p:cNvPr id="159756" name="Text Box 12"/>
          <p:cNvSpPr txBox="1">
            <a:spLocks noChangeArrowheads="1"/>
          </p:cNvSpPr>
          <p:nvPr/>
        </p:nvSpPr>
        <p:spPr bwMode="auto">
          <a:xfrm>
            <a:off x="381000" y="2590800"/>
            <a:ext cx="373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0</a:t>
            </a:r>
          </a:p>
        </p:txBody>
      </p:sp>
      <p:sp>
        <p:nvSpPr>
          <p:cNvPr id="159757" name="Text Box 13"/>
          <p:cNvSpPr txBox="1">
            <a:spLocks noChangeArrowheads="1"/>
          </p:cNvSpPr>
          <p:nvPr/>
        </p:nvSpPr>
        <p:spPr bwMode="auto">
          <a:xfrm>
            <a:off x="609600" y="28067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1920</a:t>
            </a:r>
          </a:p>
        </p:txBody>
      </p:sp>
      <p:sp>
        <p:nvSpPr>
          <p:cNvPr id="159758" name="Text Box 14"/>
          <p:cNvSpPr txBox="1">
            <a:spLocks noChangeArrowheads="1"/>
          </p:cNvSpPr>
          <p:nvPr/>
        </p:nvSpPr>
        <p:spPr bwMode="auto">
          <a:xfrm>
            <a:off x="1524000" y="28067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1930</a:t>
            </a:r>
          </a:p>
        </p:txBody>
      </p:sp>
      <p:sp>
        <p:nvSpPr>
          <p:cNvPr id="159759" name="Text Box 15"/>
          <p:cNvSpPr txBox="1">
            <a:spLocks noChangeArrowheads="1"/>
          </p:cNvSpPr>
          <p:nvPr/>
        </p:nvSpPr>
        <p:spPr bwMode="auto">
          <a:xfrm>
            <a:off x="2430463" y="28067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1940</a:t>
            </a:r>
          </a:p>
        </p:txBody>
      </p:sp>
      <p:sp>
        <p:nvSpPr>
          <p:cNvPr id="159760" name="Text Box 16"/>
          <p:cNvSpPr txBox="1">
            <a:spLocks noChangeArrowheads="1"/>
          </p:cNvSpPr>
          <p:nvPr/>
        </p:nvSpPr>
        <p:spPr bwMode="auto">
          <a:xfrm>
            <a:off x="3311525" y="28067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1950</a:t>
            </a:r>
          </a:p>
        </p:txBody>
      </p:sp>
      <p:sp>
        <p:nvSpPr>
          <p:cNvPr id="159761" name="Text Box 17"/>
          <p:cNvSpPr txBox="1">
            <a:spLocks noChangeArrowheads="1"/>
          </p:cNvSpPr>
          <p:nvPr/>
        </p:nvSpPr>
        <p:spPr bwMode="auto">
          <a:xfrm>
            <a:off x="4179888" y="28067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1960</a:t>
            </a:r>
          </a:p>
        </p:txBody>
      </p:sp>
      <p:sp>
        <p:nvSpPr>
          <p:cNvPr id="159762" name="Text Box 18"/>
          <p:cNvSpPr txBox="1">
            <a:spLocks noChangeArrowheads="1"/>
          </p:cNvSpPr>
          <p:nvPr/>
        </p:nvSpPr>
        <p:spPr bwMode="auto">
          <a:xfrm>
            <a:off x="5080000" y="28067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1970</a:t>
            </a:r>
          </a:p>
        </p:txBody>
      </p:sp>
      <p:sp>
        <p:nvSpPr>
          <p:cNvPr id="159763" name="Text Box 19"/>
          <p:cNvSpPr txBox="1">
            <a:spLocks noChangeArrowheads="1"/>
          </p:cNvSpPr>
          <p:nvPr/>
        </p:nvSpPr>
        <p:spPr bwMode="auto">
          <a:xfrm>
            <a:off x="5943600" y="28067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1980</a:t>
            </a:r>
          </a:p>
        </p:txBody>
      </p:sp>
      <p:sp>
        <p:nvSpPr>
          <p:cNvPr id="159764" name="Text Box 20"/>
          <p:cNvSpPr txBox="1">
            <a:spLocks noChangeArrowheads="1"/>
          </p:cNvSpPr>
          <p:nvPr/>
        </p:nvSpPr>
        <p:spPr bwMode="auto">
          <a:xfrm>
            <a:off x="6824663" y="28067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1990</a:t>
            </a:r>
          </a:p>
        </p:txBody>
      </p:sp>
      <p:sp>
        <p:nvSpPr>
          <p:cNvPr id="159765" name="Text Box 21"/>
          <p:cNvSpPr txBox="1">
            <a:spLocks noChangeArrowheads="1"/>
          </p:cNvSpPr>
          <p:nvPr/>
        </p:nvSpPr>
        <p:spPr bwMode="auto">
          <a:xfrm>
            <a:off x="7704138" y="28067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2000</a:t>
            </a:r>
          </a:p>
        </p:txBody>
      </p:sp>
      <p:sp>
        <p:nvSpPr>
          <p:cNvPr id="159766" name="Text Box 22"/>
          <p:cNvSpPr txBox="1">
            <a:spLocks noChangeArrowheads="1"/>
          </p:cNvSpPr>
          <p:nvPr/>
        </p:nvSpPr>
        <p:spPr bwMode="auto">
          <a:xfrm>
            <a:off x="8555038" y="2806700"/>
            <a:ext cx="5889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2010</a:t>
            </a:r>
          </a:p>
        </p:txBody>
      </p:sp>
      <p:sp>
        <p:nvSpPr>
          <p:cNvPr id="159767" name="Text Box 23"/>
          <p:cNvSpPr txBox="1">
            <a:spLocks noChangeArrowheads="1"/>
          </p:cNvSpPr>
          <p:nvPr/>
        </p:nvSpPr>
        <p:spPr bwMode="auto">
          <a:xfrm>
            <a:off x="4503738" y="2984500"/>
            <a:ext cx="7413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Year</a:t>
            </a:r>
          </a:p>
        </p:txBody>
      </p:sp>
      <p:sp>
        <p:nvSpPr>
          <p:cNvPr id="159768" name="Text Box 24"/>
          <p:cNvSpPr txBox="1">
            <a:spLocks noChangeArrowheads="1"/>
          </p:cNvSpPr>
          <p:nvPr/>
        </p:nvSpPr>
        <p:spPr bwMode="auto">
          <a:xfrm>
            <a:off x="228600" y="3343275"/>
            <a:ext cx="430213" cy="2432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latin typeface="Arial" charset="0"/>
                <a:cs typeface="Arial" charset="0"/>
              </a:rPr>
              <a:t>32 30 28 26 24 22 20 18 16 14 0</a:t>
            </a:r>
          </a:p>
        </p:txBody>
      </p:sp>
      <p:sp>
        <p:nvSpPr>
          <p:cNvPr id="159769" name="Text Box 25"/>
          <p:cNvSpPr txBox="1">
            <a:spLocks noChangeArrowheads="1"/>
          </p:cNvSpPr>
          <p:nvPr/>
        </p:nvSpPr>
        <p:spPr bwMode="auto">
          <a:xfrm>
            <a:off x="731838" y="5197475"/>
            <a:ext cx="12874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transition</a:t>
            </a:r>
          </a:p>
        </p:txBody>
      </p:sp>
      <p:sp>
        <p:nvSpPr>
          <p:cNvPr id="159770" name="Text Box 26"/>
          <p:cNvSpPr txBox="1">
            <a:spLocks noChangeArrowheads="1"/>
          </p:cNvSpPr>
          <p:nvPr/>
        </p:nvSpPr>
        <p:spPr bwMode="auto">
          <a:xfrm>
            <a:off x="1763713" y="5181600"/>
            <a:ext cx="1490662" cy="274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Depression</a:t>
            </a:r>
          </a:p>
        </p:txBody>
      </p:sp>
      <p:sp>
        <p:nvSpPr>
          <p:cNvPr id="159771" name="Text Box 27"/>
          <p:cNvSpPr txBox="1">
            <a:spLocks noChangeArrowheads="1"/>
          </p:cNvSpPr>
          <p:nvPr/>
        </p:nvSpPr>
        <p:spPr bwMode="auto">
          <a:xfrm>
            <a:off x="3484563" y="5221288"/>
            <a:ext cx="14906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Baby boom</a:t>
            </a:r>
          </a:p>
        </p:txBody>
      </p:sp>
      <p:sp>
        <p:nvSpPr>
          <p:cNvPr id="159772" name="Text Box 28"/>
          <p:cNvSpPr txBox="1">
            <a:spLocks noChangeArrowheads="1"/>
          </p:cNvSpPr>
          <p:nvPr/>
        </p:nvSpPr>
        <p:spPr bwMode="auto">
          <a:xfrm>
            <a:off x="4905375" y="5227638"/>
            <a:ext cx="1350963"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Baby bust</a:t>
            </a:r>
          </a:p>
        </p:txBody>
      </p:sp>
      <p:sp>
        <p:nvSpPr>
          <p:cNvPr id="159773" name="Text Box 29"/>
          <p:cNvSpPr txBox="1">
            <a:spLocks noChangeArrowheads="1"/>
          </p:cNvSpPr>
          <p:nvPr/>
        </p:nvSpPr>
        <p:spPr bwMode="auto">
          <a:xfrm>
            <a:off x="6310313" y="5224463"/>
            <a:ext cx="2087562"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200" b="1">
                <a:solidFill>
                  <a:srgbClr val="000000"/>
                </a:solidFill>
                <a:latin typeface="Arial" charset="0"/>
                <a:cs typeface="Arial" charset="0"/>
              </a:rPr>
              <a:t>Echo baby boom</a:t>
            </a:r>
          </a:p>
        </p:txBody>
      </p:sp>
      <p:sp>
        <p:nvSpPr>
          <p:cNvPr id="159774" name="Text Box 30"/>
          <p:cNvSpPr txBox="1">
            <a:spLocks noChangeArrowheads="1"/>
          </p:cNvSpPr>
          <p:nvPr/>
        </p:nvSpPr>
        <p:spPr bwMode="auto">
          <a:xfrm>
            <a:off x="609600" y="5013325"/>
            <a:ext cx="1706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Demographic</a:t>
            </a:r>
          </a:p>
        </p:txBody>
      </p:sp>
      <p:sp>
        <p:nvSpPr>
          <p:cNvPr id="159775" name="Text Box 31"/>
          <p:cNvSpPr txBox="1">
            <a:spLocks noChangeArrowheads="1"/>
          </p:cNvSpPr>
          <p:nvPr/>
        </p:nvSpPr>
        <p:spPr bwMode="auto">
          <a:xfrm>
            <a:off x="2579688" y="4956175"/>
            <a:ext cx="23542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End of World War II</a:t>
            </a:r>
          </a:p>
        </p:txBody>
      </p:sp>
      <p:sp>
        <p:nvSpPr>
          <p:cNvPr id="159776" name="Text Box 32"/>
          <p:cNvSpPr txBox="1">
            <a:spLocks noChangeArrowheads="1"/>
          </p:cNvSpPr>
          <p:nvPr/>
        </p:nvSpPr>
        <p:spPr bwMode="auto">
          <a:xfrm rot="-5400000">
            <a:off x="-1338263" y="4262438"/>
            <a:ext cx="2981325"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Births per thousand population</a:t>
            </a:r>
          </a:p>
        </p:txBody>
      </p:sp>
      <p:sp>
        <p:nvSpPr>
          <p:cNvPr id="159777" name="Text Box 33"/>
          <p:cNvSpPr txBox="1">
            <a:spLocks noChangeArrowheads="1"/>
          </p:cNvSpPr>
          <p:nvPr/>
        </p:nvSpPr>
        <p:spPr bwMode="auto">
          <a:xfrm>
            <a:off x="609600" y="57150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1920</a:t>
            </a:r>
          </a:p>
        </p:txBody>
      </p:sp>
      <p:sp>
        <p:nvSpPr>
          <p:cNvPr id="159778" name="Text Box 34"/>
          <p:cNvSpPr txBox="1">
            <a:spLocks noChangeArrowheads="1"/>
          </p:cNvSpPr>
          <p:nvPr/>
        </p:nvSpPr>
        <p:spPr bwMode="auto">
          <a:xfrm>
            <a:off x="1508125" y="57150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1930</a:t>
            </a:r>
          </a:p>
        </p:txBody>
      </p:sp>
      <p:sp>
        <p:nvSpPr>
          <p:cNvPr id="159779" name="Text Box 35"/>
          <p:cNvSpPr txBox="1">
            <a:spLocks noChangeArrowheads="1"/>
          </p:cNvSpPr>
          <p:nvPr/>
        </p:nvSpPr>
        <p:spPr bwMode="auto">
          <a:xfrm>
            <a:off x="2403475" y="57150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1940</a:t>
            </a:r>
          </a:p>
        </p:txBody>
      </p:sp>
      <p:sp>
        <p:nvSpPr>
          <p:cNvPr id="159780" name="Text Box 36"/>
          <p:cNvSpPr txBox="1">
            <a:spLocks noChangeArrowheads="1"/>
          </p:cNvSpPr>
          <p:nvPr/>
        </p:nvSpPr>
        <p:spPr bwMode="auto">
          <a:xfrm>
            <a:off x="3284538" y="57150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1950</a:t>
            </a:r>
          </a:p>
        </p:txBody>
      </p:sp>
      <p:sp>
        <p:nvSpPr>
          <p:cNvPr id="159781" name="Text Box 37"/>
          <p:cNvSpPr txBox="1">
            <a:spLocks noChangeArrowheads="1"/>
          </p:cNvSpPr>
          <p:nvPr/>
        </p:nvSpPr>
        <p:spPr bwMode="auto">
          <a:xfrm>
            <a:off x="4198938" y="57150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1960</a:t>
            </a:r>
          </a:p>
        </p:txBody>
      </p:sp>
      <p:sp>
        <p:nvSpPr>
          <p:cNvPr id="159782" name="Text Box 38"/>
          <p:cNvSpPr txBox="1">
            <a:spLocks noChangeArrowheads="1"/>
          </p:cNvSpPr>
          <p:nvPr/>
        </p:nvSpPr>
        <p:spPr bwMode="auto">
          <a:xfrm>
            <a:off x="5113338" y="57150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1970</a:t>
            </a:r>
          </a:p>
        </p:txBody>
      </p:sp>
      <p:sp>
        <p:nvSpPr>
          <p:cNvPr id="159783" name="Text Box 39"/>
          <p:cNvSpPr txBox="1">
            <a:spLocks noChangeArrowheads="1"/>
          </p:cNvSpPr>
          <p:nvPr/>
        </p:nvSpPr>
        <p:spPr bwMode="auto">
          <a:xfrm>
            <a:off x="5951538" y="57150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1980</a:t>
            </a:r>
          </a:p>
        </p:txBody>
      </p:sp>
      <p:sp>
        <p:nvSpPr>
          <p:cNvPr id="159784" name="Text Box 40"/>
          <p:cNvSpPr txBox="1">
            <a:spLocks noChangeArrowheads="1"/>
          </p:cNvSpPr>
          <p:nvPr/>
        </p:nvSpPr>
        <p:spPr bwMode="auto">
          <a:xfrm>
            <a:off x="6865938" y="5715000"/>
            <a:ext cx="754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1990</a:t>
            </a:r>
          </a:p>
        </p:txBody>
      </p:sp>
      <p:sp>
        <p:nvSpPr>
          <p:cNvPr id="159785" name="Text Box 41"/>
          <p:cNvSpPr txBox="1">
            <a:spLocks noChangeArrowheads="1"/>
          </p:cNvSpPr>
          <p:nvPr/>
        </p:nvSpPr>
        <p:spPr bwMode="auto">
          <a:xfrm>
            <a:off x="7772400" y="5715000"/>
            <a:ext cx="754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2000</a:t>
            </a:r>
          </a:p>
        </p:txBody>
      </p:sp>
      <p:sp>
        <p:nvSpPr>
          <p:cNvPr id="159786" name="Text Box 42"/>
          <p:cNvSpPr txBox="1">
            <a:spLocks noChangeArrowheads="1"/>
          </p:cNvSpPr>
          <p:nvPr/>
        </p:nvSpPr>
        <p:spPr bwMode="auto">
          <a:xfrm>
            <a:off x="8494713" y="5715000"/>
            <a:ext cx="649287"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latin typeface="Arial" charset="0"/>
                <a:cs typeface="Arial" charset="0"/>
              </a:rPr>
              <a:t>2010</a:t>
            </a:r>
          </a:p>
        </p:txBody>
      </p:sp>
      <p:sp>
        <p:nvSpPr>
          <p:cNvPr id="159787" name="Text Box 43"/>
          <p:cNvSpPr txBox="1">
            <a:spLocks noChangeArrowheads="1"/>
          </p:cNvSpPr>
          <p:nvPr/>
        </p:nvSpPr>
        <p:spPr bwMode="auto">
          <a:xfrm>
            <a:off x="4503738" y="5943600"/>
            <a:ext cx="7413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latin typeface="Arial" charset="0"/>
                <a:cs typeface="Arial" charset="0"/>
              </a:rPr>
              <a:t>Year</a:t>
            </a:r>
          </a:p>
        </p:txBody>
      </p:sp>
      <p:sp>
        <p:nvSpPr>
          <p:cNvPr id="159788" name="Rectangle 44"/>
          <p:cNvSpPr>
            <a:spLocks noChangeArrowheads="1"/>
          </p:cNvSpPr>
          <p:nvPr/>
        </p:nvSpPr>
        <p:spPr bwMode="auto">
          <a:xfrm>
            <a:off x="265113" y="1528763"/>
            <a:ext cx="395287" cy="274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eaLnBrk="1" hangingPunct="1">
              <a:defRPr/>
            </a:pPr>
            <a:r>
              <a:rPr lang="en-US" sz="1200" b="1">
                <a:solidFill>
                  <a:srgbClr val="000000"/>
                </a:solidFill>
                <a:latin typeface="Arial" charset="0"/>
                <a:cs typeface="Arial" charset="0"/>
              </a:rPr>
              <a:t>2.1</a:t>
            </a:r>
          </a:p>
        </p:txBody>
      </p:sp>
      <p:sp>
        <p:nvSpPr>
          <p:cNvPr id="159789" name="Rectangle 45"/>
          <p:cNvSpPr>
            <a:spLocks noChangeArrowheads="1"/>
          </p:cNvSpPr>
          <p:nvPr/>
        </p:nvSpPr>
        <p:spPr bwMode="auto">
          <a:xfrm>
            <a:off x="250825" y="1668463"/>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eaLnBrk="1" hangingPunct="1">
              <a:defRPr/>
            </a:pPr>
            <a:r>
              <a:rPr lang="en-US" sz="1400" b="1">
                <a:solidFill>
                  <a:srgbClr val="000000"/>
                </a:solidFill>
                <a:latin typeface="Arial" charset="0"/>
                <a:cs typeface="Arial" charset="0"/>
              </a:rPr>
              <a:t>2.0</a:t>
            </a:r>
          </a:p>
        </p:txBody>
      </p:sp>
      <p:sp>
        <p:nvSpPr>
          <p:cNvPr id="159790" name="Rectangle 46"/>
          <p:cNvSpPr>
            <a:spLocks noChangeArrowheads="1"/>
          </p:cNvSpPr>
          <p:nvPr/>
        </p:nvSpPr>
        <p:spPr bwMode="auto">
          <a:xfrm>
            <a:off x="234950" y="2057400"/>
            <a:ext cx="431800"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120000"/>
              </a:lnSpc>
              <a:defRPr/>
            </a:pPr>
            <a:r>
              <a:rPr lang="en-US" sz="1400" b="1">
                <a:solidFill>
                  <a:srgbClr val="000000"/>
                </a:solidFill>
                <a:latin typeface="Arial" charset="0"/>
                <a:cs typeface="Arial" charset="0"/>
              </a:rPr>
              <a:t>1.0</a:t>
            </a:r>
          </a:p>
        </p:txBody>
      </p:sp>
      <p:sp>
        <p:nvSpPr>
          <p:cNvPr id="159791" name="Rectangle 47"/>
          <p:cNvSpPr>
            <a:spLocks noChangeArrowheads="1"/>
          </p:cNvSpPr>
          <p:nvPr/>
        </p:nvSpPr>
        <p:spPr bwMode="auto">
          <a:xfrm>
            <a:off x="228600" y="1825625"/>
            <a:ext cx="431800" cy="347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lnSpc>
                <a:spcPct val="120000"/>
              </a:lnSpc>
              <a:defRPr/>
            </a:pPr>
            <a:r>
              <a:rPr lang="en-US" sz="1400" b="1">
                <a:solidFill>
                  <a:srgbClr val="000000"/>
                </a:solidFill>
                <a:latin typeface="Arial" charset="0"/>
                <a:cs typeface="Arial" charset="0"/>
              </a:rPr>
              <a:t>1.5</a:t>
            </a:r>
          </a:p>
        </p:txBody>
      </p:sp>
      <p:sp>
        <p:nvSpPr>
          <p:cNvPr id="159792" name="Rectangle 48"/>
          <p:cNvSpPr>
            <a:spLocks noChangeArrowheads="1"/>
          </p:cNvSpPr>
          <p:nvPr/>
        </p:nvSpPr>
        <p:spPr bwMode="auto">
          <a:xfrm>
            <a:off x="249238" y="1158875"/>
            <a:ext cx="431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eaLnBrk="1" hangingPunct="1">
              <a:defRPr/>
            </a:pPr>
            <a:r>
              <a:rPr lang="en-US" sz="1400" b="1">
                <a:solidFill>
                  <a:srgbClr val="000000"/>
                </a:solidFill>
                <a:latin typeface="Arial" charset="0"/>
                <a:cs typeface="Arial" charset="0"/>
              </a:rPr>
              <a:t>3.0</a:t>
            </a:r>
          </a:p>
        </p:txBody>
      </p:sp>
      <p:sp>
        <p:nvSpPr>
          <p:cNvPr id="49" name="Rectangle 2"/>
          <p:cNvSpPr txBox="1">
            <a:spLocks noChangeArrowheads="1"/>
          </p:cNvSpPr>
          <p:nvPr/>
        </p:nvSpPr>
        <p:spPr>
          <a:xfrm>
            <a:off x="169333" y="93367"/>
            <a:ext cx="8822267" cy="555503"/>
          </a:xfrm>
          <a:prstGeom prst="rect">
            <a:avLst/>
          </a:prstGeom>
          <a:solidFill>
            <a:schemeClr val="accent4">
              <a:lumMod val="40000"/>
              <a:lumOff val="6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a:ea typeface="ＭＳ Ｐゴシック" charset="0"/>
              </a:rPr>
              <a:t>U.S. TFRs and birth rates 1917-2010</a:t>
            </a:r>
          </a:p>
        </p:txBody>
      </p:sp>
    </p:spTree>
    <p:extLst>
      <p:ext uri="{BB962C8B-B14F-4D97-AF65-F5344CB8AC3E}">
        <p14:creationId xmlns:p14="http://schemas.microsoft.com/office/powerpoint/2010/main" val="2252867796"/>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6815032"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dirty="0">
                <a:ea typeface="ＭＳ Ｐゴシック" charset="0"/>
              </a:rPr>
              <a:t>Several Factors Affect Birth Rates and Fertility </a:t>
            </a:r>
            <a:r>
              <a:rPr lang="en-US" sz="2200" b="1" dirty="0" smtClean="0">
                <a:ea typeface="ＭＳ Ｐゴシック" charset="0"/>
              </a:rPr>
              <a:t>Rates</a:t>
            </a:r>
          </a:p>
          <a:p>
            <a:r>
              <a:rPr lang="en-US" sz="2200" dirty="0">
                <a:ea typeface="ＭＳ Ｐゴシック" charset="0"/>
              </a:rPr>
              <a:t>Children as part of the labor </a:t>
            </a:r>
            <a:r>
              <a:rPr lang="en-US" sz="2200" dirty="0" smtClean="0">
                <a:ea typeface="ＭＳ Ｐゴシック" charset="0"/>
              </a:rPr>
              <a:t>force</a:t>
            </a:r>
            <a:endParaRPr lang="en-US" sz="2200" dirty="0">
              <a:ea typeface="ＭＳ Ｐゴシック" charset="0"/>
            </a:endParaRPr>
          </a:p>
          <a:p>
            <a:r>
              <a:rPr lang="en-US" sz="2200" dirty="0">
                <a:ea typeface="ＭＳ Ｐゴシック" charset="0"/>
              </a:rPr>
              <a:t>Cost of raising and educating </a:t>
            </a:r>
            <a:r>
              <a:rPr lang="en-US" sz="2200" dirty="0" smtClean="0">
                <a:ea typeface="ＭＳ Ｐゴシック" charset="0"/>
              </a:rPr>
              <a:t>children</a:t>
            </a:r>
            <a:endParaRPr lang="en-US" sz="2200" dirty="0">
              <a:ea typeface="ＭＳ Ｐゴシック" charset="0"/>
            </a:endParaRPr>
          </a:p>
          <a:p>
            <a:r>
              <a:rPr lang="en-US" sz="2200" dirty="0">
                <a:ea typeface="ＭＳ Ｐゴシック" charset="0"/>
              </a:rPr>
              <a:t>Availability of private and public </a:t>
            </a:r>
            <a:r>
              <a:rPr lang="en-US" sz="2200" dirty="0" smtClean="0">
                <a:ea typeface="ＭＳ Ｐゴシック" charset="0"/>
              </a:rPr>
              <a:t>pension</a:t>
            </a:r>
            <a:endParaRPr lang="en-US" sz="2200" dirty="0">
              <a:ea typeface="ＭＳ Ｐゴシック" charset="0"/>
            </a:endParaRPr>
          </a:p>
          <a:p>
            <a:r>
              <a:rPr lang="en-US" sz="2200" dirty="0" smtClean="0">
                <a:ea typeface="ＭＳ Ｐゴシック" charset="0"/>
              </a:rPr>
              <a:t>Urbanization</a:t>
            </a:r>
            <a:endParaRPr lang="en-US" sz="2200" dirty="0">
              <a:ea typeface="ＭＳ Ｐゴシック" charset="0"/>
            </a:endParaRPr>
          </a:p>
          <a:p>
            <a:r>
              <a:rPr lang="en-US" sz="2200" dirty="0">
                <a:ea typeface="ＭＳ Ｐゴシック" charset="0"/>
              </a:rPr>
              <a:t>Educational and employment opportunities for women</a:t>
            </a:r>
          </a:p>
          <a:p>
            <a:pPr>
              <a:lnSpc>
                <a:spcPct val="90000"/>
              </a:lnSpc>
            </a:pPr>
            <a:r>
              <a:rPr lang="en-US" sz="2200" dirty="0">
                <a:ea typeface="ＭＳ Ｐゴシック" charset="0"/>
              </a:rPr>
              <a:t>Average age of a woman at birth of first </a:t>
            </a:r>
            <a:r>
              <a:rPr lang="en-US" sz="2200" dirty="0" smtClean="0">
                <a:ea typeface="ＭＳ Ｐゴシック" charset="0"/>
              </a:rPr>
              <a:t>child</a:t>
            </a:r>
            <a:endParaRPr lang="en-US" sz="2200" dirty="0">
              <a:ea typeface="ＭＳ Ｐゴシック" charset="0"/>
            </a:endParaRPr>
          </a:p>
          <a:p>
            <a:pPr>
              <a:lnSpc>
                <a:spcPct val="90000"/>
              </a:lnSpc>
            </a:pPr>
            <a:r>
              <a:rPr lang="en-US" sz="2200" dirty="0">
                <a:ea typeface="ＭＳ Ｐゴシック" charset="0"/>
              </a:rPr>
              <a:t>Availability of legal </a:t>
            </a:r>
            <a:r>
              <a:rPr lang="en-US" sz="2200" dirty="0" smtClean="0">
                <a:ea typeface="ＭＳ Ｐゴシック" charset="0"/>
              </a:rPr>
              <a:t>abortions</a:t>
            </a:r>
            <a:endParaRPr lang="en-US" sz="2200" dirty="0">
              <a:ea typeface="ＭＳ Ｐゴシック" charset="0"/>
            </a:endParaRPr>
          </a:p>
          <a:p>
            <a:pPr>
              <a:lnSpc>
                <a:spcPct val="90000"/>
              </a:lnSpc>
            </a:pPr>
            <a:r>
              <a:rPr lang="en-US" sz="2200" dirty="0">
                <a:ea typeface="ＭＳ Ｐゴシック" charset="0"/>
              </a:rPr>
              <a:t>Availability of reliable birth control </a:t>
            </a:r>
            <a:r>
              <a:rPr lang="en-US" sz="2200" dirty="0" smtClean="0">
                <a:ea typeface="ＭＳ Ｐゴシック" charset="0"/>
              </a:rPr>
              <a:t>methods</a:t>
            </a:r>
            <a:endParaRPr lang="en-US" sz="2200" dirty="0">
              <a:ea typeface="ＭＳ Ｐゴシック" charset="0"/>
            </a:endParaRPr>
          </a:p>
          <a:p>
            <a:pPr>
              <a:lnSpc>
                <a:spcPct val="90000"/>
              </a:lnSpc>
            </a:pPr>
            <a:r>
              <a:rPr lang="en-US" sz="2200" dirty="0">
                <a:ea typeface="ＭＳ Ｐゴシック" charset="0"/>
              </a:rPr>
              <a:t>Religious beliefs, traditions, and cultural norms</a:t>
            </a:r>
          </a:p>
          <a:p>
            <a:pPr marL="0" indent="0">
              <a:lnSpc>
                <a:spcPct val="90000"/>
              </a:lnSpc>
              <a:buNone/>
            </a:pPr>
            <a:endParaRPr lang="en-US" sz="22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pic>
        <p:nvPicPr>
          <p:cNvPr id="5" name="Picture 6" descr="060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6984362" y="648870"/>
            <a:ext cx="2007238" cy="2414101"/>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6984362" y="3059668"/>
            <a:ext cx="2007238" cy="584776"/>
          </a:xfrm>
          <a:prstGeom prst="rect">
            <a:avLst/>
          </a:prstGeom>
        </p:spPr>
        <p:txBody>
          <a:bodyPr wrap="square">
            <a:spAutoFit/>
          </a:bodyPr>
          <a:lstStyle/>
          <a:p>
            <a:pPr algn="ctr"/>
            <a:r>
              <a:rPr lang="en-US" sz="1600" dirty="0">
                <a:solidFill>
                  <a:srgbClr val="000000"/>
                </a:solidFill>
              </a:rPr>
              <a:t>Girl Carrying Well Water in India</a:t>
            </a:r>
          </a:p>
        </p:txBody>
      </p:sp>
      <p:pic>
        <p:nvPicPr>
          <p:cNvPr id="7" name="Picture 6" descr="0609"/>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a:xfrm>
            <a:off x="1294669" y="4649114"/>
            <a:ext cx="2966125" cy="1939700"/>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4" name="Rectangle 3"/>
          <p:cNvSpPr/>
          <p:nvPr/>
        </p:nvSpPr>
        <p:spPr>
          <a:xfrm>
            <a:off x="1733672" y="6219482"/>
            <a:ext cx="2268019" cy="369332"/>
          </a:xfrm>
          <a:prstGeom prst="rect">
            <a:avLst/>
          </a:prstGeom>
          <a:solidFill>
            <a:schemeClr val="bg1">
              <a:lumMod val="85000"/>
              <a:alpha val="63000"/>
            </a:schemeClr>
          </a:solidFill>
        </p:spPr>
        <p:txBody>
          <a:bodyPr wrap="none">
            <a:spAutoFit/>
          </a:bodyPr>
          <a:lstStyle/>
          <a:p>
            <a:pPr algn="ctr"/>
            <a:r>
              <a:rPr lang="en-US" dirty="0">
                <a:solidFill>
                  <a:srgbClr val="000000"/>
                </a:solidFill>
              </a:rPr>
              <a:t>Child Laborers in India</a:t>
            </a:r>
          </a:p>
        </p:txBody>
      </p:sp>
    </p:spTree>
    <p:extLst>
      <p:ext uri="{BB962C8B-B14F-4D97-AF65-F5344CB8AC3E}">
        <p14:creationId xmlns:p14="http://schemas.microsoft.com/office/powerpoint/2010/main" val="2614783925"/>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6815032"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solidFill>
                  <a:srgbClr val="000000"/>
                </a:solidFill>
                <a:ea typeface="ＭＳ Ｐゴシック" charset="0"/>
              </a:rPr>
              <a:t>Several Factors Affect Death </a:t>
            </a:r>
            <a:r>
              <a:rPr lang="en-US" sz="2300" b="1" dirty="0" smtClean="0">
                <a:solidFill>
                  <a:srgbClr val="000000"/>
                </a:solidFill>
                <a:ea typeface="ＭＳ Ｐゴシック" charset="0"/>
              </a:rPr>
              <a:t>Rates</a:t>
            </a:r>
          </a:p>
          <a:p>
            <a:pPr>
              <a:lnSpc>
                <a:spcPct val="90000"/>
              </a:lnSpc>
            </a:pPr>
            <a:r>
              <a:rPr lang="en-US" sz="2300" b="1" dirty="0">
                <a:solidFill>
                  <a:srgbClr val="000000"/>
                </a:solidFill>
                <a:ea typeface="ＭＳ Ｐゴシック" charset="0"/>
              </a:rPr>
              <a:t>Life </a:t>
            </a:r>
            <a:r>
              <a:rPr lang="en-US" sz="2300" b="1" dirty="0" smtClean="0">
                <a:solidFill>
                  <a:srgbClr val="000000"/>
                </a:solidFill>
                <a:ea typeface="ＭＳ Ｐゴシック" charset="0"/>
              </a:rPr>
              <a:t>expectancy</a:t>
            </a:r>
            <a:endParaRPr lang="en-US" sz="2300" b="1" dirty="0">
              <a:solidFill>
                <a:srgbClr val="000000"/>
              </a:solidFill>
              <a:ea typeface="ＭＳ Ｐゴシック" charset="0"/>
            </a:endParaRPr>
          </a:p>
          <a:p>
            <a:pPr>
              <a:lnSpc>
                <a:spcPct val="90000"/>
              </a:lnSpc>
            </a:pPr>
            <a:r>
              <a:rPr lang="en-US" sz="2300" b="1" dirty="0">
                <a:solidFill>
                  <a:srgbClr val="000000"/>
                </a:solidFill>
                <a:ea typeface="ＭＳ Ｐゴシック" charset="0"/>
              </a:rPr>
              <a:t>Infant mortality rate</a:t>
            </a:r>
          </a:p>
          <a:p>
            <a:pPr lvl="1">
              <a:lnSpc>
                <a:spcPct val="90000"/>
              </a:lnSpc>
            </a:pPr>
            <a:r>
              <a:rPr lang="en-US" sz="2300" dirty="0">
                <a:solidFill>
                  <a:srgbClr val="000000"/>
                </a:solidFill>
                <a:ea typeface="ＭＳ Ｐゴシック" charset="0"/>
              </a:rPr>
              <a:t>Number of live births that die in first </a:t>
            </a:r>
            <a:r>
              <a:rPr lang="en-US" sz="2300" dirty="0" smtClean="0">
                <a:solidFill>
                  <a:srgbClr val="000000"/>
                </a:solidFill>
                <a:ea typeface="ＭＳ Ｐゴシック" charset="0"/>
              </a:rPr>
              <a:t>year</a:t>
            </a:r>
            <a:endParaRPr lang="en-US" sz="2300" dirty="0">
              <a:solidFill>
                <a:srgbClr val="000000"/>
              </a:solidFill>
              <a:ea typeface="ＭＳ Ｐゴシック" charset="0"/>
            </a:endParaRPr>
          </a:p>
          <a:p>
            <a:pPr>
              <a:lnSpc>
                <a:spcPct val="90000"/>
              </a:lnSpc>
            </a:pPr>
            <a:r>
              <a:rPr lang="en-US" sz="2300" dirty="0">
                <a:solidFill>
                  <a:srgbClr val="000000"/>
                </a:solidFill>
                <a:ea typeface="ＭＳ Ｐゴシック" charset="0"/>
              </a:rPr>
              <a:t>Why are people living longer?</a:t>
            </a:r>
          </a:p>
          <a:p>
            <a:pPr lvl="1">
              <a:lnSpc>
                <a:spcPct val="90000"/>
              </a:lnSpc>
            </a:pPr>
            <a:r>
              <a:rPr lang="en-US" sz="2300" dirty="0">
                <a:solidFill>
                  <a:srgbClr val="000000"/>
                </a:solidFill>
                <a:ea typeface="ＭＳ Ｐゴシック" charset="0"/>
              </a:rPr>
              <a:t>Increased food supply and distribution</a:t>
            </a:r>
          </a:p>
          <a:p>
            <a:pPr lvl="1">
              <a:lnSpc>
                <a:spcPct val="90000"/>
              </a:lnSpc>
            </a:pPr>
            <a:r>
              <a:rPr lang="en-US" sz="2300" dirty="0">
                <a:solidFill>
                  <a:srgbClr val="000000"/>
                </a:solidFill>
                <a:ea typeface="ＭＳ Ｐゴシック" charset="0"/>
              </a:rPr>
              <a:t>Better nutrition</a:t>
            </a:r>
          </a:p>
          <a:p>
            <a:pPr lvl="1">
              <a:lnSpc>
                <a:spcPct val="90000"/>
              </a:lnSpc>
            </a:pPr>
            <a:r>
              <a:rPr lang="en-US" sz="2300" dirty="0">
                <a:solidFill>
                  <a:srgbClr val="000000"/>
                </a:solidFill>
                <a:ea typeface="ＭＳ Ｐゴシック" charset="0"/>
              </a:rPr>
              <a:t>Medical advances</a:t>
            </a:r>
          </a:p>
          <a:p>
            <a:pPr lvl="1">
              <a:lnSpc>
                <a:spcPct val="90000"/>
              </a:lnSpc>
            </a:pPr>
            <a:r>
              <a:rPr lang="en-US" sz="2300" dirty="0">
                <a:solidFill>
                  <a:srgbClr val="000000"/>
                </a:solidFill>
                <a:ea typeface="ＭＳ Ｐゴシック" charset="0"/>
              </a:rPr>
              <a:t>Improved sanitation </a:t>
            </a:r>
          </a:p>
          <a:p>
            <a:r>
              <a:rPr lang="en-US" sz="2300" dirty="0">
                <a:ea typeface="ＭＳ Ｐゴシック" charset="0"/>
              </a:rPr>
              <a:t>U.S. is 54</a:t>
            </a:r>
            <a:r>
              <a:rPr lang="en-US" sz="2300" baseline="30000" dirty="0">
                <a:ea typeface="ＭＳ Ｐゴシック" charset="0"/>
              </a:rPr>
              <a:t>th</a:t>
            </a:r>
            <a:r>
              <a:rPr lang="en-US" sz="2300" dirty="0">
                <a:ea typeface="ＭＳ Ｐゴシック" charset="0"/>
              </a:rPr>
              <a:t> in world for infant mortality </a:t>
            </a:r>
            <a:r>
              <a:rPr lang="en-US" sz="2300" dirty="0" smtClean="0">
                <a:ea typeface="ＭＳ Ｐゴシック" charset="0"/>
              </a:rPr>
              <a:t>rate</a:t>
            </a:r>
            <a:endParaRPr lang="en-US" sz="2300" dirty="0">
              <a:ea typeface="ＭＳ Ｐゴシック" charset="0"/>
            </a:endParaRPr>
          </a:p>
          <a:p>
            <a:r>
              <a:rPr lang="en-US" sz="2300" dirty="0">
                <a:ea typeface="ＭＳ Ｐゴシック" charset="0"/>
              </a:rPr>
              <a:t>U.S. infant mortality rate high due to</a:t>
            </a:r>
          </a:p>
          <a:p>
            <a:pPr lvl="1"/>
            <a:r>
              <a:rPr lang="en-US" sz="2300" dirty="0">
                <a:ea typeface="ＭＳ Ｐゴシック" charset="0"/>
              </a:rPr>
              <a:t>Inadequate health care for poor women during pregnancy and their infants</a:t>
            </a:r>
          </a:p>
          <a:p>
            <a:pPr lvl="1"/>
            <a:r>
              <a:rPr lang="en-US" sz="2300" dirty="0">
                <a:ea typeface="ＭＳ Ｐゴシック" charset="0"/>
              </a:rPr>
              <a:t>Drug addiction among pregnant women</a:t>
            </a:r>
          </a:p>
          <a:p>
            <a:pPr lvl="1"/>
            <a:r>
              <a:rPr lang="en-US" sz="2300" dirty="0">
                <a:ea typeface="ＭＳ Ｐゴシック" charset="0"/>
              </a:rPr>
              <a:t>High birth rate among teenagers</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spTree>
    <p:extLst>
      <p:ext uri="{BB962C8B-B14F-4D97-AF65-F5344CB8AC3E}">
        <p14:creationId xmlns:p14="http://schemas.microsoft.com/office/powerpoint/2010/main" val="2268431535"/>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1" y="648869"/>
            <a:ext cx="6149074" cy="6090349"/>
          </a:xfrm>
          <a:solidFill>
            <a:schemeClr val="accent3">
              <a:lumMod val="40000"/>
              <a:lumOff val="60000"/>
            </a:schemeClr>
          </a:solidFill>
          <a:ln>
            <a:solidFill>
              <a:srgbClr val="000000"/>
            </a:solidFill>
          </a:ln>
        </p:spPr>
        <p:txBody>
          <a:bodyPr>
            <a:noAutofit/>
          </a:bodyPr>
          <a:lstStyle/>
          <a:p>
            <a:r>
              <a:rPr lang="en-US" sz="2300" dirty="0">
                <a:latin typeface="Calibri"/>
                <a:ea typeface="ＭＳ Ｐゴシック" charset="0"/>
                <a:cs typeface="Calibri"/>
              </a:rPr>
              <a:t>1.3 billion </a:t>
            </a:r>
            <a:r>
              <a:rPr lang="en-US" sz="2300" dirty="0" smtClean="0">
                <a:latin typeface="Calibri"/>
                <a:ea typeface="ＭＳ Ｐゴシック" charset="0"/>
                <a:cs typeface="Calibri"/>
              </a:rPr>
              <a:t>people</a:t>
            </a:r>
            <a:endParaRPr lang="en-US" sz="2300" dirty="0">
              <a:latin typeface="Calibri"/>
              <a:ea typeface="ＭＳ Ｐゴシック" charset="0"/>
              <a:cs typeface="Calibri"/>
            </a:endParaRPr>
          </a:p>
          <a:p>
            <a:r>
              <a:rPr lang="en-US" sz="2300" dirty="0">
                <a:latin typeface="Calibri"/>
                <a:ea typeface="ＭＳ Ｐゴシック" charset="0"/>
                <a:cs typeface="Calibri"/>
              </a:rPr>
              <a:t>Promotes one-child families</a:t>
            </a:r>
          </a:p>
          <a:p>
            <a:pPr lvl="1"/>
            <a:r>
              <a:rPr lang="en-US" sz="2300" dirty="0">
                <a:latin typeface="Calibri"/>
                <a:ea typeface="ＭＳ Ｐゴシック" charset="0"/>
                <a:cs typeface="Calibri"/>
              </a:rPr>
              <a:t>Contraception, abortion, </a:t>
            </a:r>
            <a:r>
              <a:rPr lang="en-US" sz="2300" dirty="0" smtClean="0">
                <a:latin typeface="Calibri"/>
                <a:ea typeface="ＭＳ Ｐゴシック" charset="0"/>
                <a:cs typeface="Calibri"/>
              </a:rPr>
              <a:t>sterilization</a:t>
            </a:r>
            <a:endParaRPr lang="en-US" sz="2300" dirty="0">
              <a:latin typeface="Calibri"/>
              <a:ea typeface="ＭＳ Ｐゴシック" charset="0"/>
              <a:cs typeface="Calibri"/>
            </a:endParaRPr>
          </a:p>
          <a:p>
            <a:r>
              <a:rPr lang="en-US" sz="2300" dirty="0">
                <a:latin typeface="Calibri"/>
                <a:ea typeface="ＭＳ Ｐゴシック" charset="0"/>
                <a:cs typeface="Calibri"/>
              </a:rPr>
              <a:t>Fast-growing </a:t>
            </a:r>
            <a:r>
              <a:rPr lang="en-US" sz="2300" dirty="0" smtClean="0">
                <a:latin typeface="Calibri"/>
                <a:ea typeface="ＭＳ Ｐゴシック" charset="0"/>
                <a:cs typeface="Calibri"/>
              </a:rPr>
              <a:t>economy</a:t>
            </a:r>
            <a:endParaRPr lang="en-US" sz="2300" dirty="0">
              <a:latin typeface="Calibri"/>
              <a:ea typeface="ＭＳ Ｐゴシック" charset="0"/>
              <a:cs typeface="Calibri"/>
            </a:endParaRPr>
          </a:p>
          <a:p>
            <a:r>
              <a:rPr lang="en-US" sz="2300" dirty="0">
                <a:latin typeface="Calibri"/>
                <a:ea typeface="ＭＳ Ｐゴシック" charset="0"/>
                <a:cs typeface="Calibri"/>
              </a:rPr>
              <a:t>Serious resource and environmental problems</a:t>
            </a:r>
          </a:p>
          <a:p>
            <a:pPr marL="0" indent="0">
              <a:lnSpc>
                <a:spcPct val="90000"/>
              </a:lnSpc>
              <a:buNone/>
            </a:pPr>
            <a:endParaRPr lang="en-US" sz="2300"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Slowing Population Growth in China: A Success Story</a:t>
            </a:r>
          </a:p>
        </p:txBody>
      </p:sp>
      <p:pic>
        <p:nvPicPr>
          <p:cNvPr id="5" name="Picture 4" descr="060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545961" y="2924589"/>
            <a:ext cx="5450896" cy="365242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2028663" y="6207680"/>
            <a:ext cx="2463234" cy="369332"/>
          </a:xfrm>
          <a:prstGeom prst="rect">
            <a:avLst/>
          </a:prstGeom>
          <a:solidFill>
            <a:schemeClr val="bg1">
              <a:lumMod val="85000"/>
              <a:alpha val="61000"/>
            </a:schemeClr>
          </a:solidFill>
        </p:spPr>
        <p:txBody>
          <a:bodyPr wrap="none" rtlCol="0">
            <a:spAutoFit/>
          </a:bodyPr>
          <a:lstStyle/>
          <a:p>
            <a:r>
              <a:rPr lang="en-US" dirty="0">
                <a:solidFill>
                  <a:srgbClr val="FFFF00"/>
                </a:solidFill>
                <a:ea typeface="ＭＳ Ｐゴシック" charset="0"/>
              </a:rPr>
              <a:t>Crowded Street in China</a:t>
            </a:r>
            <a:endParaRPr lang="en-US" dirty="0">
              <a:solidFill>
                <a:srgbClr val="FFFF00"/>
              </a:solidFill>
            </a:endParaRPr>
          </a:p>
        </p:txBody>
      </p:sp>
    </p:spTree>
    <p:extLst>
      <p:ext uri="{BB962C8B-B14F-4D97-AF65-F5344CB8AC3E}">
        <p14:creationId xmlns:p14="http://schemas.microsoft.com/office/powerpoint/2010/main" val="3602631701"/>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84993" name="Picture 2" descr="E_06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1188" y="134938"/>
            <a:ext cx="6829425" cy="583723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4994" name="Rectangle 3" hidden="1"/>
          <p:cNvSpPr>
            <a:spLocks noGrp="1" noChangeArrowheads="1"/>
          </p:cNvSpPr>
          <p:nvPr>
            <p:ph type="title"/>
          </p:nvPr>
        </p:nvSpPr>
        <p:spPr>
          <a:xfrm>
            <a:off x="28575" y="409575"/>
            <a:ext cx="8229600" cy="1143000"/>
          </a:xfrm>
        </p:spPr>
        <p:txBody>
          <a:bodyPr/>
          <a:lstStyle/>
          <a:p>
            <a:endParaRPr lang="en-US">
              <a:ea typeface="ＭＳ Ｐゴシック" charset="0"/>
            </a:endParaRPr>
          </a:p>
        </p:txBody>
      </p:sp>
      <p:sp>
        <p:nvSpPr>
          <p:cNvPr id="225285" name="Text Box 5"/>
          <p:cNvSpPr txBox="1">
            <a:spLocks noChangeArrowheads="1"/>
          </p:cNvSpPr>
          <p:nvPr/>
        </p:nvSpPr>
        <p:spPr bwMode="auto">
          <a:xfrm>
            <a:off x="1268413" y="439738"/>
            <a:ext cx="627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200</a:t>
            </a:r>
          </a:p>
        </p:txBody>
      </p:sp>
      <p:sp>
        <p:nvSpPr>
          <p:cNvPr id="225286" name="Text Box 6"/>
          <p:cNvSpPr txBox="1">
            <a:spLocks noChangeArrowheads="1"/>
          </p:cNvSpPr>
          <p:nvPr/>
        </p:nvSpPr>
        <p:spPr bwMode="auto">
          <a:xfrm>
            <a:off x="1268413" y="1371600"/>
            <a:ext cx="627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150</a:t>
            </a:r>
          </a:p>
        </p:txBody>
      </p:sp>
      <p:sp>
        <p:nvSpPr>
          <p:cNvPr id="225287" name="Text Box 7"/>
          <p:cNvSpPr txBox="1">
            <a:spLocks noChangeArrowheads="1"/>
          </p:cNvSpPr>
          <p:nvPr/>
        </p:nvSpPr>
        <p:spPr bwMode="auto">
          <a:xfrm>
            <a:off x="2438400" y="1524000"/>
            <a:ext cx="19732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Less-developed countries</a:t>
            </a:r>
          </a:p>
        </p:txBody>
      </p:sp>
      <p:sp>
        <p:nvSpPr>
          <p:cNvPr id="225288" name="Text Box 8"/>
          <p:cNvSpPr txBox="1">
            <a:spLocks noChangeArrowheads="1"/>
          </p:cNvSpPr>
          <p:nvPr/>
        </p:nvSpPr>
        <p:spPr bwMode="auto">
          <a:xfrm>
            <a:off x="1268413" y="2781300"/>
            <a:ext cx="627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100</a:t>
            </a:r>
          </a:p>
        </p:txBody>
      </p:sp>
      <p:sp>
        <p:nvSpPr>
          <p:cNvPr id="225289" name="Text Box 9"/>
          <p:cNvSpPr txBox="1">
            <a:spLocks noChangeArrowheads="1"/>
          </p:cNvSpPr>
          <p:nvPr/>
        </p:nvSpPr>
        <p:spPr bwMode="auto">
          <a:xfrm>
            <a:off x="2484438" y="3367088"/>
            <a:ext cx="8937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World</a:t>
            </a:r>
          </a:p>
        </p:txBody>
      </p:sp>
      <p:sp>
        <p:nvSpPr>
          <p:cNvPr id="225290" name="Text Box 10"/>
          <p:cNvSpPr txBox="1">
            <a:spLocks noChangeArrowheads="1"/>
          </p:cNvSpPr>
          <p:nvPr/>
        </p:nvSpPr>
        <p:spPr bwMode="auto">
          <a:xfrm rot="-5400000">
            <a:off x="-1258888" y="2840038"/>
            <a:ext cx="3463925"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latin typeface="Arial" charset="0"/>
                <a:cs typeface="Arial" charset="0"/>
              </a:rPr>
              <a:t>Infant mortality rate </a:t>
            </a:r>
          </a:p>
          <a:p>
            <a:pPr algn="ctr" eaLnBrk="1" hangingPunct="1">
              <a:defRPr/>
            </a:pPr>
            <a:r>
              <a:rPr lang="en-US" sz="1800" b="1">
                <a:solidFill>
                  <a:srgbClr val="000000"/>
                </a:solidFill>
                <a:latin typeface="Arial" charset="0"/>
                <a:cs typeface="Arial" charset="0"/>
              </a:rPr>
              <a:t>(deaths per 1,000 live births)</a:t>
            </a:r>
          </a:p>
        </p:txBody>
      </p:sp>
      <p:sp>
        <p:nvSpPr>
          <p:cNvPr id="225291" name="Text Box 11"/>
          <p:cNvSpPr txBox="1">
            <a:spLocks noChangeArrowheads="1"/>
          </p:cNvSpPr>
          <p:nvPr/>
        </p:nvSpPr>
        <p:spPr bwMode="auto">
          <a:xfrm>
            <a:off x="1423988" y="4221163"/>
            <a:ext cx="500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50</a:t>
            </a:r>
          </a:p>
        </p:txBody>
      </p:sp>
      <p:sp>
        <p:nvSpPr>
          <p:cNvPr id="225292" name="Text Box 12"/>
          <p:cNvSpPr txBox="1">
            <a:spLocks noChangeArrowheads="1"/>
          </p:cNvSpPr>
          <p:nvPr/>
        </p:nvSpPr>
        <p:spPr bwMode="auto">
          <a:xfrm>
            <a:off x="2484438" y="4343400"/>
            <a:ext cx="1998662"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More-developed countries</a:t>
            </a:r>
          </a:p>
        </p:txBody>
      </p:sp>
      <p:sp>
        <p:nvSpPr>
          <p:cNvPr id="225293" name="Text Box 13"/>
          <p:cNvSpPr txBox="1">
            <a:spLocks noChangeArrowheads="1"/>
          </p:cNvSpPr>
          <p:nvPr/>
        </p:nvSpPr>
        <p:spPr bwMode="auto">
          <a:xfrm>
            <a:off x="1549400" y="5589588"/>
            <a:ext cx="373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0</a:t>
            </a:r>
          </a:p>
        </p:txBody>
      </p:sp>
      <p:sp>
        <p:nvSpPr>
          <p:cNvPr id="225294" name="Text Box 14"/>
          <p:cNvSpPr txBox="1">
            <a:spLocks noChangeArrowheads="1"/>
          </p:cNvSpPr>
          <p:nvPr/>
        </p:nvSpPr>
        <p:spPr bwMode="auto">
          <a:xfrm>
            <a:off x="1643063" y="5932488"/>
            <a:ext cx="727233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1960    1970   1980   1990   2000   2010   2020   2030   2040   2050</a:t>
            </a:r>
          </a:p>
        </p:txBody>
      </p:sp>
      <p:sp>
        <p:nvSpPr>
          <p:cNvPr id="225295" name="Text Box 15"/>
          <p:cNvSpPr txBox="1">
            <a:spLocks noChangeArrowheads="1"/>
          </p:cNvSpPr>
          <p:nvPr/>
        </p:nvSpPr>
        <p:spPr bwMode="auto">
          <a:xfrm>
            <a:off x="4670425" y="6338888"/>
            <a:ext cx="7413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Year</a:t>
            </a:r>
          </a:p>
        </p:txBody>
      </p:sp>
    </p:spTree>
    <p:extLst>
      <p:ext uri="{BB962C8B-B14F-4D97-AF65-F5344CB8AC3E}">
        <p14:creationId xmlns:p14="http://schemas.microsoft.com/office/powerpoint/2010/main" val="1952550807"/>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84994" name="Rectangle 3" hidden="1"/>
          <p:cNvSpPr>
            <a:spLocks noGrp="1" noChangeArrowheads="1"/>
          </p:cNvSpPr>
          <p:nvPr>
            <p:ph type="title"/>
          </p:nvPr>
        </p:nvSpPr>
        <p:spPr>
          <a:xfrm>
            <a:off x="28575" y="409575"/>
            <a:ext cx="8229600" cy="1143000"/>
          </a:xfrm>
        </p:spPr>
        <p:txBody>
          <a:bodyPr/>
          <a:lstStyle/>
          <a:p>
            <a:endParaRPr lang="en-US">
              <a:ea typeface="ＭＳ Ｐゴシック" charset="0"/>
            </a:endParaRPr>
          </a:p>
        </p:txBody>
      </p:sp>
      <p:pic>
        <p:nvPicPr>
          <p:cNvPr id="15" name="Picture 5" descr="Supp8_f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60338" y="1295400"/>
            <a:ext cx="8794750" cy="4978400"/>
          </a:xfrm>
          <a:prstGeom prst="rect">
            <a:avLst/>
          </a:prstGeom>
          <a:ln>
            <a:solidFill>
              <a:srgbClr val="000000"/>
            </a:solidFill>
          </a:ln>
        </p:spPr>
      </p:pic>
      <p:sp>
        <p:nvSpPr>
          <p:cNvPr id="2" name="Rectangle 1"/>
          <p:cNvSpPr/>
          <p:nvPr/>
        </p:nvSpPr>
        <p:spPr>
          <a:xfrm>
            <a:off x="3077878" y="1605004"/>
            <a:ext cx="2988243" cy="369332"/>
          </a:xfrm>
          <a:prstGeom prst="rect">
            <a:avLst/>
          </a:prstGeom>
          <a:solidFill>
            <a:srgbClr val="BFBFBF">
              <a:alpha val="70000"/>
            </a:srgbClr>
          </a:solidFill>
        </p:spPr>
        <p:txBody>
          <a:bodyPr wrap="none">
            <a:spAutoFit/>
          </a:bodyPr>
          <a:lstStyle/>
          <a:p>
            <a:pPr algn="ctr"/>
            <a:r>
              <a:rPr lang="en-US" dirty="0">
                <a:solidFill>
                  <a:srgbClr val="000000"/>
                </a:solidFill>
              </a:rPr>
              <a:t>Infant Mortality Rates in 2010</a:t>
            </a:r>
          </a:p>
        </p:txBody>
      </p:sp>
    </p:spTree>
    <p:extLst>
      <p:ext uri="{BB962C8B-B14F-4D97-AF65-F5344CB8AC3E}">
        <p14:creationId xmlns:p14="http://schemas.microsoft.com/office/powerpoint/2010/main" val="810396757"/>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6815032"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400" b="1" dirty="0">
                <a:ea typeface="ＭＳ Ｐゴシック" charset="0"/>
              </a:rPr>
              <a:t>Migration Affects an </a:t>
            </a:r>
            <a:r>
              <a:rPr lang="en-US" sz="2400" b="1" dirty="0" smtClean="0">
                <a:ea typeface="ＭＳ Ｐゴシック" charset="0"/>
              </a:rPr>
              <a:t>Area’</a:t>
            </a:r>
            <a:r>
              <a:rPr lang="en-US" altLang="ja-JP" sz="2400" b="1" dirty="0" smtClean="0">
                <a:ea typeface="ＭＳ Ｐゴシック" charset="0"/>
              </a:rPr>
              <a:t>s </a:t>
            </a:r>
            <a:r>
              <a:rPr lang="en-US" altLang="ja-JP" sz="2400" b="1" dirty="0">
                <a:ea typeface="ＭＳ Ｐゴシック" charset="0"/>
              </a:rPr>
              <a:t>Population </a:t>
            </a:r>
            <a:r>
              <a:rPr lang="en-US" altLang="ja-JP" sz="2400" b="1" dirty="0" smtClean="0">
                <a:ea typeface="ＭＳ Ｐゴシック" charset="0"/>
              </a:rPr>
              <a:t>Size</a:t>
            </a:r>
          </a:p>
          <a:p>
            <a:r>
              <a:rPr lang="en-US" sz="2400" dirty="0">
                <a:ea typeface="ＭＳ Ｐゴシック" charset="0"/>
              </a:rPr>
              <a:t>Economic </a:t>
            </a:r>
            <a:r>
              <a:rPr lang="en-US" sz="2400" dirty="0" smtClean="0">
                <a:ea typeface="ＭＳ Ｐゴシック" charset="0"/>
              </a:rPr>
              <a:t>improvement</a:t>
            </a:r>
            <a:endParaRPr lang="en-US" sz="2400" dirty="0">
              <a:ea typeface="ＭＳ Ｐゴシック" charset="0"/>
            </a:endParaRPr>
          </a:p>
          <a:p>
            <a:r>
              <a:rPr lang="en-US" sz="2400" dirty="0">
                <a:ea typeface="ＭＳ Ｐゴシック" charset="0"/>
              </a:rPr>
              <a:t>Religious </a:t>
            </a:r>
            <a:r>
              <a:rPr lang="en-US" sz="2400" dirty="0" smtClean="0">
                <a:ea typeface="ＭＳ Ｐゴシック" charset="0"/>
              </a:rPr>
              <a:t>freedom</a:t>
            </a:r>
            <a:endParaRPr lang="en-US" sz="2400" dirty="0">
              <a:ea typeface="ＭＳ Ｐゴシック" charset="0"/>
            </a:endParaRPr>
          </a:p>
          <a:p>
            <a:r>
              <a:rPr lang="en-US" sz="2400" dirty="0">
                <a:ea typeface="ＭＳ Ｐゴシック" charset="0"/>
              </a:rPr>
              <a:t>Political </a:t>
            </a:r>
            <a:r>
              <a:rPr lang="en-US" sz="2400" dirty="0" smtClean="0">
                <a:ea typeface="ＭＳ Ｐゴシック" charset="0"/>
              </a:rPr>
              <a:t>freedom</a:t>
            </a:r>
            <a:endParaRPr lang="en-US" sz="2400" dirty="0">
              <a:ea typeface="ＭＳ Ｐゴシック" charset="0"/>
            </a:endParaRPr>
          </a:p>
          <a:p>
            <a:r>
              <a:rPr lang="en-US" sz="2400" dirty="0" smtClean="0">
                <a:ea typeface="ＭＳ Ｐゴシック" charset="0"/>
              </a:rPr>
              <a:t>Wars</a:t>
            </a:r>
            <a:endParaRPr lang="en-US" sz="2400" dirty="0">
              <a:ea typeface="ＭＳ Ｐゴシック" charset="0"/>
            </a:endParaRPr>
          </a:p>
          <a:p>
            <a:r>
              <a:rPr lang="en-US" sz="2400" dirty="0">
                <a:ea typeface="ＭＳ Ｐゴシック" charset="0"/>
              </a:rPr>
              <a:t>Environmental refugees</a:t>
            </a:r>
          </a:p>
          <a:p>
            <a:pPr marL="0" indent="0">
              <a:lnSpc>
                <a:spcPct val="90000"/>
              </a:lnSpc>
              <a:buNone/>
            </a:pPr>
            <a:r>
              <a:rPr lang="en-US" sz="2400" b="1" dirty="0">
                <a:ea typeface="ＭＳ Ｐゴシック" charset="0"/>
              </a:rPr>
              <a:t>The United States: A Nation of </a:t>
            </a:r>
            <a:r>
              <a:rPr lang="en-US" sz="2400" b="1" dirty="0" smtClean="0">
                <a:ea typeface="ＭＳ Ｐゴシック" charset="0"/>
              </a:rPr>
              <a:t>Immigrants</a:t>
            </a:r>
          </a:p>
          <a:p>
            <a:r>
              <a:rPr lang="en-US" sz="2400" dirty="0">
                <a:ea typeface="ＭＳ Ｐゴシック" charset="0"/>
              </a:rPr>
              <a:t>Historical role of immigration in the U.S</a:t>
            </a:r>
            <a:r>
              <a:rPr lang="en-US" sz="2400" dirty="0" smtClean="0">
                <a:ea typeface="ＭＳ Ｐゴシック" charset="0"/>
              </a:rPr>
              <a:t>.</a:t>
            </a:r>
            <a:endParaRPr lang="en-US" sz="2400" dirty="0">
              <a:ea typeface="ＭＳ Ｐゴシック" charset="0"/>
            </a:endParaRPr>
          </a:p>
          <a:p>
            <a:r>
              <a:rPr lang="en-US" sz="2400" dirty="0">
                <a:ea typeface="ＭＳ Ｐゴシック" charset="0"/>
              </a:rPr>
              <a:t>Legal </a:t>
            </a:r>
            <a:r>
              <a:rPr lang="en-US" sz="2400" dirty="0" smtClean="0">
                <a:ea typeface="ＭＳ Ｐゴシック" charset="0"/>
              </a:rPr>
              <a:t>immigration</a:t>
            </a:r>
            <a:endParaRPr lang="en-US" sz="2400" dirty="0">
              <a:ea typeface="ＭＳ Ｐゴシック" charset="0"/>
            </a:endParaRPr>
          </a:p>
          <a:p>
            <a:r>
              <a:rPr lang="en-US" sz="2400" dirty="0">
                <a:ea typeface="ＭＳ Ｐゴシック" charset="0"/>
              </a:rPr>
              <a:t>Illegal </a:t>
            </a:r>
            <a:r>
              <a:rPr lang="en-US" sz="2400" dirty="0" smtClean="0">
                <a:ea typeface="ＭＳ Ｐゴシック" charset="0"/>
              </a:rPr>
              <a:t>immigration</a:t>
            </a:r>
            <a:endParaRPr lang="en-US" sz="2400" dirty="0">
              <a:ea typeface="ＭＳ Ｐゴシック" charset="0"/>
            </a:endParaRPr>
          </a:p>
          <a:p>
            <a:r>
              <a:rPr lang="en-US" sz="2400" dirty="0">
                <a:ea typeface="ＭＳ Ｐゴシック" charset="0"/>
              </a:rPr>
              <a:t>Controversy over immigration policy</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smtClean="0">
                <a:ea typeface="ＭＳ Ｐゴシック" charset="0"/>
              </a:rPr>
              <a:t>Human Population Growth</a:t>
            </a:r>
            <a:endParaRPr lang="en-US" sz="2800" b="1" dirty="0">
              <a:ea typeface="ＭＳ Ｐゴシック" charset="0"/>
            </a:endParaRPr>
          </a:p>
        </p:txBody>
      </p:sp>
    </p:spTree>
    <p:extLst>
      <p:ext uri="{BB962C8B-B14F-4D97-AF65-F5344CB8AC3E}">
        <p14:creationId xmlns:p14="http://schemas.microsoft.com/office/powerpoint/2010/main" val="8317776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95233" name="Picture 2" descr="E_06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9113" y="176213"/>
            <a:ext cx="6448425" cy="57197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5234" name="Rectangle 3" hidden="1"/>
          <p:cNvSpPr>
            <a:spLocks noGrp="1" noChangeArrowheads="1"/>
          </p:cNvSpPr>
          <p:nvPr>
            <p:ph type="title"/>
          </p:nvPr>
        </p:nvSpPr>
        <p:spPr/>
        <p:txBody>
          <a:bodyPr/>
          <a:lstStyle/>
          <a:p>
            <a:endParaRPr lang="en-US">
              <a:ea typeface="ＭＳ Ｐゴシック" charset="0"/>
            </a:endParaRPr>
          </a:p>
        </p:txBody>
      </p:sp>
      <p:sp>
        <p:nvSpPr>
          <p:cNvPr id="227332" name="Rectangle 4"/>
          <p:cNvSpPr>
            <a:spLocks noChangeArrowheads="1"/>
          </p:cNvSpPr>
          <p:nvPr/>
        </p:nvSpPr>
        <p:spPr bwMode="auto">
          <a:xfrm>
            <a:off x="7872413" y="6584950"/>
            <a:ext cx="1300162" cy="265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lIns="82058" tIns="41029" rIns="82058" bIns="41029">
            <a:spAutoFit/>
          </a:bodyPr>
          <a:lstStyle/>
          <a:p>
            <a:pPr algn="r" defTabSz="820738">
              <a:defRPr/>
            </a:pPr>
            <a:r>
              <a:rPr lang="en-US" sz="1200" b="1">
                <a:latin typeface="Arial" charset="0"/>
                <a:cs typeface="Arial" charset="0"/>
              </a:rPr>
              <a:t>Fig. 6-11, p. 135</a:t>
            </a:r>
          </a:p>
        </p:txBody>
      </p:sp>
      <p:sp>
        <p:nvSpPr>
          <p:cNvPr id="227333" name="Text Box 5"/>
          <p:cNvSpPr txBox="1">
            <a:spLocks noChangeArrowheads="1"/>
          </p:cNvSpPr>
          <p:nvPr/>
        </p:nvSpPr>
        <p:spPr bwMode="auto">
          <a:xfrm>
            <a:off x="1036638" y="14288"/>
            <a:ext cx="817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2,000</a:t>
            </a:r>
          </a:p>
        </p:txBody>
      </p:sp>
      <p:sp>
        <p:nvSpPr>
          <p:cNvPr id="227334" name="Text Box 6"/>
          <p:cNvSpPr txBox="1">
            <a:spLocks noChangeArrowheads="1"/>
          </p:cNvSpPr>
          <p:nvPr/>
        </p:nvSpPr>
        <p:spPr bwMode="auto">
          <a:xfrm>
            <a:off x="1036638" y="609600"/>
            <a:ext cx="817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1,800</a:t>
            </a:r>
          </a:p>
        </p:txBody>
      </p:sp>
      <p:sp>
        <p:nvSpPr>
          <p:cNvPr id="227335" name="Text Box 7"/>
          <p:cNvSpPr txBox="1">
            <a:spLocks noChangeArrowheads="1"/>
          </p:cNvSpPr>
          <p:nvPr/>
        </p:nvSpPr>
        <p:spPr bwMode="auto">
          <a:xfrm>
            <a:off x="1036638" y="1143000"/>
            <a:ext cx="817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1,600</a:t>
            </a:r>
          </a:p>
        </p:txBody>
      </p:sp>
      <p:sp>
        <p:nvSpPr>
          <p:cNvPr id="227336" name="Text Box 8"/>
          <p:cNvSpPr txBox="1">
            <a:spLocks noChangeArrowheads="1"/>
          </p:cNvSpPr>
          <p:nvPr/>
        </p:nvSpPr>
        <p:spPr bwMode="auto">
          <a:xfrm>
            <a:off x="4732338" y="1385888"/>
            <a:ext cx="754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1907</a:t>
            </a:r>
          </a:p>
        </p:txBody>
      </p:sp>
      <p:sp>
        <p:nvSpPr>
          <p:cNvPr id="227337" name="Text Box 9"/>
          <p:cNvSpPr txBox="1">
            <a:spLocks noChangeArrowheads="1"/>
          </p:cNvSpPr>
          <p:nvPr/>
        </p:nvSpPr>
        <p:spPr bwMode="auto">
          <a:xfrm>
            <a:off x="1036638" y="1676400"/>
            <a:ext cx="817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1,400</a:t>
            </a:r>
          </a:p>
        </p:txBody>
      </p:sp>
      <p:sp>
        <p:nvSpPr>
          <p:cNvPr id="227338" name="Text Box 10"/>
          <p:cNvSpPr txBox="1">
            <a:spLocks noChangeArrowheads="1"/>
          </p:cNvSpPr>
          <p:nvPr/>
        </p:nvSpPr>
        <p:spPr bwMode="auto">
          <a:xfrm>
            <a:off x="5257800" y="1828800"/>
            <a:ext cx="18288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1914 </a:t>
            </a:r>
          </a:p>
          <a:p>
            <a:pPr eaLnBrk="1" hangingPunct="1">
              <a:defRPr/>
            </a:pPr>
            <a:r>
              <a:rPr lang="en-US" sz="1800" b="1">
                <a:solidFill>
                  <a:srgbClr val="000000"/>
                </a:solidFill>
                <a:latin typeface="Arial" charset="0"/>
                <a:cs typeface="Arial" charset="0"/>
              </a:rPr>
              <a:t>New laws restrict immigration</a:t>
            </a:r>
          </a:p>
        </p:txBody>
      </p:sp>
      <p:sp>
        <p:nvSpPr>
          <p:cNvPr id="227339" name="Text Box 11"/>
          <p:cNvSpPr txBox="1">
            <a:spLocks noChangeArrowheads="1"/>
          </p:cNvSpPr>
          <p:nvPr/>
        </p:nvSpPr>
        <p:spPr bwMode="auto">
          <a:xfrm>
            <a:off x="1036638" y="2286000"/>
            <a:ext cx="817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1,200</a:t>
            </a:r>
          </a:p>
        </p:txBody>
      </p:sp>
      <p:sp>
        <p:nvSpPr>
          <p:cNvPr id="227340" name="Text Box 12"/>
          <p:cNvSpPr txBox="1">
            <a:spLocks noChangeArrowheads="1"/>
          </p:cNvSpPr>
          <p:nvPr/>
        </p:nvSpPr>
        <p:spPr bwMode="auto">
          <a:xfrm>
            <a:off x="1036638" y="2819400"/>
            <a:ext cx="817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1,000</a:t>
            </a:r>
          </a:p>
        </p:txBody>
      </p:sp>
      <p:sp>
        <p:nvSpPr>
          <p:cNvPr id="227341" name="Text Box 13"/>
          <p:cNvSpPr txBox="1">
            <a:spLocks noChangeArrowheads="1"/>
          </p:cNvSpPr>
          <p:nvPr/>
        </p:nvSpPr>
        <p:spPr bwMode="auto">
          <a:xfrm>
            <a:off x="1262063" y="3352800"/>
            <a:ext cx="627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800</a:t>
            </a:r>
          </a:p>
        </p:txBody>
      </p:sp>
      <p:sp>
        <p:nvSpPr>
          <p:cNvPr id="227342" name="Text Box 14"/>
          <p:cNvSpPr txBox="1">
            <a:spLocks noChangeArrowheads="1"/>
          </p:cNvSpPr>
          <p:nvPr/>
        </p:nvSpPr>
        <p:spPr bwMode="auto">
          <a:xfrm>
            <a:off x="5334000" y="3505200"/>
            <a:ext cx="1600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Great Depression</a:t>
            </a:r>
          </a:p>
        </p:txBody>
      </p:sp>
      <p:sp>
        <p:nvSpPr>
          <p:cNvPr id="227343" name="Text Box 15"/>
          <p:cNvSpPr txBox="1">
            <a:spLocks noChangeArrowheads="1"/>
          </p:cNvSpPr>
          <p:nvPr/>
        </p:nvSpPr>
        <p:spPr bwMode="auto">
          <a:xfrm>
            <a:off x="1262063" y="3922713"/>
            <a:ext cx="627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600</a:t>
            </a:r>
          </a:p>
        </p:txBody>
      </p:sp>
      <p:sp>
        <p:nvSpPr>
          <p:cNvPr id="227344" name="Text Box 16"/>
          <p:cNvSpPr txBox="1">
            <a:spLocks noChangeArrowheads="1"/>
          </p:cNvSpPr>
          <p:nvPr/>
        </p:nvSpPr>
        <p:spPr bwMode="auto">
          <a:xfrm>
            <a:off x="1262063" y="4419600"/>
            <a:ext cx="627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400</a:t>
            </a:r>
          </a:p>
        </p:txBody>
      </p:sp>
      <p:sp>
        <p:nvSpPr>
          <p:cNvPr id="227345" name="Text Box 17"/>
          <p:cNvSpPr txBox="1">
            <a:spLocks noChangeArrowheads="1"/>
          </p:cNvSpPr>
          <p:nvPr/>
        </p:nvSpPr>
        <p:spPr bwMode="auto">
          <a:xfrm rot="-5400000">
            <a:off x="-1885950" y="2800350"/>
            <a:ext cx="4792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Number of legal immigrants (thousands)</a:t>
            </a:r>
          </a:p>
        </p:txBody>
      </p:sp>
      <p:sp>
        <p:nvSpPr>
          <p:cNvPr id="227346" name="Text Box 18"/>
          <p:cNvSpPr txBox="1">
            <a:spLocks noChangeArrowheads="1"/>
          </p:cNvSpPr>
          <p:nvPr/>
        </p:nvSpPr>
        <p:spPr bwMode="auto">
          <a:xfrm>
            <a:off x="1262063" y="5032375"/>
            <a:ext cx="627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200</a:t>
            </a:r>
          </a:p>
        </p:txBody>
      </p:sp>
      <p:sp>
        <p:nvSpPr>
          <p:cNvPr id="227347" name="Text Box 19"/>
          <p:cNvSpPr txBox="1">
            <a:spLocks noChangeArrowheads="1"/>
          </p:cNvSpPr>
          <p:nvPr/>
        </p:nvSpPr>
        <p:spPr bwMode="auto">
          <a:xfrm>
            <a:off x="1555750" y="5957888"/>
            <a:ext cx="70104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1820  1840  1860  1880  1900  1920  1940 1960  1980  2000 2010</a:t>
            </a:r>
          </a:p>
        </p:txBody>
      </p:sp>
      <p:sp>
        <p:nvSpPr>
          <p:cNvPr id="227348" name="Text Box 20"/>
          <p:cNvSpPr txBox="1">
            <a:spLocks noChangeArrowheads="1"/>
          </p:cNvSpPr>
          <p:nvPr/>
        </p:nvSpPr>
        <p:spPr bwMode="auto">
          <a:xfrm>
            <a:off x="4724400" y="6400800"/>
            <a:ext cx="741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Year</a:t>
            </a:r>
          </a:p>
        </p:txBody>
      </p:sp>
      <p:sp>
        <p:nvSpPr>
          <p:cNvPr id="227349" name="Rectangle 21"/>
          <p:cNvSpPr>
            <a:spLocks noChangeArrowheads="1"/>
          </p:cNvSpPr>
          <p:nvPr/>
        </p:nvSpPr>
        <p:spPr bwMode="auto">
          <a:xfrm>
            <a:off x="1517650" y="5589588"/>
            <a:ext cx="311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latin typeface="Arial" charset="0"/>
                <a:cs typeface="Arial" charset="0"/>
              </a:rPr>
              <a:t>0</a:t>
            </a:r>
          </a:p>
        </p:txBody>
      </p:sp>
      <p:sp>
        <p:nvSpPr>
          <p:cNvPr id="227350" name="Line 22"/>
          <p:cNvSpPr>
            <a:spLocks noChangeShapeType="1"/>
          </p:cNvSpPr>
          <p:nvPr/>
        </p:nvSpPr>
        <p:spPr bwMode="auto">
          <a:xfrm flipV="1">
            <a:off x="4643438" y="1700213"/>
            <a:ext cx="357187" cy="43021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27351" name="Line 23"/>
          <p:cNvSpPr>
            <a:spLocks noChangeShapeType="1"/>
          </p:cNvSpPr>
          <p:nvPr/>
        </p:nvSpPr>
        <p:spPr bwMode="auto">
          <a:xfrm flipV="1">
            <a:off x="4883150" y="2068513"/>
            <a:ext cx="411163" cy="35242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27352" name="Line 24"/>
          <p:cNvSpPr>
            <a:spLocks noChangeShapeType="1"/>
          </p:cNvSpPr>
          <p:nvPr/>
        </p:nvSpPr>
        <p:spPr bwMode="auto">
          <a:xfrm flipV="1">
            <a:off x="5473700" y="4168775"/>
            <a:ext cx="411163" cy="129063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Tree>
    <p:extLst>
      <p:ext uri="{BB962C8B-B14F-4D97-AF65-F5344CB8AC3E}">
        <p14:creationId xmlns:p14="http://schemas.microsoft.com/office/powerpoint/2010/main" val="296307775"/>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70"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smtClean="0">
                <a:solidFill>
                  <a:srgbClr val="000000"/>
                </a:solidFill>
                <a:ea typeface="ＭＳ Ｐゴシック" charset="0"/>
              </a:rPr>
              <a:t>Population</a:t>
            </a:r>
            <a:r>
              <a:rPr lang="en-US" altLang="ja-JP" sz="2300" b="1" dirty="0" smtClean="0">
                <a:solidFill>
                  <a:srgbClr val="000000"/>
                </a:solidFill>
                <a:ea typeface="ＭＳ Ｐゴシック" charset="0"/>
              </a:rPr>
              <a:t> </a:t>
            </a:r>
            <a:r>
              <a:rPr lang="en-US" altLang="ja-JP" sz="2300" b="1" dirty="0">
                <a:solidFill>
                  <a:srgbClr val="000000"/>
                </a:solidFill>
                <a:ea typeface="ＭＳ Ｐゴシック" charset="0"/>
              </a:rPr>
              <a:t>Age </a:t>
            </a:r>
            <a:r>
              <a:rPr lang="en-US" altLang="ja-JP" sz="2300" b="1" dirty="0" smtClean="0">
                <a:solidFill>
                  <a:srgbClr val="000000"/>
                </a:solidFill>
                <a:ea typeface="ＭＳ Ｐゴシック" charset="0"/>
              </a:rPr>
              <a:t>Structure: Growth &amp; Decline</a:t>
            </a:r>
          </a:p>
          <a:p>
            <a:r>
              <a:rPr lang="en-US" sz="2300" b="1" dirty="0">
                <a:solidFill>
                  <a:srgbClr val="000000"/>
                </a:solidFill>
                <a:ea typeface="ＭＳ Ｐゴシック" charset="0"/>
              </a:rPr>
              <a:t>Age structure </a:t>
            </a:r>
            <a:r>
              <a:rPr lang="en-US" sz="2300" dirty="0">
                <a:solidFill>
                  <a:srgbClr val="000000"/>
                </a:solidFill>
                <a:ea typeface="ＭＳ Ｐゴシック" charset="0"/>
              </a:rPr>
              <a:t>categories</a:t>
            </a:r>
            <a:endParaRPr lang="en-US" sz="2300" b="1" dirty="0">
              <a:solidFill>
                <a:srgbClr val="000000"/>
              </a:solidFill>
              <a:ea typeface="ＭＳ Ｐゴシック" charset="0"/>
            </a:endParaRPr>
          </a:p>
          <a:p>
            <a:pPr lvl="1"/>
            <a:r>
              <a:rPr lang="en-US" sz="2300" dirty="0" err="1">
                <a:solidFill>
                  <a:srgbClr val="000000"/>
                </a:solidFill>
                <a:ea typeface="ＭＳ Ｐゴシック" charset="0"/>
              </a:rPr>
              <a:t>Prereproductive</a:t>
            </a:r>
            <a:r>
              <a:rPr lang="en-US" sz="2300" dirty="0">
                <a:solidFill>
                  <a:srgbClr val="000000"/>
                </a:solidFill>
                <a:ea typeface="ＭＳ Ｐゴシック" charset="0"/>
              </a:rPr>
              <a:t> ages (0-14)</a:t>
            </a:r>
          </a:p>
          <a:p>
            <a:pPr lvl="1"/>
            <a:r>
              <a:rPr lang="en-US" sz="2300" dirty="0">
                <a:solidFill>
                  <a:srgbClr val="000000"/>
                </a:solidFill>
                <a:ea typeface="ＭＳ Ｐゴシック" charset="0"/>
              </a:rPr>
              <a:t>Reproductive ages (15-44)</a:t>
            </a:r>
          </a:p>
          <a:p>
            <a:pPr lvl="1"/>
            <a:r>
              <a:rPr lang="en-US" sz="2300" dirty="0" err="1">
                <a:solidFill>
                  <a:srgbClr val="000000"/>
                </a:solidFill>
                <a:ea typeface="ＭＳ Ｐゴシック" charset="0"/>
              </a:rPr>
              <a:t>Postreproductive</a:t>
            </a:r>
            <a:r>
              <a:rPr lang="en-US" sz="2300" dirty="0">
                <a:solidFill>
                  <a:srgbClr val="000000"/>
                </a:solidFill>
                <a:ea typeface="ＭＳ Ｐゴシック" charset="0"/>
              </a:rPr>
              <a:t> ages (45 and older)</a:t>
            </a:r>
          </a:p>
          <a:p>
            <a:r>
              <a:rPr lang="en-US" sz="2300" dirty="0" smtClean="0">
                <a:solidFill>
                  <a:srgbClr val="000000"/>
                </a:solidFill>
                <a:ea typeface="ＭＳ Ｐゴシック" charset="0"/>
              </a:rPr>
              <a:t>Seniors </a:t>
            </a:r>
            <a:r>
              <a:rPr lang="en-US" sz="2300" dirty="0">
                <a:solidFill>
                  <a:srgbClr val="000000"/>
                </a:solidFill>
                <a:ea typeface="ＭＳ Ｐゴシック" charset="0"/>
              </a:rPr>
              <a:t>are the fastest-growing age group</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smtClean="0">
                <a:ea typeface="ＭＳ Ｐゴシック" charset="0"/>
              </a:rPr>
              <a:t>Human Population Growth</a:t>
            </a:r>
            <a:endParaRPr lang="en-US" sz="2800" b="1" dirty="0">
              <a:ea typeface="ＭＳ Ｐゴシック" charset="0"/>
            </a:endParaRPr>
          </a:p>
        </p:txBody>
      </p:sp>
      <p:pic>
        <p:nvPicPr>
          <p:cNvPr id="5" name="Picture 4" descr="0612"/>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304800" y="3227668"/>
            <a:ext cx="8534400" cy="35115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75671621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62466" name="Rectangle 3" hidden="1"/>
          <p:cNvSpPr>
            <a:spLocks noGrp="1" noChangeArrowheads="1"/>
          </p:cNvSpPr>
          <p:nvPr>
            <p:ph type="title"/>
          </p:nvPr>
        </p:nvSpPr>
        <p:spPr/>
        <p:txBody>
          <a:bodyPr/>
          <a:lstStyle/>
          <a:p>
            <a:endParaRPr lang="en-US" sz="3200">
              <a:ea typeface="ＭＳ Ｐゴシック" charset="0"/>
            </a:endParaRPr>
          </a:p>
        </p:txBody>
      </p:sp>
      <p:sp>
        <p:nvSpPr>
          <p:cNvPr id="50" name="Rectangle 2"/>
          <p:cNvSpPr txBox="1">
            <a:spLocks noChangeArrowheads="1"/>
          </p:cNvSpPr>
          <p:nvPr/>
        </p:nvSpPr>
        <p:spPr>
          <a:xfrm>
            <a:off x="169333" y="93367"/>
            <a:ext cx="8822267" cy="842479"/>
          </a:xfrm>
          <a:prstGeom prst="rect">
            <a:avLst/>
          </a:prstGeom>
          <a:solidFill>
            <a:schemeClr val="accent4">
              <a:lumMod val="40000"/>
              <a:lumOff val="6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a:solidFill>
                  <a:srgbClr val="000000"/>
                </a:solidFill>
              </a:rPr>
              <a:t>Population Structure by Age and Sex in Developing and Developed Countries</a:t>
            </a:r>
          </a:p>
        </p:txBody>
      </p:sp>
      <p:pic>
        <p:nvPicPr>
          <p:cNvPr id="51" name="Picture 4" descr="061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169333" y="1838270"/>
            <a:ext cx="8733681" cy="320251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742194895"/>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70"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ea typeface="ＭＳ Ｐゴシック" charset="0"/>
              </a:rPr>
              <a:t>The American Baby </a:t>
            </a:r>
            <a:r>
              <a:rPr lang="en-US" sz="2300" b="1" dirty="0" smtClean="0">
                <a:ea typeface="ＭＳ Ｐゴシック" charset="0"/>
              </a:rPr>
              <a:t>Boom</a:t>
            </a:r>
          </a:p>
          <a:p>
            <a:r>
              <a:rPr lang="en-US" sz="2300" dirty="0">
                <a:ea typeface="ＭＳ Ｐゴシック" charset="0"/>
              </a:rPr>
              <a:t>79 million people, 36% of </a:t>
            </a:r>
            <a:r>
              <a:rPr lang="en-US" sz="2300" dirty="0" smtClean="0">
                <a:ea typeface="ＭＳ Ｐゴシック" charset="0"/>
              </a:rPr>
              <a:t>adults</a:t>
            </a:r>
            <a:endParaRPr lang="en-US" sz="2300" dirty="0">
              <a:ea typeface="ＭＳ Ｐゴシック" charset="0"/>
            </a:endParaRPr>
          </a:p>
          <a:p>
            <a:r>
              <a:rPr lang="en-US" sz="2300" dirty="0">
                <a:ea typeface="ＭＳ Ｐゴシック" charset="0"/>
              </a:rPr>
              <a:t>Affect politics and </a:t>
            </a:r>
            <a:r>
              <a:rPr lang="en-US" sz="2300" dirty="0" smtClean="0">
                <a:ea typeface="ＭＳ Ｐゴシック" charset="0"/>
              </a:rPr>
              <a:t>economics</a:t>
            </a:r>
            <a:endParaRPr lang="en-US" sz="2300" dirty="0">
              <a:ea typeface="ＭＳ Ｐゴシック" charset="0"/>
            </a:endParaRPr>
          </a:p>
          <a:p>
            <a:r>
              <a:rPr lang="en-US" sz="2300" dirty="0">
                <a:ea typeface="ＭＳ Ｐゴシック" charset="0"/>
              </a:rPr>
              <a:t>Now becoming senior citizens</a:t>
            </a:r>
          </a:p>
          <a:p>
            <a:pPr lvl="1"/>
            <a:r>
              <a:rPr lang="en-US" sz="2300" dirty="0">
                <a:ea typeface="ＭＳ Ｐゴシック" charset="0"/>
              </a:rPr>
              <a:t>Graying of America</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smtClean="0">
                <a:ea typeface="ＭＳ Ｐゴシック" charset="0"/>
              </a:rPr>
              <a:t>Human Population Growth</a:t>
            </a:r>
            <a:endParaRPr lang="en-US" sz="2800" b="1" dirty="0">
              <a:ea typeface="ＭＳ Ｐゴシック" charset="0"/>
            </a:endParaRPr>
          </a:p>
        </p:txBody>
      </p:sp>
      <p:pic>
        <p:nvPicPr>
          <p:cNvPr id="6" name="Picture 4" descr="0614"/>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bwMode="auto">
          <a:xfrm>
            <a:off x="427038" y="2809420"/>
            <a:ext cx="8289925" cy="37036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120559827"/>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204988" y="648869"/>
            <a:ext cx="4275263"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latin typeface="Calibri"/>
                <a:ea typeface="ＭＳ Ｐゴシック" charset="0"/>
                <a:cs typeface="Calibri"/>
              </a:rPr>
              <a:t>Populations Made Up of Mostly Older People Can Decline </a:t>
            </a:r>
            <a:r>
              <a:rPr lang="en-US" sz="2300" b="1" dirty="0" smtClean="0">
                <a:latin typeface="Calibri"/>
                <a:ea typeface="ＭＳ Ｐゴシック" charset="0"/>
                <a:cs typeface="Calibri"/>
              </a:rPr>
              <a:t>Rapidly</a:t>
            </a:r>
          </a:p>
          <a:p>
            <a:pPr marL="0" indent="0">
              <a:buNone/>
            </a:pPr>
            <a:r>
              <a:rPr lang="en-US" sz="2300" b="1" dirty="0">
                <a:latin typeface="Calibri"/>
                <a:ea typeface="ＭＳ Ｐゴシック" charset="0"/>
                <a:cs typeface="Calibri"/>
              </a:rPr>
              <a:t>Slow decline</a:t>
            </a:r>
          </a:p>
          <a:p>
            <a:r>
              <a:rPr lang="en-US" sz="2300" dirty="0">
                <a:latin typeface="Calibri"/>
                <a:ea typeface="ＭＳ Ｐゴシック" charset="0"/>
                <a:cs typeface="Calibri"/>
              </a:rPr>
              <a:t>Manageable</a:t>
            </a:r>
          </a:p>
          <a:p>
            <a:endParaRPr lang="en-US" sz="2300" dirty="0">
              <a:latin typeface="Calibri"/>
              <a:ea typeface="ＭＳ Ｐゴシック" charset="0"/>
              <a:cs typeface="Calibri"/>
            </a:endParaRPr>
          </a:p>
          <a:p>
            <a:pPr marL="0" indent="0">
              <a:buNone/>
            </a:pPr>
            <a:r>
              <a:rPr lang="en-US" sz="2300" b="1" dirty="0">
                <a:latin typeface="Calibri"/>
                <a:ea typeface="ＭＳ Ｐゴシック" charset="0"/>
                <a:cs typeface="Calibri"/>
              </a:rPr>
              <a:t>Rapid decline</a:t>
            </a:r>
          </a:p>
          <a:p>
            <a:pPr marL="0" indent="0">
              <a:buNone/>
            </a:pPr>
            <a:r>
              <a:rPr lang="en-US" sz="2300" dirty="0">
                <a:latin typeface="Calibri"/>
                <a:ea typeface="ＭＳ Ｐゴシック" charset="0"/>
                <a:cs typeface="Calibri"/>
              </a:rPr>
              <a:t>Severe economic problems</a:t>
            </a:r>
          </a:p>
          <a:p>
            <a:r>
              <a:rPr lang="en-US" sz="2300" dirty="0">
                <a:latin typeface="Calibri"/>
                <a:ea typeface="ＭＳ Ｐゴシック" charset="0"/>
                <a:cs typeface="Calibri"/>
              </a:rPr>
              <a:t>How pay for services </a:t>
            </a:r>
            <a:r>
              <a:rPr lang="en-US" sz="2300" dirty="0" smtClean="0">
                <a:latin typeface="Calibri"/>
                <a:ea typeface="ＭＳ Ｐゴシック" charset="0"/>
                <a:cs typeface="Calibri"/>
              </a:rPr>
              <a:t>               for </a:t>
            </a:r>
            <a:r>
              <a:rPr lang="en-US" sz="2300" dirty="0">
                <a:latin typeface="Calibri"/>
                <a:ea typeface="ＭＳ Ｐゴシック" charset="0"/>
                <a:cs typeface="Calibri"/>
              </a:rPr>
              <a:t>elderly</a:t>
            </a:r>
          </a:p>
          <a:p>
            <a:r>
              <a:rPr lang="en-US" sz="2300" dirty="0">
                <a:latin typeface="Calibri"/>
                <a:ea typeface="ＭＳ Ｐゴシック" charset="0"/>
                <a:cs typeface="Calibri"/>
              </a:rPr>
              <a:t>Proportionally fewer </a:t>
            </a:r>
            <a:r>
              <a:rPr lang="en-US" sz="2300" dirty="0" smtClean="0">
                <a:latin typeface="Calibri"/>
                <a:ea typeface="ＭＳ Ｐゴシック" charset="0"/>
                <a:cs typeface="Calibri"/>
              </a:rPr>
              <a:t>         young </a:t>
            </a:r>
            <a:r>
              <a:rPr lang="en-US" sz="2300" dirty="0">
                <a:latin typeface="Calibri"/>
                <a:ea typeface="ＭＳ Ｐゴシック" charset="0"/>
                <a:cs typeface="Calibri"/>
              </a:rPr>
              <a:t>people working</a:t>
            </a:r>
          </a:p>
          <a:p>
            <a:pPr lvl="1"/>
            <a:r>
              <a:rPr lang="en-US" sz="2300" dirty="0">
                <a:latin typeface="Calibri"/>
                <a:ea typeface="ＭＳ Ｐゴシック" charset="0"/>
                <a:cs typeface="Calibri"/>
              </a:rPr>
              <a:t>Labor shortages</a:t>
            </a:r>
          </a:p>
          <a:p>
            <a:r>
              <a:rPr lang="en-US" sz="2300" dirty="0">
                <a:latin typeface="Calibri"/>
                <a:ea typeface="ＭＳ Ｐゴシック" charset="0"/>
                <a:cs typeface="Calibri"/>
              </a:rPr>
              <a:t>Severe social problems</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smtClean="0">
                <a:ea typeface="ＭＳ Ｐゴシック" charset="0"/>
              </a:rPr>
              <a:t>Human Population Growth</a:t>
            </a:r>
            <a:endParaRPr lang="en-US" sz="2800" b="1" dirty="0">
              <a:ea typeface="ＭＳ Ｐゴシック" charset="0"/>
            </a:endParaRPr>
          </a:p>
        </p:txBody>
      </p:sp>
      <p:pic>
        <p:nvPicPr>
          <p:cNvPr id="5" name="Picture 4" descr="0615"/>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03717" y="1484446"/>
            <a:ext cx="5187884" cy="4748959"/>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49706413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1" y="648869"/>
            <a:ext cx="4692988"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ea typeface="ＭＳ Ｐゴシック" charset="0"/>
              </a:rPr>
              <a:t>Populations Can Decline from a Rising Death Rate: The AIDS </a:t>
            </a:r>
            <a:r>
              <a:rPr lang="en-US" sz="2300" b="1" dirty="0" smtClean="0">
                <a:ea typeface="ＭＳ Ｐゴシック" charset="0"/>
              </a:rPr>
              <a:t>Tragedy</a:t>
            </a:r>
          </a:p>
          <a:p>
            <a:r>
              <a:rPr lang="en-US" sz="2300" dirty="0">
                <a:ea typeface="ＭＳ Ｐゴシック" charset="0"/>
              </a:rPr>
              <a:t>27 million killed: 1981-</a:t>
            </a:r>
            <a:r>
              <a:rPr lang="en-US" sz="2300" dirty="0" smtClean="0">
                <a:ea typeface="ＭＳ Ｐゴシック" charset="0"/>
              </a:rPr>
              <a:t>2009</a:t>
            </a:r>
            <a:endParaRPr lang="en-US" sz="2300" dirty="0">
              <a:ea typeface="ＭＳ Ｐゴシック" charset="0"/>
            </a:endParaRPr>
          </a:p>
          <a:p>
            <a:r>
              <a:rPr lang="en-US" sz="2300" dirty="0">
                <a:ea typeface="ＭＳ Ｐゴシック" charset="0"/>
              </a:rPr>
              <a:t>Many young adults die: loss of most productive </a:t>
            </a:r>
            <a:r>
              <a:rPr lang="en-US" sz="2300" dirty="0" smtClean="0">
                <a:ea typeface="ＭＳ Ｐゴシック" charset="0"/>
              </a:rPr>
              <a:t>workers</a:t>
            </a:r>
            <a:endParaRPr lang="en-US" sz="2300" dirty="0">
              <a:ea typeface="ＭＳ Ｐゴシック" charset="0"/>
            </a:endParaRPr>
          </a:p>
          <a:p>
            <a:r>
              <a:rPr lang="en-US" sz="2300" dirty="0">
                <a:ea typeface="ＭＳ Ｐゴシック" charset="0"/>
              </a:rPr>
              <a:t>Sharp drop in life </a:t>
            </a:r>
            <a:r>
              <a:rPr lang="en-US" sz="2300" dirty="0" smtClean="0">
                <a:ea typeface="ＭＳ Ｐゴシック" charset="0"/>
              </a:rPr>
              <a:t>expectancy</a:t>
            </a:r>
            <a:endParaRPr lang="en-US" sz="2300" dirty="0">
              <a:ea typeface="ＭＳ Ｐゴシック" charset="0"/>
            </a:endParaRPr>
          </a:p>
          <a:p>
            <a:r>
              <a:rPr lang="en-US" sz="2300" dirty="0">
                <a:ea typeface="ＭＳ Ｐゴシック" charset="0"/>
              </a:rPr>
              <a:t>International community</a:t>
            </a:r>
          </a:p>
          <a:p>
            <a:pPr lvl="1"/>
            <a:r>
              <a:rPr lang="en-US" sz="2300" dirty="0">
                <a:ea typeface="ＭＳ Ｐゴシック" charset="0"/>
              </a:rPr>
              <a:t>Reduce the spread of HIV through education and health care</a:t>
            </a:r>
          </a:p>
          <a:p>
            <a:pPr lvl="1"/>
            <a:r>
              <a:rPr lang="en-US" sz="2300" dirty="0">
                <a:ea typeface="ＭＳ Ｐゴシック" charset="0"/>
              </a:rPr>
              <a:t>Financial assistance and volunteers</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pic>
        <p:nvPicPr>
          <p:cNvPr id="5" name="Picture 6" descr="061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862319" y="1568004"/>
            <a:ext cx="4129280" cy="4540707"/>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4862319" y="910861"/>
            <a:ext cx="4129281" cy="646331"/>
          </a:xfrm>
          <a:prstGeom prst="rect">
            <a:avLst/>
          </a:prstGeom>
        </p:spPr>
        <p:txBody>
          <a:bodyPr wrap="square">
            <a:spAutoFit/>
          </a:bodyPr>
          <a:lstStyle/>
          <a:p>
            <a:pPr algn="ctr"/>
            <a:r>
              <a:rPr lang="en-US" dirty="0">
                <a:solidFill>
                  <a:srgbClr val="000000"/>
                </a:solidFill>
              </a:rPr>
              <a:t>Botswana Age Structure, With and Without AIDS</a:t>
            </a:r>
          </a:p>
        </p:txBody>
      </p:sp>
    </p:spTree>
    <p:extLst>
      <p:ext uri="{BB962C8B-B14F-4D97-AF65-F5344CB8AC3E}">
        <p14:creationId xmlns:p14="http://schemas.microsoft.com/office/powerpoint/2010/main" val="4031161126"/>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764634"/>
          </a:xfrm>
          <a:prstGeom prst="rect">
            <a:avLst/>
          </a:prstGeom>
          <a:solidFill>
            <a:schemeClr val="accent4">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610708" y="648869"/>
            <a:ext cx="8038065" cy="6209131"/>
          </a:xfrm>
          <a:solidFill>
            <a:schemeClr val="accent3">
              <a:lumMod val="40000"/>
              <a:lumOff val="60000"/>
            </a:schemeClr>
          </a:solidFill>
          <a:ln>
            <a:solidFill>
              <a:srgbClr val="000000"/>
            </a:solidFill>
          </a:ln>
        </p:spPr>
        <p:txBody>
          <a:bodyPr>
            <a:noAutofit/>
          </a:bodyPr>
          <a:lstStyle/>
          <a:p>
            <a:pPr marL="0" indent="0">
              <a:buNone/>
            </a:pPr>
            <a:r>
              <a:rPr lang="en-US" sz="2300" b="1" dirty="0" smtClean="0">
                <a:solidFill>
                  <a:srgbClr val="000000"/>
                </a:solidFill>
                <a:latin typeface="Calibri"/>
                <a:ea typeface="ＭＳ Ｐゴシック" charset="0"/>
                <a:cs typeface="Calibri"/>
              </a:rPr>
              <a:t>Demographic </a:t>
            </a:r>
            <a:r>
              <a:rPr lang="en-US" sz="2300" b="1" dirty="0">
                <a:solidFill>
                  <a:srgbClr val="000000"/>
                </a:solidFill>
                <a:latin typeface="Calibri"/>
                <a:ea typeface="ＭＳ Ｐゴシック" charset="0"/>
                <a:cs typeface="Calibri"/>
              </a:rPr>
              <a:t>transition </a:t>
            </a:r>
            <a:r>
              <a:rPr lang="en-US" sz="2300" b="1" dirty="0" smtClean="0">
                <a:solidFill>
                  <a:srgbClr val="000000"/>
                </a:solidFill>
                <a:latin typeface="Calibri"/>
                <a:ea typeface="ＭＳ Ｐゴシック" charset="0"/>
                <a:cs typeface="Calibri"/>
              </a:rPr>
              <a:t> </a:t>
            </a:r>
            <a:r>
              <a:rPr lang="en-US" sz="2300" b="1" dirty="0" smtClean="0">
                <a:solidFill>
                  <a:srgbClr val="000000"/>
                </a:solidFill>
                <a:latin typeface="Wingdings"/>
                <a:ea typeface="Wingdings"/>
                <a:cs typeface="Wingdings"/>
                <a:sym typeface="Wingdings"/>
              </a:rPr>
              <a:t></a:t>
            </a:r>
            <a:endParaRPr lang="en-US" sz="2300" b="1" dirty="0">
              <a:solidFill>
                <a:srgbClr val="000000"/>
              </a:solidFill>
              <a:latin typeface="Calibri"/>
              <a:ea typeface="ＭＳ Ｐゴシック" charset="0"/>
              <a:cs typeface="Calibri"/>
            </a:endParaRPr>
          </a:p>
          <a:p>
            <a:r>
              <a:rPr lang="en-US" sz="2300" dirty="0">
                <a:solidFill>
                  <a:srgbClr val="000000"/>
                </a:solidFill>
                <a:latin typeface="Calibri"/>
                <a:ea typeface="ＭＳ Ｐゴシック" charset="0"/>
                <a:cs typeface="Calibri"/>
              </a:rPr>
              <a:t>First death rates decline</a:t>
            </a:r>
          </a:p>
          <a:p>
            <a:r>
              <a:rPr lang="en-US" sz="2300" dirty="0">
                <a:solidFill>
                  <a:srgbClr val="000000"/>
                </a:solidFill>
                <a:latin typeface="Calibri"/>
                <a:ea typeface="ＭＳ Ｐゴシック" charset="0"/>
                <a:cs typeface="Calibri"/>
              </a:rPr>
              <a:t>Then birth rates decline</a:t>
            </a:r>
          </a:p>
          <a:p>
            <a:pPr lvl="1"/>
            <a:endParaRPr lang="en-US" sz="2300" dirty="0">
              <a:solidFill>
                <a:srgbClr val="000000"/>
              </a:solidFill>
              <a:latin typeface="Calibri"/>
              <a:ea typeface="ＭＳ Ｐゴシック" charset="0"/>
              <a:cs typeface="Calibri"/>
            </a:endParaRP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marL="0" indent="0">
              <a:lnSpc>
                <a:spcPct val="90000"/>
              </a:lnSpc>
            </a:pPr>
            <a:r>
              <a:rPr lang="en-US" sz="2400" b="1" dirty="0">
                <a:solidFill>
                  <a:srgbClr val="000000"/>
                </a:solidFill>
                <a:ea typeface="ＭＳ Ｐゴシック" charset="0"/>
              </a:rPr>
              <a:t>As Countries Develop, Their Populations Tend to Grow More Slowly</a:t>
            </a:r>
          </a:p>
        </p:txBody>
      </p:sp>
      <p:sp>
        <p:nvSpPr>
          <p:cNvPr id="4" name="TextBox 3"/>
          <p:cNvSpPr txBox="1"/>
          <p:nvPr/>
        </p:nvSpPr>
        <p:spPr>
          <a:xfrm>
            <a:off x="4530297" y="638674"/>
            <a:ext cx="4118476" cy="1785104"/>
          </a:xfrm>
          <a:prstGeom prst="rect">
            <a:avLst/>
          </a:prstGeom>
          <a:solidFill>
            <a:schemeClr val="accent5">
              <a:lumMod val="20000"/>
              <a:lumOff val="80000"/>
            </a:schemeClr>
          </a:solidFill>
          <a:ln>
            <a:solidFill>
              <a:srgbClr val="000000"/>
            </a:solidFill>
          </a:ln>
        </p:spPr>
        <p:txBody>
          <a:bodyPr wrap="square" rtlCol="0">
            <a:spAutoFit/>
          </a:bodyPr>
          <a:lstStyle/>
          <a:p>
            <a:r>
              <a:rPr lang="en-US" sz="2200" b="1" dirty="0">
                <a:solidFill>
                  <a:srgbClr val="000000"/>
                </a:solidFill>
                <a:ea typeface="ＭＳ Ｐゴシック" charset="0"/>
                <a:cs typeface="Calibri"/>
              </a:rPr>
              <a:t>Four stages</a:t>
            </a:r>
          </a:p>
          <a:p>
            <a:pPr lvl="1">
              <a:buFont typeface="Calibri" charset="0"/>
              <a:buAutoNum type="arabicPeriod"/>
            </a:pPr>
            <a:r>
              <a:rPr lang="en-US" sz="2200" dirty="0">
                <a:solidFill>
                  <a:srgbClr val="000000"/>
                </a:solidFill>
                <a:ea typeface="ＭＳ Ｐゴシック" charset="0"/>
                <a:cs typeface="Calibri"/>
              </a:rPr>
              <a:t> Preindustrial</a:t>
            </a:r>
          </a:p>
          <a:p>
            <a:pPr lvl="1">
              <a:buFont typeface="Calibri" charset="0"/>
              <a:buAutoNum type="arabicPeriod"/>
            </a:pPr>
            <a:r>
              <a:rPr lang="en-US" sz="2200" dirty="0">
                <a:solidFill>
                  <a:srgbClr val="000000"/>
                </a:solidFill>
                <a:ea typeface="ＭＳ Ｐゴシック" charset="0"/>
                <a:cs typeface="Calibri"/>
              </a:rPr>
              <a:t>Transitional</a:t>
            </a:r>
          </a:p>
          <a:p>
            <a:pPr lvl="1">
              <a:buFont typeface="Calibri" charset="0"/>
              <a:buAutoNum type="arabicPeriod"/>
            </a:pPr>
            <a:r>
              <a:rPr lang="en-US" sz="2200" dirty="0">
                <a:solidFill>
                  <a:srgbClr val="000000"/>
                </a:solidFill>
                <a:ea typeface="ＭＳ Ｐゴシック" charset="0"/>
                <a:cs typeface="Calibri"/>
              </a:rPr>
              <a:t>Industrial</a:t>
            </a:r>
          </a:p>
          <a:p>
            <a:pPr lvl="1">
              <a:buFont typeface="Calibri" charset="0"/>
              <a:buAutoNum type="arabicPeriod"/>
            </a:pPr>
            <a:r>
              <a:rPr lang="en-US" sz="2200" dirty="0">
                <a:solidFill>
                  <a:srgbClr val="000000"/>
                </a:solidFill>
                <a:ea typeface="ＭＳ Ｐゴシック" charset="0"/>
                <a:cs typeface="Calibri"/>
              </a:rPr>
              <a:t>Postindustrial</a:t>
            </a:r>
          </a:p>
        </p:txBody>
      </p:sp>
      <p:pic>
        <p:nvPicPr>
          <p:cNvPr id="8" name="Picture 4" descr="0617"/>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Layer>
                </a14:imgProps>
              </a:ext>
              <a:ext uri="{28A0092B-C50C-407E-A947-70E740481C1C}">
                <a14:useLocalDpi xmlns:a14="http://schemas.microsoft.com/office/drawing/2010/main" val="0"/>
              </a:ext>
            </a:extLst>
          </a:blip>
          <a:srcRect/>
          <a:stretch>
            <a:fillRect/>
          </a:stretch>
        </p:blipFill>
        <p:spPr bwMode="auto">
          <a:xfrm>
            <a:off x="610708" y="2394062"/>
            <a:ext cx="8380893" cy="446393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64591575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dirty="0">
                <a:ea typeface="ＭＳ Ｐゴシック" charset="0"/>
              </a:rPr>
              <a:t>Human Population Growth Continues but It Is Unevenly Distributed </a:t>
            </a:r>
            <a:endParaRPr lang="en-US" sz="2200" b="1" dirty="0" smtClean="0">
              <a:ea typeface="ＭＳ Ｐゴシック" charset="0"/>
            </a:endParaRPr>
          </a:p>
          <a:p>
            <a:pPr marL="0" indent="0">
              <a:lnSpc>
                <a:spcPct val="90000"/>
              </a:lnSpc>
              <a:buNone/>
            </a:pPr>
            <a:r>
              <a:rPr lang="en-US" sz="2200" dirty="0">
                <a:ea typeface="ＭＳ Ｐゴシック" charset="0"/>
              </a:rPr>
              <a:t>Reasons for human population increase</a:t>
            </a:r>
          </a:p>
          <a:p>
            <a:pPr>
              <a:lnSpc>
                <a:spcPct val="90000"/>
              </a:lnSpc>
            </a:pPr>
            <a:r>
              <a:rPr lang="en-US" sz="2200" dirty="0">
                <a:ea typeface="ＭＳ Ｐゴシック" charset="0"/>
              </a:rPr>
              <a:t>Movement into new habitats and climate zones</a:t>
            </a:r>
          </a:p>
          <a:p>
            <a:pPr>
              <a:lnSpc>
                <a:spcPct val="90000"/>
              </a:lnSpc>
            </a:pPr>
            <a:r>
              <a:rPr lang="en-US" sz="2200" dirty="0">
                <a:ea typeface="ＭＳ Ｐゴシック" charset="0"/>
              </a:rPr>
              <a:t>Early and modern agriculture methods</a:t>
            </a:r>
          </a:p>
          <a:p>
            <a:pPr>
              <a:lnSpc>
                <a:spcPct val="90000"/>
              </a:lnSpc>
            </a:pPr>
            <a:r>
              <a:rPr lang="en-US" sz="2200" dirty="0">
                <a:ea typeface="ＭＳ Ｐゴシック" charset="0"/>
              </a:rPr>
              <a:t>Control of infectious diseases </a:t>
            </a:r>
            <a:r>
              <a:rPr lang="en-US" sz="2200" dirty="0" smtClean="0">
                <a:ea typeface="ＭＳ Ｐゴシック" charset="0"/>
              </a:rPr>
              <a:t>through: sanitation systems, antibiotics, vaccines, health care</a:t>
            </a:r>
            <a:endParaRPr lang="en-US" sz="2200" dirty="0">
              <a:ea typeface="ＭＳ Ｐゴシック" charset="0"/>
            </a:endParaRPr>
          </a:p>
          <a:p>
            <a:pPr>
              <a:lnSpc>
                <a:spcPct val="90000"/>
              </a:lnSpc>
            </a:pPr>
            <a:r>
              <a:rPr lang="en-US" sz="2200" dirty="0">
                <a:ea typeface="ＭＳ Ｐゴシック" charset="0"/>
              </a:rPr>
              <a:t>Most population growth over last 100 years due to drop in death rates</a:t>
            </a:r>
          </a:p>
          <a:p>
            <a:r>
              <a:rPr lang="en-US" sz="2200" dirty="0">
                <a:ea typeface="ＭＳ Ｐゴシック" charset="0"/>
              </a:rPr>
              <a:t>Population growth in developing countries is increasing 9 times faster than developed countries </a:t>
            </a:r>
          </a:p>
          <a:p>
            <a:r>
              <a:rPr lang="en-US" sz="2200" dirty="0">
                <a:ea typeface="ＭＳ Ｐゴシック" charset="0"/>
              </a:rPr>
              <a:t>2050</a:t>
            </a:r>
          </a:p>
          <a:p>
            <a:pPr lvl="1"/>
            <a:r>
              <a:rPr lang="en-US" sz="2200" dirty="0">
                <a:ea typeface="ＭＳ Ｐゴシック" charset="0"/>
              </a:rPr>
              <a:t>95% of growth in developing countries</a:t>
            </a:r>
          </a:p>
          <a:p>
            <a:pPr lvl="1"/>
            <a:r>
              <a:rPr lang="en-US" sz="2200" dirty="0">
                <a:ea typeface="ＭＳ Ｐゴシック" charset="0"/>
              </a:rPr>
              <a:t>7.8-10.8 billion </a:t>
            </a:r>
            <a:r>
              <a:rPr lang="en-US" sz="2200" dirty="0" smtClean="0">
                <a:ea typeface="ＭＳ Ｐゴシック" charset="0"/>
              </a:rPr>
              <a:t>people</a:t>
            </a:r>
            <a:endParaRPr lang="en-US" sz="2200" dirty="0">
              <a:ea typeface="ＭＳ Ｐゴシック" charset="0"/>
            </a:endParaRPr>
          </a:p>
          <a:p>
            <a:r>
              <a:rPr lang="en-US" sz="2200" dirty="0">
                <a:ea typeface="ＭＳ Ｐゴシック" charset="0"/>
              </a:rPr>
              <a:t>Should the optimum sustainable population be based on </a:t>
            </a:r>
            <a:r>
              <a:rPr lang="en-US" sz="2200" b="1" dirty="0">
                <a:solidFill>
                  <a:srgbClr val="1F881A"/>
                </a:solidFill>
                <a:ea typeface="ＭＳ Ｐゴシック" charset="0"/>
              </a:rPr>
              <a:t>cultural carrying capacity</a:t>
            </a:r>
            <a:r>
              <a:rPr lang="en-US" sz="2200" b="1" dirty="0">
                <a:ea typeface="ＭＳ Ｐゴシック" charset="0"/>
              </a:rPr>
              <a:t>?</a:t>
            </a:r>
          </a:p>
          <a:p>
            <a:pPr marL="0" indent="0">
              <a:lnSpc>
                <a:spcPct val="90000"/>
              </a:lnSpc>
              <a:buNone/>
            </a:pPr>
            <a:endParaRPr lang="en-US" sz="2200" b="1"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Human Population </a:t>
            </a:r>
            <a:r>
              <a:rPr lang="en-US" sz="3200" b="1" dirty="0" smtClean="0">
                <a:ea typeface="ＭＳ Ｐゴシック" charset="0"/>
              </a:rPr>
              <a:t>Growth</a:t>
            </a:r>
            <a:endParaRPr lang="en-US" sz="3200" b="1" dirty="0">
              <a:ea typeface="ＭＳ Ｐゴシック" charset="0"/>
            </a:endParaRPr>
          </a:p>
        </p:txBody>
      </p:sp>
    </p:spTree>
    <p:extLst>
      <p:ext uri="{BB962C8B-B14F-4D97-AF65-F5344CB8AC3E}">
        <p14:creationId xmlns:p14="http://schemas.microsoft.com/office/powerpoint/2010/main" val="3245544199"/>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grpSp>
        <p:nvGrpSpPr>
          <p:cNvPr id="236546" name="Group 2"/>
          <p:cNvGrpSpPr>
            <a:grpSpLocks/>
          </p:cNvGrpSpPr>
          <p:nvPr/>
        </p:nvGrpSpPr>
        <p:grpSpPr bwMode="auto">
          <a:xfrm>
            <a:off x="1971675" y="685800"/>
            <a:ext cx="3895725" cy="4938713"/>
            <a:chOff x="1242" y="432"/>
            <a:chExt cx="2454" cy="3111"/>
          </a:xfrm>
        </p:grpSpPr>
        <p:pic>
          <p:nvPicPr>
            <p:cNvPr id="132121" name="Picture 3" descr="0612_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2" y="774"/>
              <a:ext cx="2352" cy="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2122" name="Group 4"/>
            <p:cNvGrpSpPr>
              <a:grpSpLocks/>
            </p:cNvGrpSpPr>
            <p:nvPr/>
          </p:nvGrpSpPr>
          <p:grpSpPr bwMode="auto">
            <a:xfrm>
              <a:off x="1248" y="432"/>
              <a:ext cx="2448" cy="3048"/>
              <a:chOff x="1248" y="432"/>
              <a:chExt cx="2448" cy="3048"/>
            </a:xfrm>
          </p:grpSpPr>
          <p:sp>
            <p:nvSpPr>
              <p:cNvPr id="132123" name="Text Box 5"/>
              <p:cNvSpPr txBox="1">
                <a:spLocks noChangeArrowheads="1"/>
              </p:cNvSpPr>
              <p:nvPr/>
            </p:nvSpPr>
            <p:spPr bwMode="auto">
              <a:xfrm>
                <a:off x="2592" y="2736"/>
                <a:ext cx="816" cy="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spcBef>
                    <a:spcPct val="50000"/>
                  </a:spcBef>
                </a:pPr>
                <a:r>
                  <a:rPr lang="en-US" sz="1400" b="1">
                    <a:latin typeface="Arial" charset="0"/>
                  </a:rPr>
                  <a:t>Death rate</a:t>
                </a:r>
              </a:p>
            </p:txBody>
          </p:sp>
          <p:sp>
            <p:nvSpPr>
              <p:cNvPr id="236550" name="Rectangle 6"/>
              <p:cNvSpPr>
                <a:spLocks noChangeArrowheads="1"/>
              </p:cNvSpPr>
              <p:nvPr/>
            </p:nvSpPr>
            <p:spPr bwMode="auto">
              <a:xfrm>
                <a:off x="2352" y="1968"/>
                <a:ext cx="987"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Total population</a:t>
                </a:r>
              </a:p>
            </p:txBody>
          </p:sp>
          <p:sp>
            <p:nvSpPr>
              <p:cNvPr id="236551" name="Rectangle 7"/>
              <p:cNvSpPr>
                <a:spLocks noChangeArrowheads="1"/>
              </p:cNvSpPr>
              <p:nvPr/>
            </p:nvSpPr>
            <p:spPr bwMode="auto">
              <a:xfrm>
                <a:off x="1680" y="2160"/>
                <a:ext cx="61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Birth rate</a:t>
                </a:r>
              </a:p>
            </p:txBody>
          </p:sp>
          <p:sp>
            <p:nvSpPr>
              <p:cNvPr id="236552" name="Rectangle 8"/>
              <p:cNvSpPr>
                <a:spLocks noChangeArrowheads="1"/>
              </p:cNvSpPr>
              <p:nvPr/>
            </p:nvSpPr>
            <p:spPr bwMode="auto">
              <a:xfrm>
                <a:off x="1536" y="752"/>
                <a:ext cx="1920" cy="7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400" b="1">
                    <a:latin typeface="Arial" charset="0"/>
                  </a:rPr>
                  <a:t>Population grows rapidly because birth rates are high and death rates drop because of improved food production and health</a:t>
                </a:r>
              </a:p>
            </p:txBody>
          </p:sp>
          <p:sp>
            <p:nvSpPr>
              <p:cNvPr id="236553" name="Text Box 9"/>
              <p:cNvSpPr txBox="1">
                <a:spLocks noChangeArrowheads="1"/>
              </p:cNvSpPr>
              <p:nvPr/>
            </p:nvSpPr>
            <p:spPr bwMode="auto">
              <a:xfrm>
                <a:off x="2880" y="3288"/>
                <a:ext cx="81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400" b="1">
                    <a:latin typeface="Arial" charset="0"/>
                  </a:rPr>
                  <a:t>Decreasing</a:t>
                </a:r>
              </a:p>
            </p:txBody>
          </p:sp>
          <p:sp>
            <p:nvSpPr>
              <p:cNvPr id="236554" name="Rectangle 10"/>
              <p:cNvSpPr>
                <a:spLocks noChangeArrowheads="1"/>
              </p:cNvSpPr>
              <p:nvPr/>
            </p:nvSpPr>
            <p:spPr bwMode="auto">
              <a:xfrm>
                <a:off x="2016" y="432"/>
                <a:ext cx="751"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a:latin typeface="Arial" charset="0"/>
                  </a:rPr>
                  <a:t>Stage 2</a:t>
                </a:r>
              </a:p>
              <a:p>
                <a:pPr algn="ctr">
                  <a:defRPr/>
                </a:pPr>
                <a:r>
                  <a:rPr lang="en-US" sz="1400" b="1">
                    <a:latin typeface="Arial" charset="0"/>
                  </a:rPr>
                  <a:t>Transitional</a:t>
                </a:r>
              </a:p>
            </p:txBody>
          </p:sp>
          <p:sp>
            <p:nvSpPr>
              <p:cNvPr id="236555" name="Rectangle 11"/>
              <p:cNvSpPr>
                <a:spLocks noChangeArrowheads="1"/>
              </p:cNvSpPr>
              <p:nvPr/>
            </p:nvSpPr>
            <p:spPr bwMode="auto">
              <a:xfrm>
                <a:off x="1248" y="3288"/>
                <a:ext cx="67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Increasing</a:t>
                </a:r>
              </a:p>
            </p:txBody>
          </p:sp>
          <p:sp>
            <p:nvSpPr>
              <p:cNvPr id="236556" name="Rectangle 12"/>
              <p:cNvSpPr>
                <a:spLocks noChangeArrowheads="1"/>
              </p:cNvSpPr>
              <p:nvPr/>
            </p:nvSpPr>
            <p:spPr bwMode="auto">
              <a:xfrm>
                <a:off x="2016" y="3288"/>
                <a:ext cx="626"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Very high</a:t>
                </a:r>
              </a:p>
            </p:txBody>
          </p:sp>
        </p:grpSp>
      </p:grpSp>
      <p:sp>
        <p:nvSpPr>
          <p:cNvPr id="132099" name="Rectangle 13" hidden="1"/>
          <p:cNvSpPr>
            <a:spLocks noGrp="1" noChangeArrowheads="1"/>
          </p:cNvSpPr>
          <p:nvPr>
            <p:ph type="title"/>
          </p:nvPr>
        </p:nvSpPr>
        <p:spPr/>
        <p:txBody>
          <a:bodyPr/>
          <a:lstStyle/>
          <a:p>
            <a:endParaRPr lang="en-US">
              <a:ea typeface="ＭＳ Ｐゴシック" charset="0"/>
            </a:endParaRPr>
          </a:p>
        </p:txBody>
      </p:sp>
      <p:grpSp>
        <p:nvGrpSpPr>
          <p:cNvPr id="236559" name="Group 15"/>
          <p:cNvGrpSpPr>
            <a:grpSpLocks/>
          </p:cNvGrpSpPr>
          <p:nvPr/>
        </p:nvGrpSpPr>
        <p:grpSpPr bwMode="auto">
          <a:xfrm>
            <a:off x="6791325" y="685800"/>
            <a:ext cx="2352675" cy="4938713"/>
            <a:chOff x="4278" y="432"/>
            <a:chExt cx="1482" cy="3111"/>
          </a:xfrm>
        </p:grpSpPr>
        <p:pic>
          <p:nvPicPr>
            <p:cNvPr id="132116" name="Picture 16" descr="0612_E copy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8" y="774"/>
              <a:ext cx="1482" cy="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61" name="Rectangle 17"/>
            <p:cNvSpPr>
              <a:spLocks noChangeArrowheads="1"/>
            </p:cNvSpPr>
            <p:nvPr/>
          </p:nvSpPr>
          <p:spPr bwMode="auto">
            <a:xfrm>
              <a:off x="4560" y="752"/>
              <a:ext cx="1104" cy="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400" b="1">
                  <a:latin typeface="Arial" charset="0"/>
                </a:rPr>
                <a:t>Population growth levels off and then declines as birth rates equal and then fall below death rates</a:t>
              </a:r>
            </a:p>
          </p:txBody>
        </p:sp>
        <p:sp>
          <p:nvSpPr>
            <p:cNvPr id="236562" name="Text Box 18"/>
            <p:cNvSpPr txBox="1">
              <a:spLocks noChangeArrowheads="1"/>
            </p:cNvSpPr>
            <p:nvPr/>
          </p:nvSpPr>
          <p:spPr bwMode="auto">
            <a:xfrm>
              <a:off x="4656" y="432"/>
              <a:ext cx="863"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a:latin typeface="Arial" charset="0"/>
                </a:rPr>
                <a:t>Stage 4</a:t>
              </a:r>
            </a:p>
            <a:p>
              <a:pPr algn="ctr">
                <a:defRPr/>
              </a:pPr>
              <a:r>
                <a:rPr lang="en-US" sz="1400" b="1">
                  <a:latin typeface="Arial" charset="0"/>
                </a:rPr>
                <a:t>Postindustrial</a:t>
              </a:r>
            </a:p>
          </p:txBody>
        </p:sp>
        <p:sp>
          <p:nvSpPr>
            <p:cNvPr id="236563" name="Rectangle 19"/>
            <p:cNvSpPr>
              <a:spLocks noChangeArrowheads="1"/>
            </p:cNvSpPr>
            <p:nvPr/>
          </p:nvSpPr>
          <p:spPr bwMode="auto">
            <a:xfrm>
              <a:off x="5040" y="3288"/>
              <a:ext cx="583"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Negative</a:t>
              </a:r>
            </a:p>
          </p:txBody>
        </p:sp>
        <p:sp>
          <p:nvSpPr>
            <p:cNvPr id="236564" name="Rectangle 20"/>
            <p:cNvSpPr>
              <a:spLocks noChangeArrowheads="1"/>
            </p:cNvSpPr>
            <p:nvPr/>
          </p:nvSpPr>
          <p:spPr bwMode="auto">
            <a:xfrm>
              <a:off x="4320" y="3288"/>
              <a:ext cx="359"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Zero</a:t>
              </a:r>
            </a:p>
          </p:txBody>
        </p:sp>
      </p:grpSp>
      <p:grpSp>
        <p:nvGrpSpPr>
          <p:cNvPr id="236565" name="Group 21"/>
          <p:cNvGrpSpPr>
            <a:grpSpLocks/>
          </p:cNvGrpSpPr>
          <p:nvPr/>
        </p:nvGrpSpPr>
        <p:grpSpPr bwMode="auto">
          <a:xfrm>
            <a:off x="46038" y="685800"/>
            <a:ext cx="5284787" cy="5064125"/>
            <a:chOff x="29" y="432"/>
            <a:chExt cx="3329" cy="3190"/>
          </a:xfrm>
        </p:grpSpPr>
        <p:pic>
          <p:nvPicPr>
            <p:cNvPr id="132109" name="Picture 22" descr="0612_E copy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3" y="774"/>
              <a:ext cx="765" cy="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67" name="Rectangle 23"/>
            <p:cNvSpPr>
              <a:spLocks noChangeArrowheads="1"/>
            </p:cNvSpPr>
            <p:nvPr/>
          </p:nvSpPr>
          <p:spPr bwMode="auto">
            <a:xfrm>
              <a:off x="523" y="752"/>
              <a:ext cx="1008" cy="12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400" b="1">
                  <a:latin typeface="Arial" charset="0"/>
                </a:rPr>
                <a:t>Population</a:t>
              </a:r>
            </a:p>
            <a:p>
              <a:pPr>
                <a:defRPr/>
              </a:pPr>
              <a:r>
                <a:rPr lang="en-US" sz="1400" b="1">
                  <a:latin typeface="Arial" charset="0"/>
                </a:rPr>
                <a:t>grows very</a:t>
              </a:r>
            </a:p>
            <a:p>
              <a:pPr>
                <a:defRPr/>
              </a:pPr>
              <a:r>
                <a:rPr lang="en-US" sz="1400" b="1">
                  <a:latin typeface="Arial" charset="0"/>
                </a:rPr>
                <a:t>slowly because</a:t>
              </a:r>
            </a:p>
            <a:p>
              <a:pPr>
                <a:defRPr/>
              </a:pPr>
              <a:r>
                <a:rPr lang="en-US" sz="1400" b="1">
                  <a:latin typeface="Arial" charset="0"/>
                </a:rPr>
                <a:t>of a high</a:t>
              </a:r>
            </a:p>
            <a:p>
              <a:pPr>
                <a:defRPr/>
              </a:pPr>
              <a:r>
                <a:rPr lang="en-US" sz="1400" b="1">
                  <a:latin typeface="Arial" charset="0"/>
                </a:rPr>
                <a:t>birth rate</a:t>
              </a:r>
            </a:p>
            <a:p>
              <a:pPr>
                <a:defRPr/>
              </a:pPr>
              <a:r>
                <a:rPr lang="en-US" sz="1400" b="1">
                  <a:latin typeface="Arial" charset="0"/>
                </a:rPr>
                <a:t>(to compensate</a:t>
              </a:r>
            </a:p>
            <a:p>
              <a:pPr>
                <a:defRPr/>
              </a:pPr>
              <a:r>
                <a:rPr lang="en-US" sz="1400" b="1">
                  <a:latin typeface="Arial" charset="0"/>
                </a:rPr>
                <a:t>for high infant</a:t>
              </a:r>
            </a:p>
            <a:p>
              <a:pPr>
                <a:defRPr/>
              </a:pPr>
              <a:r>
                <a:rPr lang="en-US" sz="1400" b="1">
                  <a:latin typeface="Arial" charset="0"/>
                </a:rPr>
                <a:t>mortality) and a</a:t>
              </a:r>
            </a:p>
            <a:p>
              <a:pPr>
                <a:defRPr/>
              </a:pPr>
              <a:r>
                <a:rPr lang="en-US" sz="1400" b="1">
                  <a:latin typeface="Arial" charset="0"/>
                </a:rPr>
                <a:t>high death rate</a:t>
              </a:r>
            </a:p>
          </p:txBody>
        </p:sp>
        <p:sp>
          <p:nvSpPr>
            <p:cNvPr id="236568" name="Rectangle 24"/>
            <p:cNvSpPr>
              <a:spLocks noChangeArrowheads="1"/>
            </p:cNvSpPr>
            <p:nvPr/>
          </p:nvSpPr>
          <p:spPr bwMode="auto">
            <a:xfrm>
              <a:off x="480" y="432"/>
              <a:ext cx="801"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a:latin typeface="Arial" charset="0"/>
                </a:rPr>
                <a:t>Stage 1</a:t>
              </a:r>
            </a:p>
            <a:p>
              <a:pPr algn="ctr">
                <a:defRPr/>
              </a:pPr>
              <a:r>
                <a:rPr lang="en-US" sz="1400" b="1">
                  <a:latin typeface="Arial" charset="0"/>
                </a:rPr>
                <a:t>Preindustrial</a:t>
              </a:r>
            </a:p>
          </p:txBody>
        </p:sp>
        <p:sp>
          <p:nvSpPr>
            <p:cNvPr id="236569" name="Rectangle 25"/>
            <p:cNvSpPr>
              <a:spLocks noChangeArrowheads="1"/>
            </p:cNvSpPr>
            <p:nvPr/>
          </p:nvSpPr>
          <p:spPr bwMode="auto">
            <a:xfrm>
              <a:off x="2084" y="3430"/>
              <a:ext cx="1274"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Growth rate over time</a:t>
              </a:r>
            </a:p>
          </p:txBody>
        </p:sp>
        <p:sp>
          <p:nvSpPr>
            <p:cNvPr id="236570" name="Rectangle 26"/>
            <p:cNvSpPr>
              <a:spLocks noChangeArrowheads="1"/>
            </p:cNvSpPr>
            <p:nvPr/>
          </p:nvSpPr>
          <p:spPr bwMode="auto">
            <a:xfrm>
              <a:off x="323" y="1620"/>
              <a:ext cx="241" cy="1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r">
                <a:lnSpc>
                  <a:spcPct val="140000"/>
                </a:lnSpc>
                <a:defRPr/>
              </a:pPr>
              <a:r>
                <a:rPr lang="en-US" sz="1400" b="1">
                  <a:latin typeface="Arial" charset="0"/>
                </a:rPr>
                <a:t>80</a:t>
              </a:r>
            </a:p>
            <a:p>
              <a:pPr algn="r">
                <a:lnSpc>
                  <a:spcPct val="140000"/>
                </a:lnSpc>
                <a:defRPr/>
              </a:pPr>
              <a:r>
                <a:rPr lang="en-US" sz="1400" b="1">
                  <a:latin typeface="Arial" charset="0"/>
                </a:rPr>
                <a:t>70</a:t>
              </a:r>
            </a:p>
            <a:p>
              <a:pPr algn="r">
                <a:lnSpc>
                  <a:spcPct val="140000"/>
                </a:lnSpc>
                <a:defRPr/>
              </a:pPr>
              <a:r>
                <a:rPr lang="en-US" sz="1400" b="1">
                  <a:latin typeface="Arial" charset="0"/>
                </a:rPr>
                <a:t>60</a:t>
              </a:r>
            </a:p>
            <a:p>
              <a:pPr algn="r">
                <a:lnSpc>
                  <a:spcPct val="140000"/>
                </a:lnSpc>
                <a:defRPr/>
              </a:pPr>
              <a:r>
                <a:rPr lang="en-US" sz="1400" b="1">
                  <a:latin typeface="Arial" charset="0"/>
                </a:rPr>
                <a:t>50</a:t>
              </a:r>
            </a:p>
            <a:p>
              <a:pPr algn="r">
                <a:lnSpc>
                  <a:spcPct val="140000"/>
                </a:lnSpc>
                <a:defRPr/>
              </a:pPr>
              <a:r>
                <a:rPr lang="en-US" sz="1400" b="1">
                  <a:latin typeface="Arial" charset="0"/>
                </a:rPr>
                <a:t>40</a:t>
              </a:r>
            </a:p>
            <a:p>
              <a:pPr algn="r">
                <a:lnSpc>
                  <a:spcPct val="140000"/>
                </a:lnSpc>
                <a:defRPr/>
              </a:pPr>
              <a:r>
                <a:rPr lang="en-US" sz="1400" b="1">
                  <a:latin typeface="Arial" charset="0"/>
                </a:rPr>
                <a:t>30</a:t>
              </a:r>
            </a:p>
            <a:p>
              <a:pPr algn="r">
                <a:lnSpc>
                  <a:spcPct val="140000"/>
                </a:lnSpc>
                <a:defRPr/>
              </a:pPr>
              <a:r>
                <a:rPr lang="en-US" sz="1400" b="1">
                  <a:latin typeface="Arial" charset="0"/>
                </a:rPr>
                <a:t>20</a:t>
              </a:r>
            </a:p>
            <a:p>
              <a:pPr algn="r">
                <a:lnSpc>
                  <a:spcPct val="140000"/>
                </a:lnSpc>
                <a:defRPr/>
              </a:pPr>
              <a:r>
                <a:rPr lang="en-US" sz="1400" b="1">
                  <a:latin typeface="Arial" charset="0"/>
                </a:rPr>
                <a:t>10</a:t>
              </a:r>
            </a:p>
            <a:p>
              <a:pPr algn="r">
                <a:lnSpc>
                  <a:spcPct val="140000"/>
                </a:lnSpc>
                <a:defRPr/>
              </a:pPr>
              <a:r>
                <a:rPr lang="en-US" sz="1400" b="1">
                  <a:latin typeface="Arial" charset="0"/>
                </a:rPr>
                <a:t>0</a:t>
              </a:r>
            </a:p>
          </p:txBody>
        </p:sp>
        <p:sp>
          <p:nvSpPr>
            <p:cNvPr id="236571" name="Rectangle 27"/>
            <p:cNvSpPr>
              <a:spLocks noChangeArrowheads="1"/>
            </p:cNvSpPr>
            <p:nvPr/>
          </p:nvSpPr>
          <p:spPr bwMode="auto">
            <a:xfrm rot="16200000">
              <a:off x="-600" y="2159"/>
              <a:ext cx="1585"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a:latin typeface="Arial" charset="0"/>
                </a:rPr>
                <a:t>Birth rate and death rate</a:t>
              </a:r>
            </a:p>
            <a:p>
              <a:pPr algn="ctr">
                <a:defRPr/>
              </a:pPr>
              <a:r>
                <a:rPr lang="en-US" sz="1400" b="1">
                  <a:latin typeface="Arial" charset="0"/>
                </a:rPr>
                <a:t>(number per 1,000 per year)</a:t>
              </a:r>
            </a:p>
          </p:txBody>
        </p:sp>
        <p:sp>
          <p:nvSpPr>
            <p:cNvPr id="236572" name="Rectangle 28"/>
            <p:cNvSpPr>
              <a:spLocks noChangeArrowheads="1"/>
            </p:cNvSpPr>
            <p:nvPr/>
          </p:nvSpPr>
          <p:spPr bwMode="auto">
            <a:xfrm>
              <a:off x="672" y="3288"/>
              <a:ext cx="34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Low</a:t>
              </a:r>
            </a:p>
          </p:txBody>
        </p:sp>
      </p:grpSp>
      <p:grpSp>
        <p:nvGrpSpPr>
          <p:cNvPr id="236573" name="Group 29"/>
          <p:cNvGrpSpPr>
            <a:grpSpLocks/>
          </p:cNvGrpSpPr>
          <p:nvPr/>
        </p:nvGrpSpPr>
        <p:grpSpPr bwMode="auto">
          <a:xfrm>
            <a:off x="5486400" y="685800"/>
            <a:ext cx="1905000" cy="4938713"/>
            <a:chOff x="3456" y="432"/>
            <a:chExt cx="1200" cy="3111"/>
          </a:xfrm>
        </p:grpSpPr>
        <p:pic>
          <p:nvPicPr>
            <p:cNvPr id="132105" name="Picture 30" descr="0612_E copy"/>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4" y="774"/>
              <a:ext cx="690" cy="2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6575" name="Rectangle 31"/>
            <p:cNvSpPr>
              <a:spLocks noChangeArrowheads="1"/>
            </p:cNvSpPr>
            <p:nvPr/>
          </p:nvSpPr>
          <p:spPr bwMode="auto">
            <a:xfrm>
              <a:off x="3456" y="752"/>
              <a:ext cx="1200" cy="9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defRPr/>
              </a:pPr>
              <a:r>
                <a:rPr lang="en-US" sz="1400" b="1">
                  <a:latin typeface="Arial" charset="0"/>
                </a:rPr>
                <a:t>Population growth slows as both birth</a:t>
              </a:r>
            </a:p>
            <a:p>
              <a:pPr>
                <a:defRPr/>
              </a:pPr>
              <a:r>
                <a:rPr lang="en-US" sz="1400" b="1">
                  <a:latin typeface="Arial" charset="0"/>
                </a:rPr>
                <a:t>and death rates drop because of improved food production, health, and education</a:t>
              </a:r>
            </a:p>
          </p:txBody>
        </p:sp>
        <p:sp>
          <p:nvSpPr>
            <p:cNvPr id="236576" name="Rectangle 32"/>
            <p:cNvSpPr>
              <a:spLocks noChangeArrowheads="1"/>
            </p:cNvSpPr>
            <p:nvPr/>
          </p:nvSpPr>
          <p:spPr bwMode="auto">
            <a:xfrm>
              <a:off x="3600" y="432"/>
              <a:ext cx="620" cy="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lgn="ctr">
                <a:defRPr/>
              </a:pPr>
              <a:r>
                <a:rPr lang="en-US" sz="1400" b="1">
                  <a:latin typeface="Arial" charset="0"/>
                </a:rPr>
                <a:t>Stage 3</a:t>
              </a:r>
            </a:p>
            <a:p>
              <a:pPr algn="ctr">
                <a:defRPr/>
              </a:pPr>
              <a:r>
                <a:rPr lang="en-US" sz="1400" b="1">
                  <a:latin typeface="Arial" charset="0"/>
                </a:rPr>
                <a:t>Industrial</a:t>
              </a:r>
            </a:p>
          </p:txBody>
        </p:sp>
        <p:sp>
          <p:nvSpPr>
            <p:cNvPr id="236577" name="Rectangle 33"/>
            <p:cNvSpPr>
              <a:spLocks noChangeArrowheads="1"/>
            </p:cNvSpPr>
            <p:nvPr/>
          </p:nvSpPr>
          <p:spPr bwMode="auto">
            <a:xfrm>
              <a:off x="3788" y="3288"/>
              <a:ext cx="340" cy="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a:defRPr/>
              </a:pPr>
              <a:r>
                <a:rPr lang="en-US" sz="1400" b="1">
                  <a:latin typeface="Arial" charset="0"/>
                </a:rPr>
                <a:t>Low</a:t>
              </a:r>
            </a:p>
          </p:txBody>
        </p:sp>
      </p:grpSp>
    </p:spTree>
    <p:extLst>
      <p:ext uri="{BB962C8B-B14F-4D97-AF65-F5344CB8AC3E}">
        <p14:creationId xmlns:p14="http://schemas.microsoft.com/office/powerpoint/2010/main" val="353676811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3656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3654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3657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3655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136193" name="Picture 2" descr="E_06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295400"/>
            <a:ext cx="7848600" cy="3892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6194" name="Rectangle 3" hidden="1"/>
          <p:cNvSpPr>
            <a:spLocks noGrp="1" noChangeArrowheads="1"/>
          </p:cNvSpPr>
          <p:nvPr>
            <p:ph type="title"/>
          </p:nvPr>
        </p:nvSpPr>
        <p:spPr/>
        <p:txBody>
          <a:bodyPr/>
          <a:lstStyle/>
          <a:p>
            <a:endParaRPr lang="en-US">
              <a:ea typeface="ＭＳ Ｐゴシック" charset="0"/>
            </a:endParaRPr>
          </a:p>
        </p:txBody>
      </p:sp>
      <p:sp>
        <p:nvSpPr>
          <p:cNvPr id="200709" name="Text Box 5"/>
          <p:cNvSpPr txBox="1">
            <a:spLocks noChangeArrowheads="1"/>
          </p:cNvSpPr>
          <p:nvPr/>
        </p:nvSpPr>
        <p:spPr bwMode="auto">
          <a:xfrm>
            <a:off x="646113" y="124777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8</a:t>
            </a:r>
          </a:p>
        </p:txBody>
      </p:sp>
      <p:sp>
        <p:nvSpPr>
          <p:cNvPr id="200710" name="Text Box 6"/>
          <p:cNvSpPr txBox="1">
            <a:spLocks noChangeArrowheads="1"/>
          </p:cNvSpPr>
          <p:nvPr/>
        </p:nvSpPr>
        <p:spPr bwMode="auto">
          <a:xfrm>
            <a:off x="646113" y="1733550"/>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7</a:t>
            </a:r>
          </a:p>
        </p:txBody>
      </p:sp>
      <p:sp>
        <p:nvSpPr>
          <p:cNvPr id="200711" name="Text Box 7"/>
          <p:cNvSpPr txBox="1">
            <a:spLocks noChangeArrowheads="1"/>
          </p:cNvSpPr>
          <p:nvPr/>
        </p:nvSpPr>
        <p:spPr bwMode="auto">
          <a:xfrm>
            <a:off x="1049338" y="1905000"/>
            <a:ext cx="563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CC0000"/>
                </a:solidFill>
                <a:latin typeface="Arial" charset="0"/>
                <a:cs typeface="Arial" charset="0"/>
              </a:rPr>
              <a:t>7.0</a:t>
            </a:r>
          </a:p>
        </p:txBody>
      </p:sp>
      <p:sp>
        <p:nvSpPr>
          <p:cNvPr id="200712" name="Text Box 8"/>
          <p:cNvSpPr txBox="1">
            <a:spLocks noChangeArrowheads="1"/>
          </p:cNvSpPr>
          <p:nvPr/>
        </p:nvSpPr>
        <p:spPr bwMode="auto">
          <a:xfrm>
            <a:off x="1049338" y="1539875"/>
            <a:ext cx="563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3B6B"/>
                </a:solidFill>
                <a:latin typeface="Arial" charset="0"/>
                <a:cs typeface="Arial" charset="0"/>
              </a:rPr>
              <a:t>7.1</a:t>
            </a:r>
          </a:p>
        </p:txBody>
      </p:sp>
      <p:sp>
        <p:nvSpPr>
          <p:cNvPr id="200713" name="Text Box 9"/>
          <p:cNvSpPr txBox="1">
            <a:spLocks noChangeArrowheads="1"/>
          </p:cNvSpPr>
          <p:nvPr/>
        </p:nvSpPr>
        <p:spPr bwMode="auto">
          <a:xfrm>
            <a:off x="4094163" y="1514475"/>
            <a:ext cx="15414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CC0000"/>
                </a:solidFill>
                <a:latin typeface="Arial" charset="0"/>
                <a:cs typeface="Arial" charset="0"/>
              </a:rPr>
              <a:t>Bangladesh</a:t>
            </a:r>
          </a:p>
        </p:txBody>
      </p:sp>
      <p:sp>
        <p:nvSpPr>
          <p:cNvPr id="200714" name="Text Box 10"/>
          <p:cNvSpPr txBox="1">
            <a:spLocks noChangeArrowheads="1"/>
          </p:cNvSpPr>
          <p:nvPr/>
        </p:nvSpPr>
        <p:spPr bwMode="auto">
          <a:xfrm>
            <a:off x="646113" y="2197100"/>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6</a:t>
            </a:r>
          </a:p>
        </p:txBody>
      </p:sp>
      <p:sp>
        <p:nvSpPr>
          <p:cNvPr id="200715" name="Text Box 11"/>
          <p:cNvSpPr txBox="1">
            <a:spLocks noChangeArrowheads="1"/>
          </p:cNvSpPr>
          <p:nvPr/>
        </p:nvSpPr>
        <p:spPr bwMode="auto">
          <a:xfrm>
            <a:off x="646113" y="265112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5</a:t>
            </a:r>
          </a:p>
        </p:txBody>
      </p:sp>
      <p:sp>
        <p:nvSpPr>
          <p:cNvPr id="200716" name="Text Box 12"/>
          <p:cNvSpPr txBox="1">
            <a:spLocks noChangeArrowheads="1"/>
          </p:cNvSpPr>
          <p:nvPr/>
        </p:nvSpPr>
        <p:spPr bwMode="auto">
          <a:xfrm>
            <a:off x="4094163" y="2925763"/>
            <a:ext cx="17065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3B6B"/>
                </a:solidFill>
                <a:latin typeface="Arial" charset="0"/>
                <a:cs typeface="Arial" charset="0"/>
              </a:rPr>
              <a:t>United States</a:t>
            </a:r>
          </a:p>
        </p:txBody>
      </p:sp>
      <p:sp>
        <p:nvSpPr>
          <p:cNvPr id="200717" name="Text Box 13"/>
          <p:cNvSpPr txBox="1">
            <a:spLocks noChangeArrowheads="1"/>
          </p:cNvSpPr>
          <p:nvPr/>
        </p:nvSpPr>
        <p:spPr bwMode="auto">
          <a:xfrm>
            <a:off x="646113" y="308927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4</a:t>
            </a:r>
          </a:p>
        </p:txBody>
      </p:sp>
      <p:sp>
        <p:nvSpPr>
          <p:cNvPr id="200718" name="Text Box 14"/>
          <p:cNvSpPr txBox="1">
            <a:spLocks noChangeArrowheads="1"/>
          </p:cNvSpPr>
          <p:nvPr/>
        </p:nvSpPr>
        <p:spPr bwMode="auto">
          <a:xfrm>
            <a:off x="646113" y="355758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3</a:t>
            </a:r>
          </a:p>
        </p:txBody>
      </p:sp>
      <p:sp>
        <p:nvSpPr>
          <p:cNvPr id="200719" name="Text Box 15"/>
          <p:cNvSpPr txBox="1">
            <a:spLocks noChangeArrowheads="1"/>
          </p:cNvSpPr>
          <p:nvPr/>
        </p:nvSpPr>
        <p:spPr bwMode="auto">
          <a:xfrm>
            <a:off x="646113" y="3994150"/>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a:t>
            </a:r>
          </a:p>
        </p:txBody>
      </p:sp>
      <p:sp>
        <p:nvSpPr>
          <p:cNvPr id="200720" name="Text Box 16"/>
          <p:cNvSpPr txBox="1">
            <a:spLocks noChangeArrowheads="1"/>
          </p:cNvSpPr>
          <p:nvPr/>
        </p:nvSpPr>
        <p:spPr bwMode="auto">
          <a:xfrm>
            <a:off x="8415338" y="3789363"/>
            <a:ext cx="609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CC0000"/>
                </a:solidFill>
                <a:latin typeface="Arial" charset="0"/>
                <a:cs typeface="Arial" charset="0"/>
              </a:rPr>
              <a:t>2.4</a:t>
            </a:r>
          </a:p>
        </p:txBody>
      </p:sp>
      <p:sp>
        <p:nvSpPr>
          <p:cNvPr id="200721" name="Text Box 17"/>
          <p:cNvSpPr txBox="1">
            <a:spLocks noChangeArrowheads="1"/>
          </p:cNvSpPr>
          <p:nvPr/>
        </p:nvSpPr>
        <p:spPr bwMode="auto">
          <a:xfrm rot="-5400000">
            <a:off x="-2066131" y="3159919"/>
            <a:ext cx="47307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Average lifetime births per woman (TFR)</a:t>
            </a:r>
          </a:p>
        </p:txBody>
      </p:sp>
      <p:sp>
        <p:nvSpPr>
          <p:cNvPr id="200722" name="Text Box 18"/>
          <p:cNvSpPr txBox="1">
            <a:spLocks noChangeArrowheads="1"/>
          </p:cNvSpPr>
          <p:nvPr/>
        </p:nvSpPr>
        <p:spPr bwMode="auto">
          <a:xfrm>
            <a:off x="646113" y="4456113"/>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a:t>
            </a:r>
          </a:p>
        </p:txBody>
      </p:sp>
      <p:sp>
        <p:nvSpPr>
          <p:cNvPr id="200723" name="Text Box 19"/>
          <p:cNvSpPr txBox="1">
            <a:spLocks noChangeArrowheads="1"/>
          </p:cNvSpPr>
          <p:nvPr/>
        </p:nvSpPr>
        <p:spPr bwMode="auto">
          <a:xfrm>
            <a:off x="646113" y="4921250"/>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0</a:t>
            </a:r>
          </a:p>
        </p:txBody>
      </p:sp>
      <p:sp>
        <p:nvSpPr>
          <p:cNvPr id="200724" name="Text Box 20"/>
          <p:cNvSpPr txBox="1">
            <a:spLocks noChangeArrowheads="1"/>
          </p:cNvSpPr>
          <p:nvPr/>
        </p:nvSpPr>
        <p:spPr bwMode="auto">
          <a:xfrm>
            <a:off x="846138" y="51816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1800</a:t>
            </a:r>
          </a:p>
        </p:txBody>
      </p:sp>
      <p:sp>
        <p:nvSpPr>
          <p:cNvPr id="200725" name="Text Box 21"/>
          <p:cNvSpPr txBox="1">
            <a:spLocks noChangeArrowheads="1"/>
          </p:cNvSpPr>
          <p:nvPr/>
        </p:nvSpPr>
        <p:spPr bwMode="auto">
          <a:xfrm>
            <a:off x="1544638" y="51816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1820</a:t>
            </a:r>
          </a:p>
        </p:txBody>
      </p:sp>
      <p:sp>
        <p:nvSpPr>
          <p:cNvPr id="200726" name="Text Box 22"/>
          <p:cNvSpPr txBox="1">
            <a:spLocks noChangeArrowheads="1"/>
          </p:cNvSpPr>
          <p:nvPr/>
        </p:nvSpPr>
        <p:spPr bwMode="auto">
          <a:xfrm>
            <a:off x="2224088" y="51816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1840</a:t>
            </a:r>
          </a:p>
        </p:txBody>
      </p:sp>
      <p:sp>
        <p:nvSpPr>
          <p:cNvPr id="200727" name="Text Box 23"/>
          <p:cNvSpPr txBox="1">
            <a:spLocks noChangeArrowheads="1"/>
          </p:cNvSpPr>
          <p:nvPr/>
        </p:nvSpPr>
        <p:spPr bwMode="auto">
          <a:xfrm>
            <a:off x="2879725" y="51816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1860</a:t>
            </a:r>
          </a:p>
        </p:txBody>
      </p:sp>
      <p:sp>
        <p:nvSpPr>
          <p:cNvPr id="200728" name="Text Box 24"/>
          <p:cNvSpPr txBox="1">
            <a:spLocks noChangeArrowheads="1"/>
          </p:cNvSpPr>
          <p:nvPr/>
        </p:nvSpPr>
        <p:spPr bwMode="auto">
          <a:xfrm>
            <a:off x="3529013" y="51816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1880</a:t>
            </a:r>
          </a:p>
        </p:txBody>
      </p:sp>
      <p:sp>
        <p:nvSpPr>
          <p:cNvPr id="200729" name="Text Box 25"/>
          <p:cNvSpPr txBox="1">
            <a:spLocks noChangeArrowheads="1"/>
          </p:cNvSpPr>
          <p:nvPr/>
        </p:nvSpPr>
        <p:spPr bwMode="auto">
          <a:xfrm>
            <a:off x="4191000" y="51816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1900</a:t>
            </a:r>
          </a:p>
        </p:txBody>
      </p:sp>
      <p:sp>
        <p:nvSpPr>
          <p:cNvPr id="200730" name="Text Box 26"/>
          <p:cNvSpPr txBox="1">
            <a:spLocks noChangeArrowheads="1"/>
          </p:cNvSpPr>
          <p:nvPr/>
        </p:nvSpPr>
        <p:spPr bwMode="auto">
          <a:xfrm>
            <a:off x="4859338" y="5181600"/>
            <a:ext cx="13128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1920</a:t>
            </a:r>
          </a:p>
        </p:txBody>
      </p:sp>
      <p:sp>
        <p:nvSpPr>
          <p:cNvPr id="200731" name="Text Box 27"/>
          <p:cNvSpPr txBox="1">
            <a:spLocks noChangeArrowheads="1"/>
          </p:cNvSpPr>
          <p:nvPr/>
        </p:nvSpPr>
        <p:spPr bwMode="auto">
          <a:xfrm>
            <a:off x="5494338" y="51816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1940</a:t>
            </a:r>
          </a:p>
        </p:txBody>
      </p:sp>
      <p:sp>
        <p:nvSpPr>
          <p:cNvPr id="200732" name="Text Box 28"/>
          <p:cNvSpPr txBox="1">
            <a:spLocks noChangeArrowheads="1"/>
          </p:cNvSpPr>
          <p:nvPr/>
        </p:nvSpPr>
        <p:spPr bwMode="auto">
          <a:xfrm>
            <a:off x="6172200" y="51816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1960</a:t>
            </a:r>
          </a:p>
        </p:txBody>
      </p:sp>
      <p:sp>
        <p:nvSpPr>
          <p:cNvPr id="200733" name="Text Box 29"/>
          <p:cNvSpPr txBox="1">
            <a:spLocks noChangeArrowheads="1"/>
          </p:cNvSpPr>
          <p:nvPr/>
        </p:nvSpPr>
        <p:spPr bwMode="auto">
          <a:xfrm>
            <a:off x="6858000" y="51816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1980</a:t>
            </a:r>
          </a:p>
        </p:txBody>
      </p:sp>
      <p:sp>
        <p:nvSpPr>
          <p:cNvPr id="200734" name="Text Box 30"/>
          <p:cNvSpPr txBox="1">
            <a:spLocks noChangeArrowheads="1"/>
          </p:cNvSpPr>
          <p:nvPr/>
        </p:nvSpPr>
        <p:spPr bwMode="auto">
          <a:xfrm>
            <a:off x="7475538" y="51816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2000</a:t>
            </a:r>
          </a:p>
        </p:txBody>
      </p:sp>
      <p:sp>
        <p:nvSpPr>
          <p:cNvPr id="200735" name="Text Box 31"/>
          <p:cNvSpPr txBox="1">
            <a:spLocks noChangeArrowheads="1"/>
          </p:cNvSpPr>
          <p:nvPr/>
        </p:nvSpPr>
        <p:spPr bwMode="auto">
          <a:xfrm>
            <a:off x="8153400" y="51816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2010</a:t>
            </a:r>
          </a:p>
        </p:txBody>
      </p:sp>
      <p:sp>
        <p:nvSpPr>
          <p:cNvPr id="200736" name="Rectangle 32"/>
          <p:cNvSpPr>
            <a:spLocks noChangeArrowheads="1"/>
          </p:cNvSpPr>
          <p:nvPr/>
        </p:nvSpPr>
        <p:spPr bwMode="auto">
          <a:xfrm>
            <a:off x="8426450" y="4151313"/>
            <a:ext cx="5016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3B6B"/>
                </a:solidFill>
                <a:latin typeface="Arial" charset="0"/>
                <a:cs typeface="Arial" charset="0"/>
              </a:rPr>
              <a:t>2.0</a:t>
            </a:r>
          </a:p>
        </p:txBody>
      </p:sp>
      <p:sp>
        <p:nvSpPr>
          <p:cNvPr id="200737" name="Rectangle 33"/>
          <p:cNvSpPr>
            <a:spLocks noChangeArrowheads="1"/>
          </p:cNvSpPr>
          <p:nvPr/>
        </p:nvSpPr>
        <p:spPr bwMode="auto">
          <a:xfrm>
            <a:off x="4572000" y="5649913"/>
            <a:ext cx="679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9050">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latin typeface="Arial" charset="0"/>
                <a:cs typeface="Arial" charset="0"/>
              </a:rPr>
              <a:t>Year</a:t>
            </a:r>
          </a:p>
        </p:txBody>
      </p:sp>
    </p:spTree>
    <p:extLst>
      <p:ext uri="{BB962C8B-B14F-4D97-AF65-F5344CB8AC3E}">
        <p14:creationId xmlns:p14="http://schemas.microsoft.com/office/powerpoint/2010/main" val="58892647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29" y="648869"/>
            <a:ext cx="8822271"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latin typeface="Calibri"/>
                <a:ea typeface="ＭＳ Ｐゴシック" charset="0"/>
                <a:cs typeface="Calibri"/>
              </a:rPr>
              <a:t>Empowering Women Can Slow Population </a:t>
            </a:r>
            <a:r>
              <a:rPr lang="en-US" sz="2300" b="1" dirty="0" smtClean="0">
                <a:latin typeface="Calibri"/>
                <a:ea typeface="ＭＳ Ｐゴシック" charset="0"/>
                <a:cs typeface="Calibri"/>
              </a:rPr>
              <a:t>Growth</a:t>
            </a:r>
          </a:p>
          <a:p>
            <a:pPr marL="0" indent="0">
              <a:buNone/>
            </a:pPr>
            <a:r>
              <a:rPr lang="en-US" sz="2300" i="1" dirty="0">
                <a:latin typeface="Calibri"/>
                <a:ea typeface="ＭＳ Ｐゴシック" charset="0"/>
                <a:cs typeface="Calibri"/>
              </a:rPr>
              <a:t>Factors that decrease total fertility rates:</a:t>
            </a:r>
          </a:p>
          <a:p>
            <a:pPr>
              <a:lnSpc>
                <a:spcPct val="80000"/>
              </a:lnSpc>
            </a:pPr>
            <a:r>
              <a:rPr lang="en-US" sz="2300" dirty="0">
                <a:latin typeface="Calibri"/>
                <a:ea typeface="ＭＳ Ｐゴシック" charset="0"/>
                <a:cs typeface="Calibri"/>
              </a:rPr>
              <a:t>Education</a:t>
            </a:r>
          </a:p>
          <a:p>
            <a:pPr>
              <a:lnSpc>
                <a:spcPct val="80000"/>
              </a:lnSpc>
            </a:pPr>
            <a:r>
              <a:rPr lang="en-US" sz="2300" dirty="0">
                <a:latin typeface="Calibri"/>
                <a:ea typeface="ＭＳ Ｐゴシック" charset="0"/>
                <a:cs typeface="Calibri"/>
              </a:rPr>
              <a:t>Paying jobs</a:t>
            </a:r>
          </a:p>
          <a:p>
            <a:pPr>
              <a:lnSpc>
                <a:spcPct val="80000"/>
              </a:lnSpc>
            </a:pPr>
            <a:r>
              <a:rPr lang="en-US" sz="2300" dirty="0">
                <a:latin typeface="Calibri"/>
                <a:ea typeface="ＭＳ Ｐゴシック" charset="0"/>
                <a:cs typeface="Calibri"/>
              </a:rPr>
              <a:t>Ability to control </a:t>
            </a:r>
            <a:r>
              <a:rPr lang="en-US" sz="2300" dirty="0" smtClean="0">
                <a:latin typeface="Calibri"/>
                <a:ea typeface="ＭＳ Ｐゴシック" charset="0"/>
                <a:cs typeface="Calibri"/>
              </a:rPr>
              <a:t>fertility</a:t>
            </a:r>
            <a:endParaRPr lang="en-US" sz="2300" dirty="0">
              <a:latin typeface="Calibri"/>
              <a:ea typeface="ＭＳ Ｐゴシック" charset="0"/>
              <a:cs typeface="Calibri"/>
            </a:endParaRPr>
          </a:p>
          <a:p>
            <a:pPr marL="0" indent="0">
              <a:buNone/>
            </a:pPr>
            <a:endParaRPr lang="en-US" sz="2300" b="1" dirty="0" smtClean="0">
              <a:latin typeface="Calibri"/>
              <a:ea typeface="ＭＳ Ｐゴシック" charset="0"/>
              <a:cs typeface="Calibri"/>
            </a:endParaRPr>
          </a:p>
          <a:p>
            <a:pPr marL="0" indent="0">
              <a:buNone/>
            </a:pPr>
            <a:endParaRPr lang="en-US" sz="2300" b="1" dirty="0">
              <a:latin typeface="Calibri"/>
              <a:ea typeface="ＭＳ Ｐゴシック" charset="0"/>
              <a:cs typeface="Calibri"/>
            </a:endParaRPr>
          </a:p>
          <a:p>
            <a:pPr marL="0" indent="0">
              <a:buNone/>
            </a:pPr>
            <a:endParaRPr lang="en-US" sz="2300" b="1" dirty="0" smtClean="0">
              <a:latin typeface="Calibri"/>
              <a:ea typeface="ＭＳ Ｐゴシック" charset="0"/>
              <a:cs typeface="Calibri"/>
            </a:endParaRPr>
          </a:p>
          <a:p>
            <a:pPr marL="0" indent="0">
              <a:buNone/>
            </a:pPr>
            <a:endParaRPr lang="en-US" sz="2300" b="1" dirty="0">
              <a:latin typeface="Calibri"/>
              <a:ea typeface="ＭＳ Ｐゴシック" charset="0"/>
              <a:cs typeface="Calibri"/>
            </a:endParaRPr>
          </a:p>
          <a:p>
            <a:pPr marL="0" indent="0">
              <a:buNone/>
            </a:pPr>
            <a:endParaRPr lang="en-US" sz="2300" b="1" dirty="0" smtClean="0">
              <a:latin typeface="Calibri"/>
              <a:ea typeface="ＭＳ Ｐゴシック" charset="0"/>
              <a:cs typeface="Calibri"/>
            </a:endParaRPr>
          </a:p>
          <a:p>
            <a:pPr marL="0" indent="0">
              <a:buNone/>
            </a:pPr>
            <a:endParaRPr lang="en-US" sz="2300" b="1" dirty="0">
              <a:latin typeface="Calibri"/>
              <a:ea typeface="ＭＳ Ｐゴシック" charset="0"/>
              <a:cs typeface="Calibri"/>
            </a:endParaRPr>
          </a:p>
          <a:p>
            <a:pPr marL="0" indent="0">
              <a:buNone/>
            </a:pPr>
            <a:endParaRPr lang="en-US" sz="2300" b="1" dirty="0" smtClean="0">
              <a:latin typeface="Calibri"/>
              <a:ea typeface="ＭＳ Ｐゴシック" charset="0"/>
              <a:cs typeface="Calibri"/>
            </a:endParaRPr>
          </a:p>
          <a:p>
            <a:pPr marL="0" indent="0">
              <a:buNone/>
            </a:pPr>
            <a:r>
              <a:rPr lang="en-US" sz="2300" b="1" dirty="0" smtClean="0">
                <a:latin typeface="Calibri"/>
                <a:ea typeface="ＭＳ Ｐゴシック" charset="0"/>
                <a:cs typeface="Calibri"/>
              </a:rPr>
              <a:t>Women </a:t>
            </a:r>
            <a:r>
              <a:rPr lang="en-US" sz="2300" dirty="0">
                <a:latin typeface="Calibri"/>
                <a:ea typeface="ＭＳ Ｐゴシック" charset="0"/>
                <a:cs typeface="Calibri"/>
              </a:rPr>
              <a:t>d</a:t>
            </a:r>
            <a:r>
              <a:rPr lang="en-US" sz="2300" dirty="0" smtClean="0">
                <a:latin typeface="Calibri"/>
                <a:ea typeface="ＭＳ Ｐゴシック" charset="0"/>
                <a:cs typeface="Calibri"/>
              </a:rPr>
              <a:t>o </a:t>
            </a:r>
            <a:r>
              <a:rPr lang="en-US" sz="2300" dirty="0">
                <a:latin typeface="Calibri"/>
                <a:ea typeface="ＭＳ Ｐゴシック" charset="0"/>
                <a:cs typeface="Calibri"/>
              </a:rPr>
              <a:t>most of the domestic work and child </a:t>
            </a:r>
            <a:r>
              <a:rPr lang="en-US" sz="2300" dirty="0" smtClean="0">
                <a:latin typeface="Calibri"/>
                <a:ea typeface="ＭＳ Ｐゴシック" charset="0"/>
                <a:cs typeface="Calibri"/>
              </a:rPr>
              <a:t>care; provide </a:t>
            </a:r>
            <a:r>
              <a:rPr lang="en-US" sz="2300" dirty="0">
                <a:latin typeface="Calibri"/>
                <a:ea typeface="ＭＳ Ｐゴシック" charset="0"/>
                <a:cs typeface="Calibri"/>
              </a:rPr>
              <a:t>unpaid health </a:t>
            </a:r>
            <a:r>
              <a:rPr lang="en-US" sz="2300" dirty="0" smtClean="0">
                <a:latin typeface="Calibri"/>
                <a:ea typeface="ＭＳ Ｐゴシック" charset="0"/>
                <a:cs typeface="Calibri"/>
              </a:rPr>
              <a:t>care; do 2</a:t>
            </a:r>
            <a:r>
              <a:rPr lang="en-US" sz="2300" dirty="0">
                <a:latin typeface="Calibri"/>
                <a:ea typeface="ＭＳ Ｐゴシック" charset="0"/>
                <a:cs typeface="Calibri"/>
              </a:rPr>
              <a:t>/3 of all work for 10% of world</a:t>
            </a:r>
            <a:r>
              <a:rPr lang="ja-JP" altLang="en-US" sz="2300" dirty="0">
                <a:latin typeface="Calibri"/>
                <a:ea typeface="ＭＳ Ｐゴシック" charset="0"/>
                <a:cs typeface="Calibri"/>
              </a:rPr>
              <a:t>’</a:t>
            </a:r>
            <a:r>
              <a:rPr lang="en-US" altLang="ja-JP" sz="2300" dirty="0">
                <a:latin typeface="Calibri"/>
                <a:ea typeface="ＭＳ Ｐゴシック" charset="0"/>
                <a:cs typeface="Calibri"/>
              </a:rPr>
              <a:t>s </a:t>
            </a:r>
            <a:r>
              <a:rPr lang="en-US" altLang="ja-JP" sz="2300" dirty="0" smtClean="0">
                <a:latin typeface="Calibri"/>
                <a:ea typeface="ＭＳ Ｐゴシック" charset="0"/>
                <a:cs typeface="Calibri"/>
              </a:rPr>
              <a:t>income; </a:t>
            </a:r>
            <a:r>
              <a:rPr lang="en-US" altLang="ja-JP" sz="2300" dirty="0">
                <a:latin typeface="Calibri"/>
                <a:ea typeface="ＭＳ Ｐゴシック" charset="0"/>
                <a:cs typeface="Calibri"/>
              </a:rPr>
              <a:t>d</a:t>
            </a:r>
            <a:r>
              <a:rPr lang="en-US" sz="2300" dirty="0" smtClean="0">
                <a:latin typeface="Calibri"/>
                <a:ea typeface="ＭＳ Ｐゴシック" charset="0"/>
                <a:cs typeface="Calibri"/>
              </a:rPr>
              <a:t>iscriminated </a:t>
            </a:r>
            <a:r>
              <a:rPr lang="en-US" sz="2300" dirty="0">
                <a:latin typeface="Calibri"/>
                <a:ea typeface="ＭＳ Ｐゴシック" charset="0"/>
                <a:cs typeface="Calibri"/>
              </a:rPr>
              <a:t>against legally and </a:t>
            </a:r>
            <a:r>
              <a:rPr lang="en-US" sz="2300" dirty="0" smtClean="0">
                <a:latin typeface="Calibri"/>
                <a:ea typeface="ＭＳ Ｐゴシック" charset="0"/>
                <a:cs typeface="Calibri"/>
              </a:rPr>
              <a:t>culturally.</a:t>
            </a:r>
            <a:endParaRPr lang="en-US" sz="2300" dirty="0">
              <a:latin typeface="Calibri"/>
              <a:ea typeface="ＭＳ Ｐゴシック" charset="0"/>
              <a:cs typeface="Calibri"/>
            </a:endParaRP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pic>
        <p:nvPicPr>
          <p:cNvPr id="5" name="Picture 6" descr="0620"/>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a:xfrm>
            <a:off x="3665988" y="1781523"/>
            <a:ext cx="5156364" cy="3449190"/>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52956269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1" y="648869"/>
            <a:ext cx="6149074"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ea typeface="ＭＳ Ｐゴシック" charset="0"/>
              </a:rPr>
              <a:t>Promote Family </a:t>
            </a:r>
            <a:r>
              <a:rPr lang="en-US" sz="2300" b="1" dirty="0" smtClean="0">
                <a:ea typeface="ＭＳ Ｐゴシック" charset="0"/>
              </a:rPr>
              <a:t>Planning</a:t>
            </a:r>
          </a:p>
          <a:p>
            <a:pPr marL="0" indent="0">
              <a:buNone/>
            </a:pPr>
            <a:r>
              <a:rPr lang="en-US" sz="2300" dirty="0">
                <a:ea typeface="ＭＳ Ｐゴシック" charset="0"/>
              </a:rPr>
              <a:t>Family planning in less-developed countries</a:t>
            </a:r>
          </a:p>
          <a:p>
            <a:r>
              <a:rPr lang="en-US" sz="2300" dirty="0">
                <a:ea typeface="ＭＳ Ｐゴシック" charset="0"/>
              </a:rPr>
              <a:t>Responsible for a 55% drop in TFRs</a:t>
            </a:r>
          </a:p>
          <a:p>
            <a:r>
              <a:rPr lang="en-US" sz="2300" dirty="0">
                <a:ea typeface="ＭＳ Ｐゴシック" charset="0"/>
              </a:rPr>
              <a:t>Financial benefits: money spent on family planning saves far more in health, education costs</a:t>
            </a:r>
          </a:p>
          <a:p>
            <a:pPr lvl="1"/>
            <a:endParaRPr lang="en-US" sz="2300" dirty="0">
              <a:ea typeface="ＭＳ Ｐゴシック" charset="0"/>
            </a:endParaRPr>
          </a:p>
          <a:p>
            <a:pPr marL="0" indent="0">
              <a:buNone/>
            </a:pPr>
            <a:r>
              <a:rPr lang="en-US" sz="2300" b="1" dirty="0">
                <a:ea typeface="ＭＳ Ｐゴシック" charset="0"/>
              </a:rPr>
              <a:t>P</a:t>
            </a:r>
            <a:r>
              <a:rPr lang="en-US" sz="2300" b="1" dirty="0" smtClean="0">
                <a:ea typeface="ＭＳ Ｐゴシック" charset="0"/>
              </a:rPr>
              <a:t>roblems</a:t>
            </a:r>
            <a:endParaRPr lang="en-US" sz="2300" b="1" dirty="0">
              <a:ea typeface="ＭＳ Ｐゴシック" charset="0"/>
            </a:endParaRPr>
          </a:p>
          <a:p>
            <a:pPr lvl="1">
              <a:buFont typeface="Calibri" charset="0"/>
              <a:buAutoNum type="arabicPeriod"/>
            </a:pPr>
            <a:r>
              <a:rPr lang="en-US" sz="2300" dirty="0">
                <a:ea typeface="ＭＳ Ｐゴシック" charset="0"/>
              </a:rPr>
              <a:t>42% pregnancies unplanned, 26% end with abortion</a:t>
            </a:r>
          </a:p>
          <a:p>
            <a:pPr lvl="1">
              <a:buFont typeface="Calibri" charset="0"/>
              <a:buAutoNum type="arabicPeriod"/>
            </a:pPr>
            <a:r>
              <a:rPr lang="en-US" sz="2300" dirty="0">
                <a:ea typeface="ＭＳ Ｐゴシック" charset="0"/>
              </a:rPr>
              <a:t>Many couples do not have access to family planning</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spTree>
    <p:extLst>
      <p:ext uri="{BB962C8B-B14F-4D97-AF65-F5344CB8AC3E}">
        <p14:creationId xmlns:p14="http://schemas.microsoft.com/office/powerpoint/2010/main" val="33691708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a:ea typeface="ＭＳ Ｐゴシック" charset="0"/>
              </a:rPr>
              <a:t>Slowing </a:t>
            </a:r>
            <a:r>
              <a:rPr lang="en-US" sz="2300" b="1" dirty="0" smtClean="0">
                <a:ea typeface="ＭＳ Ｐゴシック" charset="0"/>
              </a:rPr>
              <a:t>Population Growth </a:t>
            </a:r>
            <a:r>
              <a:rPr lang="en-US" sz="2300" b="1" dirty="0">
                <a:ea typeface="ＭＳ Ｐゴシック" charset="0"/>
              </a:rPr>
              <a:t>in </a:t>
            </a:r>
            <a:r>
              <a:rPr lang="en-US" sz="2300" b="1" dirty="0" smtClean="0">
                <a:ea typeface="ＭＳ Ｐゴシック" charset="0"/>
              </a:rPr>
              <a:t>India</a:t>
            </a:r>
          </a:p>
          <a:p>
            <a:pPr marL="0" indent="0">
              <a:buNone/>
            </a:pPr>
            <a:r>
              <a:rPr lang="en-US" sz="2300" i="1" dirty="0">
                <a:ea typeface="ＭＳ Ｐゴシック" charset="0"/>
              </a:rPr>
              <a:t>1.2 billion people, most populous country in 2015</a:t>
            </a:r>
          </a:p>
          <a:p>
            <a:pPr marL="0" indent="0">
              <a:buNone/>
            </a:pPr>
            <a:r>
              <a:rPr lang="en-US" sz="2300" dirty="0">
                <a:ea typeface="ＭＳ Ｐゴシック" charset="0"/>
              </a:rPr>
              <a:t>Problems</a:t>
            </a:r>
          </a:p>
          <a:p>
            <a:r>
              <a:rPr lang="en-US" sz="2300" dirty="0">
                <a:ea typeface="ＭＳ Ｐゴシック" charset="0"/>
              </a:rPr>
              <a:t>Poverty</a:t>
            </a:r>
          </a:p>
          <a:p>
            <a:r>
              <a:rPr lang="en-US" sz="2300" dirty="0">
                <a:ea typeface="ＭＳ Ｐゴシック" charset="0"/>
              </a:rPr>
              <a:t>Malnutrition</a:t>
            </a:r>
          </a:p>
          <a:p>
            <a:r>
              <a:rPr lang="en-US" sz="2300" dirty="0">
                <a:ea typeface="ＭＳ Ｐゴシック" charset="0"/>
              </a:rPr>
              <a:t>Environmental degradation</a:t>
            </a:r>
          </a:p>
          <a:p>
            <a:pPr marL="0" indent="0">
              <a:buNone/>
            </a:pPr>
            <a:endParaRPr lang="en-US" sz="2300" dirty="0">
              <a:ea typeface="ＭＳ Ｐゴシック" charset="0"/>
            </a:endParaRPr>
          </a:p>
          <a:p>
            <a:pPr marL="0" indent="0">
              <a:buNone/>
            </a:pPr>
            <a:r>
              <a:rPr lang="en-US" sz="2300" dirty="0" smtClean="0">
                <a:ea typeface="ＭＳ Ｐゴシック" charset="0"/>
              </a:rPr>
              <a:t>Social-Cultural Issues</a:t>
            </a:r>
          </a:p>
          <a:p>
            <a:r>
              <a:rPr lang="en-US" sz="2300" dirty="0" smtClean="0">
                <a:ea typeface="ＭＳ Ｐゴシック" charset="0"/>
              </a:rPr>
              <a:t>Bias </a:t>
            </a:r>
            <a:r>
              <a:rPr lang="en-US" sz="2300" dirty="0">
                <a:ea typeface="ＭＳ Ｐゴシック" charset="0"/>
              </a:rPr>
              <a:t>toward having male children</a:t>
            </a:r>
          </a:p>
          <a:p>
            <a:r>
              <a:rPr lang="en-US" sz="2300" dirty="0">
                <a:ea typeface="ＭＳ Ｐゴシック" charset="0"/>
              </a:rPr>
              <a:t>Poor couples want many children</a:t>
            </a:r>
          </a:p>
          <a:p>
            <a:r>
              <a:rPr lang="en-US" sz="2300" dirty="0">
                <a:ea typeface="ＭＳ Ｐゴシック" charset="0"/>
              </a:rPr>
              <a:t>Only 48% of couples use </a:t>
            </a:r>
            <a:r>
              <a:rPr lang="en-US" sz="2300" dirty="0" smtClean="0">
                <a:ea typeface="ＭＳ Ｐゴシック" charset="0"/>
              </a:rPr>
              <a:t>                                                                                       family </a:t>
            </a:r>
            <a:r>
              <a:rPr lang="en-US" sz="2300" dirty="0">
                <a:ea typeface="ＭＳ Ｐゴシック" charset="0"/>
              </a:rPr>
              <a:t>planning</a:t>
            </a:r>
          </a:p>
          <a:p>
            <a:pPr marL="0" indent="0">
              <a:lnSpc>
                <a:spcPct val="90000"/>
              </a:lnSpc>
              <a:buNone/>
            </a:pPr>
            <a:endParaRPr lang="en-US" sz="2300" b="1"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pic>
        <p:nvPicPr>
          <p:cNvPr id="5" name="Picture 6" descr="0619"/>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a:xfrm>
            <a:off x="5124759" y="1487325"/>
            <a:ext cx="3507809" cy="2339617"/>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6" descr="062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a:xfrm>
            <a:off x="5133041" y="4177885"/>
            <a:ext cx="3499527" cy="2222635"/>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TextBox 1"/>
          <p:cNvSpPr txBox="1"/>
          <p:nvPr/>
        </p:nvSpPr>
        <p:spPr>
          <a:xfrm>
            <a:off x="5442873" y="6382755"/>
            <a:ext cx="3189695" cy="338554"/>
          </a:xfrm>
          <a:prstGeom prst="rect">
            <a:avLst/>
          </a:prstGeom>
          <a:noFill/>
        </p:spPr>
        <p:txBody>
          <a:bodyPr wrap="none" rtlCol="0">
            <a:spAutoFit/>
          </a:bodyPr>
          <a:lstStyle/>
          <a:p>
            <a:r>
              <a:rPr lang="en-US" sz="1600" dirty="0">
                <a:solidFill>
                  <a:srgbClr val="000000"/>
                </a:solidFill>
              </a:rPr>
              <a:t>Homeless Woman and Child in </a:t>
            </a:r>
            <a:r>
              <a:rPr lang="en-US" sz="1600" dirty="0" smtClean="0">
                <a:solidFill>
                  <a:srgbClr val="000000"/>
                </a:solidFill>
              </a:rPr>
              <a:t>India</a:t>
            </a:r>
            <a:endParaRPr lang="en-US" sz="1600" dirty="0">
              <a:solidFill>
                <a:srgbClr val="000000"/>
              </a:solidFill>
            </a:endParaRPr>
          </a:p>
        </p:txBody>
      </p:sp>
      <p:sp>
        <p:nvSpPr>
          <p:cNvPr id="8" name="TextBox 7"/>
          <p:cNvSpPr txBox="1"/>
          <p:nvPr/>
        </p:nvSpPr>
        <p:spPr>
          <a:xfrm>
            <a:off x="6278323" y="3839331"/>
            <a:ext cx="1258077" cy="338554"/>
          </a:xfrm>
          <a:prstGeom prst="rect">
            <a:avLst/>
          </a:prstGeom>
          <a:noFill/>
        </p:spPr>
        <p:txBody>
          <a:bodyPr wrap="none" rtlCol="0">
            <a:spAutoFit/>
          </a:bodyPr>
          <a:lstStyle/>
          <a:p>
            <a:r>
              <a:rPr lang="en-US" sz="1600" dirty="0" smtClean="0">
                <a:solidFill>
                  <a:srgbClr val="000000"/>
                </a:solidFill>
              </a:rPr>
              <a:t>Slum in India</a:t>
            </a:r>
            <a:endParaRPr lang="en-US" sz="1600" dirty="0">
              <a:solidFill>
                <a:srgbClr val="000000"/>
              </a:solidFill>
            </a:endParaRPr>
          </a:p>
        </p:txBody>
      </p:sp>
    </p:spTree>
    <p:extLst>
      <p:ext uri="{BB962C8B-B14F-4D97-AF65-F5344CB8AC3E}">
        <p14:creationId xmlns:p14="http://schemas.microsoft.com/office/powerpoint/2010/main" val="3597468794"/>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136194" name="Rectangle 3" hidden="1"/>
          <p:cNvSpPr>
            <a:spLocks noGrp="1" noChangeArrowheads="1"/>
          </p:cNvSpPr>
          <p:nvPr>
            <p:ph type="title"/>
          </p:nvPr>
        </p:nvSpPr>
        <p:spPr/>
        <p:txBody>
          <a:bodyPr/>
          <a:lstStyle/>
          <a:p>
            <a:endParaRPr lang="en-US">
              <a:ea typeface="ＭＳ Ｐゴシック" charset="0"/>
            </a:endParaRPr>
          </a:p>
        </p:txBody>
      </p:sp>
      <p:pic>
        <p:nvPicPr>
          <p:cNvPr id="33" name="Picture 6" descr="06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49238" y="884238"/>
            <a:ext cx="8613775" cy="5745162"/>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4" name="Rectangle 2"/>
          <p:cNvSpPr txBox="1">
            <a:spLocks noChangeArrowheads="1"/>
          </p:cNvSpPr>
          <p:nvPr/>
        </p:nvSpPr>
        <p:spPr>
          <a:xfrm>
            <a:off x="249238" y="140945"/>
            <a:ext cx="8613775" cy="524960"/>
          </a:xfrm>
          <a:prstGeom prst="rect">
            <a:avLst/>
          </a:prstGeom>
          <a:solidFill>
            <a:schemeClr val="accent4">
              <a:lumMod val="40000"/>
              <a:lumOff val="6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dirty="0">
                <a:solidFill>
                  <a:srgbClr val="000000"/>
                </a:solidFill>
              </a:rPr>
              <a:t>Slum in India</a:t>
            </a:r>
          </a:p>
        </p:txBody>
      </p:sp>
    </p:spTree>
    <p:extLst>
      <p:ext uri="{BB962C8B-B14F-4D97-AF65-F5344CB8AC3E}">
        <p14:creationId xmlns:p14="http://schemas.microsoft.com/office/powerpoint/2010/main" val="4682283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dirty="0" smtClean="0">
                <a:latin typeface="Calibri"/>
                <a:ea typeface="ＭＳ Ｐゴシック" charset="0"/>
                <a:cs typeface="Calibri"/>
              </a:rPr>
              <a:t>  </a:t>
            </a:r>
            <a:endParaRPr lang="en-US" sz="2300"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pic>
        <p:nvPicPr>
          <p:cNvPr id="5" name="Picture 6" descr="0118"/>
          <p:cNvPicPr preferRelativeResize="0">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a:xfrm>
            <a:off x="839788" y="914400"/>
            <a:ext cx="7462837" cy="5697538"/>
          </a:xfr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6" descr="0118"/>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839788" y="780708"/>
            <a:ext cx="7637952" cy="5831230"/>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91934618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20000"/>
              <a:lumOff val="80000"/>
            </a:schemeClr>
          </a:solidFill>
          <a:ln>
            <a:solidFill>
              <a:srgbClr val="000000"/>
            </a:solidFill>
          </a:ln>
        </p:spPr>
        <p:txBody>
          <a:bodyPr>
            <a:noAutofit/>
          </a:bodyPr>
          <a:lstStyle/>
          <a:p>
            <a:pPr marL="0" indent="0">
              <a:lnSpc>
                <a:spcPct val="90000"/>
              </a:lnSpc>
              <a:buNone/>
            </a:pPr>
            <a:r>
              <a:rPr lang="en-US" sz="2300" dirty="0" smtClean="0">
                <a:latin typeface="Calibri"/>
                <a:ea typeface="ＭＳ Ｐゴシック" charset="0"/>
                <a:cs typeface="Calibri"/>
              </a:rPr>
              <a:t>  </a:t>
            </a:r>
            <a:endParaRPr lang="en-US" sz="2300"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Human Population Growth</a:t>
            </a:r>
          </a:p>
        </p:txBody>
      </p:sp>
      <p:pic>
        <p:nvPicPr>
          <p:cNvPr id="7" name="Picture 5" descr="Supp9_f03"/>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1726793" y="648870"/>
            <a:ext cx="5708711" cy="6095685"/>
          </a:xfrm>
          <a:prstGeom prst="rect">
            <a:avLst/>
          </a:prstGeom>
          <a:solidFill>
            <a:schemeClr val="bg1">
              <a:lumMod val="85000"/>
            </a:schemeClr>
          </a:solidFill>
          <a:ln>
            <a:solidFill>
              <a:srgbClr val="000000"/>
            </a:solidFill>
          </a:ln>
        </p:spPr>
      </p:pic>
    </p:spTree>
    <p:extLst>
      <p:ext uri="{BB962C8B-B14F-4D97-AF65-F5344CB8AC3E}">
        <p14:creationId xmlns:p14="http://schemas.microsoft.com/office/powerpoint/2010/main" val="261552566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pic>
        <p:nvPicPr>
          <p:cNvPr id="223234" name="Picture 2" descr="0602"/>
          <p:cNvPicPr>
            <a:picLocks noChangeAspect="1" noChangeArrowheads="1"/>
          </p:cNvPicPr>
          <p:nvPr/>
        </p:nvPicPr>
        <p:blipFill>
          <a:blip r:embed="rId3">
            <a:extLst>
              <a:ext uri="{28A0092B-C50C-407E-A947-70E740481C1C}">
                <a14:useLocalDpi xmlns:a14="http://schemas.microsoft.com/office/drawing/2010/main" val="0"/>
              </a:ext>
            </a:extLst>
          </a:blip>
          <a:srcRect l="10568" b="10228"/>
          <a:stretch>
            <a:fillRect/>
          </a:stretch>
        </p:blipFill>
        <p:spPr bwMode="auto">
          <a:xfrm>
            <a:off x="1219200" y="76200"/>
            <a:ext cx="7604125" cy="6019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23236" name="Rectangle 4" hidden="1"/>
          <p:cNvSpPr>
            <a:spLocks noGrp="1" noChangeArrowheads="1"/>
          </p:cNvSpPr>
          <p:nvPr>
            <p:ph type="title"/>
          </p:nvPr>
        </p:nvSpPr>
        <p:spPr>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defRPr/>
            </a:pPr>
            <a:endParaRPr lang="en-US">
              <a:ea typeface="ＭＳ Ｐゴシック" charset="0"/>
            </a:endParaRPr>
          </a:p>
        </p:txBody>
      </p:sp>
      <p:sp>
        <p:nvSpPr>
          <p:cNvPr id="223237" name="Text Box 5"/>
          <p:cNvSpPr txBox="1">
            <a:spLocks noChangeArrowheads="1"/>
          </p:cNvSpPr>
          <p:nvPr/>
        </p:nvSpPr>
        <p:spPr bwMode="auto">
          <a:xfrm>
            <a:off x="762000" y="0"/>
            <a:ext cx="563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2.5</a:t>
            </a:r>
          </a:p>
        </p:txBody>
      </p:sp>
      <p:sp>
        <p:nvSpPr>
          <p:cNvPr id="223238" name="Text Box 6"/>
          <p:cNvSpPr txBox="1">
            <a:spLocks noChangeArrowheads="1"/>
          </p:cNvSpPr>
          <p:nvPr/>
        </p:nvSpPr>
        <p:spPr bwMode="auto">
          <a:xfrm>
            <a:off x="762000" y="1143000"/>
            <a:ext cx="563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a:t>
            </a:r>
          </a:p>
        </p:txBody>
      </p:sp>
      <p:sp>
        <p:nvSpPr>
          <p:cNvPr id="223239" name="Text Box 7"/>
          <p:cNvSpPr txBox="1">
            <a:spLocks noChangeArrowheads="1"/>
          </p:cNvSpPr>
          <p:nvPr/>
        </p:nvSpPr>
        <p:spPr bwMode="auto">
          <a:xfrm>
            <a:off x="762000" y="2286000"/>
            <a:ext cx="563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1.5</a:t>
            </a:r>
          </a:p>
        </p:txBody>
      </p:sp>
      <p:sp>
        <p:nvSpPr>
          <p:cNvPr id="223240" name="Text Box 8"/>
          <p:cNvSpPr txBox="1">
            <a:spLocks noChangeArrowheads="1"/>
          </p:cNvSpPr>
          <p:nvPr/>
        </p:nvSpPr>
        <p:spPr bwMode="auto">
          <a:xfrm>
            <a:off x="762000" y="3352800"/>
            <a:ext cx="5635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1.0</a:t>
            </a:r>
          </a:p>
        </p:txBody>
      </p:sp>
      <p:sp>
        <p:nvSpPr>
          <p:cNvPr id="223241" name="Text Box 9"/>
          <p:cNvSpPr txBox="1">
            <a:spLocks noChangeArrowheads="1"/>
          </p:cNvSpPr>
          <p:nvPr/>
        </p:nvSpPr>
        <p:spPr bwMode="auto">
          <a:xfrm>
            <a:off x="762000" y="4538663"/>
            <a:ext cx="5635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0.5</a:t>
            </a:r>
          </a:p>
        </p:txBody>
      </p:sp>
      <p:sp>
        <p:nvSpPr>
          <p:cNvPr id="223242" name="Text Box 10"/>
          <p:cNvSpPr txBox="1">
            <a:spLocks noChangeArrowheads="1"/>
          </p:cNvSpPr>
          <p:nvPr/>
        </p:nvSpPr>
        <p:spPr bwMode="auto">
          <a:xfrm rot="-5400000">
            <a:off x="-2174081" y="2590007"/>
            <a:ext cx="52197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Average annual global growth rate (percent)</a:t>
            </a:r>
          </a:p>
        </p:txBody>
      </p:sp>
      <p:sp>
        <p:nvSpPr>
          <p:cNvPr id="223243" name="Text Box 11"/>
          <p:cNvSpPr txBox="1">
            <a:spLocks noChangeArrowheads="1"/>
          </p:cNvSpPr>
          <p:nvPr/>
        </p:nvSpPr>
        <p:spPr bwMode="auto">
          <a:xfrm>
            <a:off x="762000" y="5638800"/>
            <a:ext cx="1135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0.0</a:t>
            </a:r>
          </a:p>
        </p:txBody>
      </p:sp>
      <p:sp>
        <p:nvSpPr>
          <p:cNvPr id="223244" name="Text Box 12"/>
          <p:cNvSpPr txBox="1">
            <a:spLocks noChangeArrowheads="1"/>
          </p:cNvSpPr>
          <p:nvPr/>
        </p:nvSpPr>
        <p:spPr bwMode="auto">
          <a:xfrm>
            <a:off x="2438400" y="60325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1970</a:t>
            </a:r>
          </a:p>
        </p:txBody>
      </p:sp>
      <p:sp>
        <p:nvSpPr>
          <p:cNvPr id="223245" name="Text Box 13"/>
          <p:cNvSpPr txBox="1">
            <a:spLocks noChangeArrowheads="1"/>
          </p:cNvSpPr>
          <p:nvPr/>
        </p:nvSpPr>
        <p:spPr bwMode="auto">
          <a:xfrm>
            <a:off x="3894138" y="60325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1990</a:t>
            </a:r>
          </a:p>
        </p:txBody>
      </p:sp>
      <p:sp>
        <p:nvSpPr>
          <p:cNvPr id="223246" name="Text Box 14"/>
          <p:cNvSpPr txBox="1">
            <a:spLocks noChangeArrowheads="1"/>
          </p:cNvSpPr>
          <p:nvPr/>
        </p:nvSpPr>
        <p:spPr bwMode="auto">
          <a:xfrm>
            <a:off x="5341938" y="603250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2010</a:t>
            </a:r>
          </a:p>
        </p:txBody>
      </p:sp>
      <p:sp>
        <p:nvSpPr>
          <p:cNvPr id="223247" name="Text Box 15"/>
          <p:cNvSpPr txBox="1">
            <a:spLocks noChangeArrowheads="1"/>
          </p:cNvSpPr>
          <p:nvPr/>
        </p:nvSpPr>
        <p:spPr bwMode="auto">
          <a:xfrm>
            <a:off x="6705600" y="60325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2030</a:t>
            </a:r>
          </a:p>
        </p:txBody>
      </p:sp>
      <p:sp>
        <p:nvSpPr>
          <p:cNvPr id="223248" name="Text Box 16"/>
          <p:cNvSpPr txBox="1">
            <a:spLocks noChangeArrowheads="1"/>
          </p:cNvSpPr>
          <p:nvPr/>
        </p:nvSpPr>
        <p:spPr bwMode="auto">
          <a:xfrm>
            <a:off x="8140700" y="603250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2050</a:t>
            </a:r>
          </a:p>
        </p:txBody>
      </p:sp>
      <p:sp>
        <p:nvSpPr>
          <p:cNvPr id="223249" name="Text Box 17"/>
          <p:cNvSpPr txBox="1">
            <a:spLocks noChangeArrowheads="1"/>
          </p:cNvSpPr>
          <p:nvPr/>
        </p:nvSpPr>
        <p:spPr bwMode="auto">
          <a:xfrm>
            <a:off x="4592638" y="6415088"/>
            <a:ext cx="7413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Year</a:t>
            </a:r>
          </a:p>
        </p:txBody>
      </p:sp>
      <p:sp>
        <p:nvSpPr>
          <p:cNvPr id="223250" name="Rectangle 18"/>
          <p:cNvSpPr>
            <a:spLocks noChangeArrowheads="1"/>
          </p:cNvSpPr>
          <p:nvPr/>
        </p:nvSpPr>
        <p:spPr bwMode="auto">
          <a:xfrm>
            <a:off x="1143000" y="6019800"/>
            <a:ext cx="69215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latin typeface="Arial" charset="0"/>
                <a:cs typeface="Arial" charset="0"/>
              </a:rPr>
              <a:t>1950</a:t>
            </a:r>
          </a:p>
        </p:txBody>
      </p:sp>
    </p:spTree>
    <p:extLst>
      <p:ext uri="{BB962C8B-B14F-4D97-AF65-F5344CB8AC3E}">
        <p14:creationId xmlns:p14="http://schemas.microsoft.com/office/powerpoint/2010/main" val="3456810037"/>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26625" name="Picture 2" descr="E_060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6475" y="1655763"/>
            <a:ext cx="7696200" cy="3098800"/>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6626" name="Rectangle 3" hidden="1"/>
          <p:cNvSpPr>
            <a:spLocks noGrp="1" noChangeArrowheads="1"/>
          </p:cNvSpPr>
          <p:nvPr>
            <p:ph type="title"/>
          </p:nvPr>
        </p:nvSpPr>
        <p:spPr>
          <a:xfrm>
            <a:off x="396875" y="76200"/>
            <a:ext cx="8229600" cy="1143000"/>
          </a:xfrm>
        </p:spPr>
        <p:txBody>
          <a:bodyPr/>
          <a:lstStyle/>
          <a:p>
            <a:endParaRPr lang="en-US">
              <a:ea typeface="ＭＳ Ｐゴシック" charset="0"/>
            </a:endParaRPr>
          </a:p>
        </p:txBody>
      </p:sp>
      <p:sp>
        <p:nvSpPr>
          <p:cNvPr id="139269" name="Text Box 5"/>
          <p:cNvSpPr txBox="1">
            <a:spLocks noChangeArrowheads="1"/>
          </p:cNvSpPr>
          <p:nvPr/>
        </p:nvSpPr>
        <p:spPr bwMode="auto">
          <a:xfrm>
            <a:off x="573088" y="1531938"/>
            <a:ext cx="500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10</a:t>
            </a:r>
          </a:p>
        </p:txBody>
      </p:sp>
      <p:sp>
        <p:nvSpPr>
          <p:cNvPr id="139270" name="Text Box 6"/>
          <p:cNvSpPr txBox="1">
            <a:spLocks noChangeArrowheads="1"/>
          </p:cNvSpPr>
          <p:nvPr/>
        </p:nvSpPr>
        <p:spPr bwMode="auto">
          <a:xfrm>
            <a:off x="661988" y="1827213"/>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9</a:t>
            </a:r>
          </a:p>
        </p:txBody>
      </p:sp>
      <p:sp>
        <p:nvSpPr>
          <p:cNvPr id="139271" name="Text Box 7"/>
          <p:cNvSpPr txBox="1">
            <a:spLocks noChangeArrowheads="1"/>
          </p:cNvSpPr>
          <p:nvPr/>
        </p:nvSpPr>
        <p:spPr bwMode="auto">
          <a:xfrm>
            <a:off x="661988" y="2138363"/>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8</a:t>
            </a:r>
          </a:p>
        </p:txBody>
      </p:sp>
      <p:sp>
        <p:nvSpPr>
          <p:cNvPr id="139272" name="Text Box 8"/>
          <p:cNvSpPr txBox="1">
            <a:spLocks noChangeArrowheads="1"/>
          </p:cNvSpPr>
          <p:nvPr/>
        </p:nvSpPr>
        <p:spPr bwMode="auto">
          <a:xfrm>
            <a:off x="661988" y="243363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7</a:t>
            </a:r>
          </a:p>
        </p:txBody>
      </p:sp>
      <p:sp>
        <p:nvSpPr>
          <p:cNvPr id="139273" name="Text Box 9"/>
          <p:cNvSpPr txBox="1">
            <a:spLocks noChangeArrowheads="1"/>
          </p:cNvSpPr>
          <p:nvPr/>
        </p:nvSpPr>
        <p:spPr bwMode="auto">
          <a:xfrm>
            <a:off x="661988" y="272732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6</a:t>
            </a:r>
          </a:p>
        </p:txBody>
      </p:sp>
      <p:sp>
        <p:nvSpPr>
          <p:cNvPr id="139274" name="Text Box 10"/>
          <p:cNvSpPr txBox="1">
            <a:spLocks noChangeArrowheads="1"/>
          </p:cNvSpPr>
          <p:nvPr/>
        </p:nvSpPr>
        <p:spPr bwMode="auto">
          <a:xfrm>
            <a:off x="661988" y="3022600"/>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5</a:t>
            </a:r>
          </a:p>
        </p:txBody>
      </p:sp>
      <p:sp>
        <p:nvSpPr>
          <p:cNvPr id="139275" name="Text Box 11"/>
          <p:cNvSpPr txBox="1">
            <a:spLocks noChangeArrowheads="1"/>
          </p:cNvSpPr>
          <p:nvPr/>
        </p:nvSpPr>
        <p:spPr bwMode="auto">
          <a:xfrm>
            <a:off x="661988" y="331628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4</a:t>
            </a:r>
          </a:p>
        </p:txBody>
      </p:sp>
      <p:sp>
        <p:nvSpPr>
          <p:cNvPr id="139276" name="Text Box 12"/>
          <p:cNvSpPr txBox="1">
            <a:spLocks noChangeArrowheads="1"/>
          </p:cNvSpPr>
          <p:nvPr/>
        </p:nvSpPr>
        <p:spPr bwMode="auto">
          <a:xfrm>
            <a:off x="661988" y="3621088"/>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3</a:t>
            </a:r>
          </a:p>
        </p:txBody>
      </p:sp>
      <p:sp>
        <p:nvSpPr>
          <p:cNvPr id="139277" name="Text Box 13"/>
          <p:cNvSpPr txBox="1">
            <a:spLocks noChangeArrowheads="1"/>
          </p:cNvSpPr>
          <p:nvPr/>
        </p:nvSpPr>
        <p:spPr bwMode="auto">
          <a:xfrm>
            <a:off x="4156075" y="3549650"/>
            <a:ext cx="4467225"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latin typeface="Arial" charset="0"/>
                <a:cs typeface="Arial" charset="0"/>
              </a:rPr>
              <a:t>Population in less-developed countries</a:t>
            </a:r>
          </a:p>
        </p:txBody>
      </p:sp>
      <p:sp>
        <p:nvSpPr>
          <p:cNvPr id="139278" name="Text Box 14"/>
          <p:cNvSpPr txBox="1">
            <a:spLocks noChangeArrowheads="1"/>
          </p:cNvSpPr>
          <p:nvPr/>
        </p:nvSpPr>
        <p:spPr bwMode="auto">
          <a:xfrm rot="-5400000">
            <a:off x="-1544637" y="2709862"/>
            <a:ext cx="384968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World population (in billions)</a:t>
            </a:r>
          </a:p>
        </p:txBody>
      </p:sp>
      <p:sp>
        <p:nvSpPr>
          <p:cNvPr id="139279" name="Text Box 15"/>
          <p:cNvSpPr txBox="1">
            <a:spLocks noChangeArrowheads="1"/>
          </p:cNvSpPr>
          <p:nvPr/>
        </p:nvSpPr>
        <p:spPr bwMode="auto">
          <a:xfrm>
            <a:off x="661988" y="3914775"/>
            <a:ext cx="373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a:t>
            </a:r>
          </a:p>
        </p:txBody>
      </p:sp>
      <p:sp>
        <p:nvSpPr>
          <p:cNvPr id="139280" name="Text Box 16"/>
          <p:cNvSpPr txBox="1">
            <a:spLocks noChangeArrowheads="1"/>
          </p:cNvSpPr>
          <p:nvPr/>
        </p:nvSpPr>
        <p:spPr bwMode="auto">
          <a:xfrm>
            <a:off x="661988" y="4202113"/>
            <a:ext cx="3730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a:t>
            </a:r>
          </a:p>
        </p:txBody>
      </p:sp>
      <p:sp>
        <p:nvSpPr>
          <p:cNvPr id="139281" name="Text Box 17"/>
          <p:cNvSpPr txBox="1">
            <a:spLocks noChangeArrowheads="1"/>
          </p:cNvSpPr>
          <p:nvPr/>
        </p:nvSpPr>
        <p:spPr bwMode="auto">
          <a:xfrm>
            <a:off x="4156075" y="4311650"/>
            <a:ext cx="4699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Population in more-developed countries</a:t>
            </a:r>
          </a:p>
        </p:txBody>
      </p:sp>
      <p:sp>
        <p:nvSpPr>
          <p:cNvPr id="139282" name="Text Box 18"/>
          <p:cNvSpPr txBox="1">
            <a:spLocks noChangeArrowheads="1"/>
          </p:cNvSpPr>
          <p:nvPr/>
        </p:nvSpPr>
        <p:spPr bwMode="auto">
          <a:xfrm>
            <a:off x="661988" y="4511675"/>
            <a:ext cx="9445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0</a:t>
            </a:r>
          </a:p>
        </p:txBody>
      </p:sp>
      <p:sp>
        <p:nvSpPr>
          <p:cNvPr id="139283" name="Text Box 19"/>
          <p:cNvSpPr txBox="1">
            <a:spLocks noChangeArrowheads="1"/>
          </p:cNvSpPr>
          <p:nvPr/>
        </p:nvSpPr>
        <p:spPr bwMode="auto">
          <a:xfrm>
            <a:off x="1471613" y="476885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1960</a:t>
            </a:r>
          </a:p>
        </p:txBody>
      </p:sp>
      <p:sp>
        <p:nvSpPr>
          <p:cNvPr id="139284" name="Text Box 20"/>
          <p:cNvSpPr txBox="1">
            <a:spLocks noChangeArrowheads="1"/>
          </p:cNvSpPr>
          <p:nvPr/>
        </p:nvSpPr>
        <p:spPr bwMode="auto">
          <a:xfrm>
            <a:off x="2233613" y="476885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1970</a:t>
            </a:r>
          </a:p>
        </p:txBody>
      </p:sp>
      <p:sp>
        <p:nvSpPr>
          <p:cNvPr id="139285" name="Text Box 21"/>
          <p:cNvSpPr txBox="1">
            <a:spLocks noChangeArrowheads="1"/>
          </p:cNvSpPr>
          <p:nvPr/>
        </p:nvSpPr>
        <p:spPr bwMode="auto">
          <a:xfrm>
            <a:off x="2995613" y="476885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1980</a:t>
            </a:r>
          </a:p>
        </p:txBody>
      </p:sp>
      <p:sp>
        <p:nvSpPr>
          <p:cNvPr id="139286" name="Text Box 22"/>
          <p:cNvSpPr txBox="1">
            <a:spLocks noChangeArrowheads="1"/>
          </p:cNvSpPr>
          <p:nvPr/>
        </p:nvSpPr>
        <p:spPr bwMode="auto">
          <a:xfrm>
            <a:off x="3749675" y="476885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1990</a:t>
            </a:r>
          </a:p>
        </p:txBody>
      </p:sp>
      <p:sp>
        <p:nvSpPr>
          <p:cNvPr id="139287" name="Text Box 23"/>
          <p:cNvSpPr txBox="1">
            <a:spLocks noChangeArrowheads="1"/>
          </p:cNvSpPr>
          <p:nvPr/>
        </p:nvSpPr>
        <p:spPr bwMode="auto">
          <a:xfrm>
            <a:off x="4494213" y="4768850"/>
            <a:ext cx="13128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2000</a:t>
            </a:r>
          </a:p>
        </p:txBody>
      </p:sp>
      <p:sp>
        <p:nvSpPr>
          <p:cNvPr id="139288" name="Text Box 24"/>
          <p:cNvSpPr txBox="1">
            <a:spLocks noChangeArrowheads="1"/>
          </p:cNvSpPr>
          <p:nvPr/>
        </p:nvSpPr>
        <p:spPr bwMode="auto">
          <a:xfrm>
            <a:off x="5334000" y="476885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2010</a:t>
            </a:r>
          </a:p>
        </p:txBody>
      </p:sp>
      <p:sp>
        <p:nvSpPr>
          <p:cNvPr id="139289" name="Text Box 25"/>
          <p:cNvSpPr txBox="1">
            <a:spLocks noChangeArrowheads="1"/>
          </p:cNvSpPr>
          <p:nvPr/>
        </p:nvSpPr>
        <p:spPr bwMode="auto">
          <a:xfrm>
            <a:off x="6043613" y="476885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2020</a:t>
            </a:r>
          </a:p>
        </p:txBody>
      </p:sp>
      <p:sp>
        <p:nvSpPr>
          <p:cNvPr id="139290" name="Text Box 26"/>
          <p:cNvSpPr txBox="1">
            <a:spLocks noChangeArrowheads="1"/>
          </p:cNvSpPr>
          <p:nvPr/>
        </p:nvSpPr>
        <p:spPr bwMode="auto">
          <a:xfrm>
            <a:off x="6815138" y="4768850"/>
            <a:ext cx="7540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2030</a:t>
            </a:r>
          </a:p>
        </p:txBody>
      </p:sp>
      <p:sp>
        <p:nvSpPr>
          <p:cNvPr id="139291" name="Text Box 27"/>
          <p:cNvSpPr txBox="1">
            <a:spLocks noChangeArrowheads="1"/>
          </p:cNvSpPr>
          <p:nvPr/>
        </p:nvSpPr>
        <p:spPr bwMode="auto">
          <a:xfrm>
            <a:off x="7604125" y="476885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2040</a:t>
            </a:r>
          </a:p>
        </p:txBody>
      </p:sp>
      <p:sp>
        <p:nvSpPr>
          <p:cNvPr id="139292" name="Text Box 28"/>
          <p:cNvSpPr txBox="1">
            <a:spLocks noChangeArrowheads="1"/>
          </p:cNvSpPr>
          <p:nvPr/>
        </p:nvSpPr>
        <p:spPr bwMode="auto">
          <a:xfrm>
            <a:off x="8321675" y="4768850"/>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latin typeface="Arial" charset="0"/>
                <a:cs typeface="Arial" charset="0"/>
              </a:rPr>
              <a:t>2050</a:t>
            </a:r>
          </a:p>
        </p:txBody>
      </p:sp>
      <p:sp>
        <p:nvSpPr>
          <p:cNvPr id="139293" name="Rectangle 29"/>
          <p:cNvSpPr>
            <a:spLocks noChangeArrowheads="1"/>
          </p:cNvSpPr>
          <p:nvPr/>
        </p:nvSpPr>
        <p:spPr bwMode="auto">
          <a:xfrm>
            <a:off x="701675" y="4760913"/>
            <a:ext cx="692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latin typeface="Arial" charset="0"/>
                <a:cs typeface="Arial" charset="0"/>
              </a:rPr>
              <a:t>1950</a:t>
            </a:r>
          </a:p>
        </p:txBody>
      </p:sp>
      <p:sp>
        <p:nvSpPr>
          <p:cNvPr id="139294" name="Rectangle 30"/>
          <p:cNvSpPr>
            <a:spLocks noChangeArrowheads="1"/>
          </p:cNvSpPr>
          <p:nvPr/>
        </p:nvSpPr>
        <p:spPr bwMode="auto">
          <a:xfrm>
            <a:off x="4670425" y="5233988"/>
            <a:ext cx="679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800" b="1">
                <a:solidFill>
                  <a:srgbClr val="000000"/>
                </a:solidFill>
                <a:latin typeface="Arial" charset="0"/>
                <a:cs typeface="Arial" charset="0"/>
              </a:rPr>
              <a:t>Year</a:t>
            </a:r>
          </a:p>
        </p:txBody>
      </p:sp>
    </p:spTree>
    <p:extLst>
      <p:ext uri="{BB962C8B-B14F-4D97-AF65-F5344CB8AC3E}">
        <p14:creationId xmlns:p14="http://schemas.microsoft.com/office/powerpoint/2010/main" val="3979779919"/>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dirty="0" smtClean="0">
                <a:latin typeface="Calibri"/>
                <a:ea typeface="ＭＳ Ｐゴシック" charset="0"/>
                <a:cs typeface="Calibri"/>
              </a:rPr>
              <a:t>  </a:t>
            </a:r>
            <a:endParaRPr lang="en-US" sz="2300"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Five Most Populous Countries, 2010 and 2050</a:t>
            </a:r>
          </a:p>
        </p:txBody>
      </p:sp>
      <p:pic>
        <p:nvPicPr>
          <p:cNvPr id="6" name="Picture 6" descr="060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541338" y="990600"/>
            <a:ext cx="8059737" cy="5534025"/>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049804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None/>
            </a:pPr>
            <a:r>
              <a:rPr lang="en-US" sz="2400" dirty="0">
                <a:ea typeface="ＭＳ Ｐゴシック" charset="0"/>
              </a:rPr>
              <a:t>Invasive Lionfish</a:t>
            </a: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0" y="648869"/>
            <a:ext cx="8822269" cy="6090349"/>
          </a:xfrm>
          <a:solidFill>
            <a:schemeClr val="accent3">
              <a:lumMod val="40000"/>
              <a:lumOff val="60000"/>
            </a:schemeClr>
          </a:solidFill>
          <a:ln>
            <a:solidFill>
              <a:srgbClr val="000000"/>
            </a:solidFill>
          </a:ln>
        </p:spPr>
        <p:txBody>
          <a:bodyPr>
            <a:noAutofit/>
          </a:bodyPr>
          <a:lstStyle/>
          <a:p>
            <a:r>
              <a:rPr lang="en-US" sz="2300" dirty="0">
                <a:ea typeface="ＭＳ Ｐゴシック" charset="0"/>
              </a:rPr>
              <a:t>Why range of 7.8-10.8 billion for 2050</a:t>
            </a:r>
            <a:r>
              <a:rPr lang="en-US" sz="2300" dirty="0" smtClean="0">
                <a:ea typeface="ＭＳ Ｐゴシック" charset="0"/>
              </a:rPr>
              <a:t>?</a:t>
            </a:r>
            <a:endParaRPr lang="en-US" sz="2300" dirty="0">
              <a:ea typeface="ＭＳ Ｐゴシック" charset="0"/>
            </a:endParaRPr>
          </a:p>
          <a:p>
            <a:r>
              <a:rPr lang="en-US" sz="2300" dirty="0">
                <a:ea typeface="ＭＳ Ｐゴシック" charset="0"/>
              </a:rPr>
              <a:t>Demographers must:</a:t>
            </a:r>
          </a:p>
          <a:p>
            <a:pPr marL="971550" lvl="1" indent="-514350">
              <a:buFont typeface="Calibri" charset="0"/>
              <a:buAutoNum type="arabicPeriod"/>
            </a:pPr>
            <a:r>
              <a:rPr lang="en-US" sz="2300" dirty="0">
                <a:ea typeface="ＭＳ Ｐゴシック" charset="0"/>
              </a:rPr>
              <a:t>Determine reliability of current estimates</a:t>
            </a:r>
          </a:p>
          <a:p>
            <a:pPr marL="971550" lvl="1" indent="-514350">
              <a:buFont typeface="Calibri" charset="0"/>
              <a:buAutoNum type="arabicPeriod"/>
            </a:pPr>
            <a:r>
              <a:rPr lang="en-US" sz="2300" dirty="0">
                <a:ea typeface="ＭＳ Ｐゴシック" charset="0"/>
              </a:rPr>
              <a:t>Make assumptions about fertility trends</a:t>
            </a:r>
          </a:p>
          <a:p>
            <a:pPr marL="971550" lvl="1" indent="-514350">
              <a:buFont typeface="Calibri" charset="0"/>
              <a:buAutoNum type="arabicPeriod"/>
            </a:pPr>
            <a:r>
              <a:rPr lang="en-US" sz="2300" dirty="0">
                <a:ea typeface="ＭＳ Ｐゴシック" charset="0"/>
              </a:rPr>
              <a:t>Deal with different databases and sets of assumptions</a:t>
            </a:r>
          </a:p>
          <a:p>
            <a:pPr marL="0" indent="0">
              <a:lnSpc>
                <a:spcPct val="90000"/>
              </a:lnSpc>
              <a:buNone/>
            </a:pPr>
            <a:endParaRPr lang="en-US" sz="2300"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2800" b="1" dirty="0">
                <a:ea typeface="ＭＳ Ｐゴシック" charset="0"/>
              </a:rPr>
              <a:t>Projecting Population Change</a:t>
            </a:r>
          </a:p>
        </p:txBody>
      </p:sp>
      <p:pic>
        <p:nvPicPr>
          <p:cNvPr id="5" name="Picture 6" descr="06-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417725" y="3057385"/>
            <a:ext cx="8194170" cy="3113640"/>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52061391"/>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7961</TotalTime>
  <Words>2409</Words>
  <Application>Microsoft Macintosh PowerPoint</Application>
  <PresentationFormat>On-screen Show (4:3)</PresentationFormat>
  <Paragraphs>464</Paragraphs>
  <Slides>35</Slides>
  <Notes>35</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Office Theme</vt:lpstr>
      <vt:lpstr>PowerPoint Presentation</vt:lpstr>
      <vt:lpstr>Slowing Population Growth in China: A Success Story</vt:lpstr>
      <vt:lpstr>Human Population Growth</vt:lpstr>
      <vt:lpstr>Human Population Growth</vt:lpstr>
      <vt:lpstr>Human Population Growth</vt:lpstr>
      <vt:lpstr>PowerPoint Presentation</vt:lpstr>
      <vt:lpstr>PowerPoint Presentation</vt:lpstr>
      <vt:lpstr>Five Most Populous Countries, 2010 and 2050</vt:lpstr>
      <vt:lpstr>Projecting Population Change</vt:lpstr>
      <vt:lpstr>Human Population Growth</vt:lpstr>
      <vt:lpstr>PowerPoint Presentation</vt:lpstr>
      <vt:lpstr>Human Population Growth</vt:lpstr>
      <vt:lpstr>Human Population Growth</vt:lpstr>
      <vt:lpstr>PowerPoint Presentation</vt:lpstr>
      <vt:lpstr>PowerPoint Presentation</vt:lpstr>
      <vt:lpstr>Human Population Growth</vt:lpstr>
      <vt:lpstr>PowerPoint Presentation</vt:lpstr>
      <vt:lpstr>Human Population Growth</vt:lpstr>
      <vt:lpstr>Human Population Growth</vt:lpstr>
      <vt:lpstr>PowerPoint Presentation</vt:lpstr>
      <vt:lpstr>PowerPoint Presentation</vt:lpstr>
      <vt:lpstr>Human Population Growth</vt:lpstr>
      <vt:lpstr>PowerPoint Presentation</vt:lpstr>
      <vt:lpstr>Human Population Growth</vt:lpstr>
      <vt:lpstr>PowerPoint Presentation</vt:lpstr>
      <vt:lpstr>Human Population Growth</vt:lpstr>
      <vt:lpstr>Human Population Growth</vt:lpstr>
      <vt:lpstr>Human Population Growth</vt:lpstr>
      <vt:lpstr>As Countries Develop, Their Populations Tend to Grow More Slowly</vt:lpstr>
      <vt:lpstr>PowerPoint Presentation</vt:lpstr>
      <vt:lpstr>PowerPoint Presentation</vt:lpstr>
      <vt:lpstr>Human Population Growth</vt:lpstr>
      <vt:lpstr>Human Population Growth</vt:lpstr>
      <vt:lpstr>Human Population Growth</vt:lpstr>
      <vt:lpstr>PowerPoint Presentation</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1332</cp:revision>
  <cp:lastPrinted>2016-09-19T16:15:06Z</cp:lastPrinted>
  <dcterms:created xsi:type="dcterms:W3CDTF">2016-08-25T00:09:50Z</dcterms:created>
  <dcterms:modified xsi:type="dcterms:W3CDTF">2016-12-13T16:53:50Z</dcterms:modified>
</cp:coreProperties>
</file>