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4"/>
  </p:notesMasterIdLst>
  <p:handoutMasterIdLst>
    <p:handoutMasterId r:id="rId35"/>
  </p:handoutMasterIdLst>
  <p:sldIdLst>
    <p:sldId id="257" r:id="rId2"/>
    <p:sldId id="258" r:id="rId3"/>
    <p:sldId id="267" r:id="rId4"/>
    <p:sldId id="268" r:id="rId5"/>
    <p:sldId id="260" r:id="rId6"/>
    <p:sldId id="287" r:id="rId7"/>
    <p:sldId id="259" r:id="rId8"/>
    <p:sldId id="263" r:id="rId9"/>
    <p:sldId id="264" r:id="rId10"/>
    <p:sldId id="266" r:id="rId11"/>
    <p:sldId id="269" r:id="rId12"/>
    <p:sldId id="265" r:id="rId13"/>
    <p:sldId id="262" r:id="rId14"/>
    <p:sldId id="270" r:id="rId15"/>
    <p:sldId id="271" r:id="rId16"/>
    <p:sldId id="275" r:id="rId17"/>
    <p:sldId id="274" r:id="rId18"/>
    <p:sldId id="276" r:id="rId19"/>
    <p:sldId id="277" r:id="rId20"/>
    <p:sldId id="281" r:id="rId21"/>
    <p:sldId id="280" r:id="rId22"/>
    <p:sldId id="279" r:id="rId23"/>
    <p:sldId id="282" r:id="rId24"/>
    <p:sldId id="283" r:id="rId25"/>
    <p:sldId id="284" r:id="rId26"/>
    <p:sldId id="285" r:id="rId27"/>
    <p:sldId id="286" r:id="rId28"/>
    <p:sldId id="288" r:id="rId29"/>
    <p:sldId id="289" r:id="rId30"/>
    <p:sldId id="291" r:id="rId31"/>
    <p:sldId id="293" r:id="rId32"/>
    <p:sldId id="292" r:id="rId3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5" d="100"/>
          <a:sy n="75" d="100"/>
        </p:scale>
        <p:origin x="-122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notesMaster" Target="notesMasters/notesMaster1.xml"/><Relationship Id="rId35" Type="http://schemas.openxmlformats.org/officeDocument/2006/relationships/handoutMaster" Target="handoutMasters/handoutMaster1.xml"/><Relationship Id="rId36"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9/28/16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9/28/16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a:ln/>
        </p:spPr>
      </p:sp>
      <p:sp>
        <p:nvSpPr>
          <p:cNvPr id="634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6349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1D824F4B-8A9E-2140-9A09-4862E8BCF526}" type="slidenum">
              <a:rPr lang="en-US" sz="1200"/>
              <a:pPr/>
              <a:t>11</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noTextEdit="1"/>
          </p:cNvSpPr>
          <p:nvPr>
            <p:ph type="sldImg"/>
          </p:nvPr>
        </p:nvSpPr>
        <p:spPr>
          <a:ln/>
        </p:spPr>
      </p:sp>
      <p:sp>
        <p:nvSpPr>
          <p:cNvPr id="5939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5939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A8760E0-7FC9-BD44-B191-B2D3BA5910D4}" type="slidenum">
              <a:rPr lang="en-US" sz="1200"/>
              <a:pPr/>
              <a:t>12</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ChangeArrowheads="1" noTextEdit="1"/>
          </p:cNvSpPr>
          <p:nvPr>
            <p:ph type="sldImg"/>
          </p:nvPr>
        </p:nvSpPr>
        <p:spPr>
          <a:ln/>
        </p:spPr>
      </p:sp>
      <p:sp>
        <p:nvSpPr>
          <p:cNvPr id="2457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221E1F"/>
                </a:solidFill>
                <a:ea typeface="ＭＳ Ｐゴシック" charset="0"/>
              </a:rPr>
              <a:t>Figure 5.3:</a:t>
            </a:r>
            <a:r>
              <a:rPr noProof="1">
                <a:solidFill>
                  <a:srgbClr val="221E1F"/>
                </a:solidFill>
                <a:ea typeface="ＭＳ Ｐゴシック" charset="0"/>
              </a:rPr>
              <a:t> </a:t>
            </a:r>
            <a:r>
              <a:rPr i="1" noProof="1">
                <a:solidFill>
                  <a:srgbClr val="221E1F"/>
                </a:solidFill>
                <a:ea typeface="ＭＳ Ｐゴシック" charset="0"/>
              </a:rPr>
              <a:t>Specialist species of honeycreepers: </a:t>
            </a:r>
            <a:r>
              <a:rPr noProof="1">
                <a:solidFill>
                  <a:srgbClr val="221E1F"/>
                </a:solidFill>
                <a:ea typeface="ＭＳ Ｐゴシック" charset="0"/>
              </a:rPr>
              <a:t>Through natural selection, different species of honeycreepers developed specialized ecological niches that reduced competition between these species. Each species has evolved a specialized beak to take advantage of certain types of food resources.</a:t>
            </a:r>
          </a:p>
          <a:p>
            <a:endParaRPr lang="en-US">
              <a:ea typeface="ＭＳ Ｐゴシック"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D28CE9-0BD6-4564-92AF-2F8EA3BC926B}" type="slidenum">
              <a:rPr lang="en-US" smtClean="0"/>
              <a:t>14</a:t>
            </a:fld>
            <a:endParaRPr lang="en-US"/>
          </a:p>
        </p:txBody>
      </p:sp>
    </p:spTree>
    <p:extLst>
      <p:ext uri="{BB962C8B-B14F-4D97-AF65-F5344CB8AC3E}">
        <p14:creationId xmlns:p14="http://schemas.microsoft.com/office/powerpoint/2010/main" val="7121706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D28CE9-0BD6-4564-92AF-2F8EA3BC926B}" type="slidenum">
              <a:rPr lang="en-US" smtClean="0"/>
              <a:t>15</a:t>
            </a:fld>
            <a:endParaRPr lang="en-US"/>
          </a:p>
        </p:txBody>
      </p:sp>
    </p:spTree>
    <p:extLst>
      <p:ext uri="{BB962C8B-B14F-4D97-AF65-F5344CB8AC3E}">
        <p14:creationId xmlns:p14="http://schemas.microsoft.com/office/powerpoint/2010/main" val="7121706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Grp="1" noRot="1" noChangeAspect="1" noChangeArrowheads="1" noTextEdit="1"/>
          </p:cNvSpPr>
          <p:nvPr>
            <p:ph type="sldImg"/>
          </p:nvPr>
        </p:nvSpPr>
        <p:spPr>
          <a:ln/>
        </p:spPr>
      </p:sp>
      <p:sp>
        <p:nvSpPr>
          <p:cNvPr id="10342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221E1F"/>
                </a:solidFill>
                <a:ea typeface="ＭＳ Ｐゴシック" charset="0"/>
              </a:rPr>
              <a:t>Figure 5.13:</a:t>
            </a:r>
            <a:r>
              <a:rPr noProof="1">
                <a:solidFill>
                  <a:srgbClr val="221E1F"/>
                </a:solidFill>
                <a:ea typeface="ＭＳ Ｐゴシック" charset="0"/>
              </a:rPr>
              <a:t> This diagram illustrates the range of tolerance for a population of organisms, such as trout, to a physical environmental factor</a:t>
            </a:r>
            <a:r>
              <a:rPr noProof="1">
                <a:solidFill>
                  <a:srgbClr val="221E1F"/>
                </a:solidFill>
                <a:latin typeface="Arial" charset="0"/>
                <a:ea typeface="ＭＳ Ｐゴシック" charset="0"/>
              </a:rPr>
              <a:t>—</a:t>
            </a:r>
            <a:r>
              <a:rPr noProof="1">
                <a:solidFill>
                  <a:srgbClr val="221E1F"/>
                </a:solidFill>
                <a:ea typeface="ＭＳ Ｐゴシック" charset="0"/>
              </a:rPr>
              <a:t>in this case, water temperature. Range of tolerance restrictions prevent particular species from taking over an ecosystem by keeping their population size in check. </a:t>
            </a:r>
            <a:r>
              <a:rPr b="1" noProof="1">
                <a:solidFill>
                  <a:srgbClr val="221E1F"/>
                </a:solidFill>
                <a:ea typeface="ＭＳ Ｐゴシック" charset="0"/>
              </a:rPr>
              <a:t>Question: </a:t>
            </a:r>
            <a:r>
              <a:rPr noProof="1">
                <a:solidFill>
                  <a:srgbClr val="221E1F"/>
                </a:solidFill>
                <a:ea typeface="ＭＳ Ｐゴシック" charset="0"/>
              </a:rPr>
              <a:t>For humans, what is an example of a range of tolerance for a physical environmental factor?</a:t>
            </a:r>
          </a:p>
          <a:p>
            <a:endParaRPr lang="en-US">
              <a:ea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a:ln/>
        </p:spPr>
      </p:sp>
      <p:sp>
        <p:nvSpPr>
          <p:cNvPr id="1095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95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02DC36C-622C-B94D-8CA1-629892F271DD}" type="slidenum">
              <a:rPr lang="en-US" sz="1200"/>
              <a:pPr/>
              <a:t>18</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a:ln/>
        </p:spPr>
      </p:sp>
      <p:sp>
        <p:nvSpPr>
          <p:cNvPr id="1259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259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455D9E2-8158-5445-B2A8-B610F981E27C}" type="slidenum">
              <a:rPr lang="en-US" sz="1200"/>
              <a:pPr/>
              <a:t>21</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a:ln/>
        </p:spPr>
      </p:sp>
      <p:sp>
        <p:nvSpPr>
          <p:cNvPr id="1218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218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6A8C977-BB66-BD4A-A907-A6951DAC0CDD}" type="slidenum">
              <a:rPr lang="en-US" sz="1200"/>
              <a:pPr/>
              <a:t>22</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noTextEdit="1"/>
          </p:cNvSpPr>
          <p:nvPr>
            <p:ph type="sldImg"/>
          </p:nvPr>
        </p:nvSpPr>
        <p:spPr>
          <a:ln/>
        </p:spPr>
      </p:sp>
      <p:sp>
        <p:nvSpPr>
          <p:cNvPr id="141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1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0037C6CA-FA63-9E4F-861D-58384B29967E}" type="slidenum">
              <a:rPr lang="en-US" sz="1200"/>
              <a:pPr/>
              <a:t>24</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4541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5.18:</a:t>
            </a:r>
            <a:r>
              <a:rPr noProof="1">
                <a:solidFill>
                  <a:srgbClr val="221E1F"/>
                </a:solidFill>
                <a:ea typeface="ＭＳ Ｐゴシック" charset="0"/>
              </a:rPr>
              <a:t> This graph represents the population cycles for the snowshoe hare and the Canadian lynx. At one time, scientists believed these curves provided evidence that these predator and prey populations regulated one another. More recent research suggests that the periodic swings in the hare population are caused by a combination of </a:t>
            </a:r>
            <a:r>
              <a:rPr i="1" noProof="1">
                <a:solidFill>
                  <a:srgbClr val="221E1F"/>
                </a:solidFill>
                <a:ea typeface="ＭＳ Ｐゴシック" charset="0"/>
              </a:rPr>
              <a:t>top-down population control</a:t>
            </a:r>
            <a:r>
              <a:rPr noProof="1">
                <a:solidFill>
                  <a:srgbClr val="221E1F"/>
                </a:solidFill>
                <a:latin typeface="Arial" charset="0"/>
                <a:ea typeface="ＭＳ Ｐゴシック" charset="0"/>
              </a:rPr>
              <a:t>—</a:t>
            </a:r>
            <a:r>
              <a:rPr noProof="1">
                <a:solidFill>
                  <a:srgbClr val="221E1F"/>
                </a:solidFill>
                <a:ea typeface="ＭＳ Ｐゴシック" charset="0"/>
              </a:rPr>
              <a:t>through predation by lynx and other predators</a:t>
            </a:r>
            <a:r>
              <a:rPr noProof="1">
                <a:solidFill>
                  <a:srgbClr val="221E1F"/>
                </a:solidFill>
                <a:latin typeface="Arial" charset="0"/>
                <a:ea typeface="ＭＳ Ｐゴシック" charset="0"/>
              </a:rPr>
              <a:t>—</a:t>
            </a:r>
            <a:r>
              <a:rPr noProof="1">
                <a:solidFill>
                  <a:srgbClr val="221E1F"/>
                </a:solidFill>
                <a:ea typeface="ＭＳ Ｐゴシック" charset="0"/>
              </a:rPr>
              <a:t>and </a:t>
            </a:r>
            <a:r>
              <a:rPr i="1" noProof="1">
                <a:solidFill>
                  <a:srgbClr val="221E1F"/>
                </a:solidFill>
                <a:ea typeface="ＭＳ Ｐゴシック" charset="0"/>
              </a:rPr>
              <a:t>bottom-up population control</a:t>
            </a:r>
            <a:r>
              <a:rPr noProof="1">
                <a:solidFill>
                  <a:srgbClr val="221E1F"/>
                </a:solidFill>
                <a:ea typeface="ＭＳ Ｐゴシック" charset="0"/>
              </a:rPr>
              <a:t>, in which changes in the availability of the food supply for hares help to determine their population size, which in turn helps to determine the lynx population size. (Data from D. A. MacLulich)</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4541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4541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5.18:</a:t>
            </a:r>
            <a:r>
              <a:rPr noProof="1">
                <a:solidFill>
                  <a:srgbClr val="221E1F"/>
                </a:solidFill>
                <a:ea typeface="ＭＳ Ｐゴシック" charset="0"/>
              </a:rPr>
              <a:t> This graph represents the population cycles for the snowshoe hare and the Canadian lynx. At one time, scientists believed these curves provided evidence that these predator and prey populations regulated one another. More recent research suggests that the periodic swings in the hare population are caused by a combination of </a:t>
            </a:r>
            <a:r>
              <a:rPr i="1" noProof="1">
                <a:solidFill>
                  <a:srgbClr val="221E1F"/>
                </a:solidFill>
                <a:ea typeface="ＭＳ Ｐゴシック" charset="0"/>
              </a:rPr>
              <a:t>top-down population control</a:t>
            </a:r>
            <a:r>
              <a:rPr noProof="1">
                <a:solidFill>
                  <a:srgbClr val="221E1F"/>
                </a:solidFill>
                <a:latin typeface="Arial" charset="0"/>
                <a:ea typeface="ＭＳ Ｐゴシック" charset="0"/>
              </a:rPr>
              <a:t>—</a:t>
            </a:r>
            <a:r>
              <a:rPr noProof="1">
                <a:solidFill>
                  <a:srgbClr val="221E1F"/>
                </a:solidFill>
                <a:ea typeface="ＭＳ Ｐゴシック" charset="0"/>
              </a:rPr>
              <a:t>through predation by lynx and other predators</a:t>
            </a:r>
            <a:r>
              <a:rPr noProof="1">
                <a:solidFill>
                  <a:srgbClr val="221E1F"/>
                </a:solidFill>
                <a:latin typeface="Arial" charset="0"/>
                <a:ea typeface="ＭＳ Ｐゴシック" charset="0"/>
              </a:rPr>
              <a:t>—</a:t>
            </a:r>
            <a:r>
              <a:rPr noProof="1">
                <a:solidFill>
                  <a:srgbClr val="221E1F"/>
                </a:solidFill>
                <a:ea typeface="ＭＳ Ｐゴシック" charset="0"/>
              </a:rPr>
              <a:t>and </a:t>
            </a:r>
            <a:r>
              <a:rPr i="1" noProof="1">
                <a:solidFill>
                  <a:srgbClr val="221E1F"/>
                </a:solidFill>
                <a:ea typeface="ＭＳ Ｐゴシック" charset="0"/>
              </a:rPr>
              <a:t>bottom-up population control</a:t>
            </a:r>
            <a:r>
              <a:rPr noProof="1">
                <a:solidFill>
                  <a:srgbClr val="221E1F"/>
                </a:solidFill>
                <a:ea typeface="ＭＳ Ｐゴシック" charset="0"/>
              </a:rPr>
              <a:t>, in which changes in the availability of the food supply for hares help to determine their population size, which in turn helps to determine the lynx population size. (Data from D. A. MacLulich)</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noTextEdit="1"/>
          </p:cNvSpPr>
          <p:nvPr>
            <p:ph type="sldImg"/>
          </p:nvPr>
        </p:nvSpPr>
        <p:spPr>
          <a:ln/>
        </p:spPr>
      </p:sp>
      <p:sp>
        <p:nvSpPr>
          <p:cNvPr id="1515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dirty="0">
              <a:ea typeface="ＭＳ Ｐゴシック" charset="0"/>
            </a:endParaRPr>
          </a:p>
        </p:txBody>
      </p:sp>
      <p:sp>
        <p:nvSpPr>
          <p:cNvPr id="1515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2E236608-A8AD-B743-A5A6-1CF39CF018F7}" type="slidenum">
              <a:rPr lang="en-US" sz="1200"/>
              <a:pPr/>
              <a:t>27</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59746" name="Rectangle 2"/>
          <p:cNvSpPr>
            <a:spLocks noChangeArrowheads="1" noTextEdit="1"/>
          </p:cNvSpPr>
          <p:nvPr>
            <p:ph type="sldImg"/>
          </p:nvPr>
        </p:nvSpPr>
        <p:spPr>
          <a:xfrm>
            <a:off x="1143000" y="687388"/>
            <a:ext cx="4572000" cy="3429000"/>
          </a:xfrm>
          <a:solidFill>
            <a:srgbClr val="FFFFFF"/>
          </a:solidFill>
          <a:ln/>
        </p:spPr>
      </p:sp>
      <p:sp>
        <p:nvSpPr>
          <p:cNvPr id="159747" name="Rectangle 3"/>
          <p:cNvSpPr>
            <a:spLocks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67938" name="Rectangle 2"/>
          <p:cNvSpPr>
            <a:spLocks noChangeArrowheads="1" noTextEdit="1"/>
          </p:cNvSpPr>
          <p:nvPr>
            <p:ph type="sldImg"/>
          </p:nvPr>
        </p:nvSpPr>
        <p:spPr>
          <a:xfrm>
            <a:off x="1143000" y="687388"/>
            <a:ext cx="4572000" cy="3429000"/>
          </a:xfrm>
          <a:solidFill>
            <a:srgbClr val="FFFFFF"/>
          </a:solidFill>
          <a:ln/>
        </p:spPr>
      </p:sp>
      <p:sp>
        <p:nvSpPr>
          <p:cNvPr id="167939" name="Rectangle 3"/>
          <p:cNvSpPr>
            <a:spLocks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noTextEdit="1"/>
          </p:cNvSpPr>
          <p:nvPr>
            <p:ph type="sldImg"/>
          </p:nvPr>
        </p:nvSpPr>
        <p:spPr>
          <a:ln/>
        </p:spPr>
      </p:sp>
      <p:sp>
        <p:nvSpPr>
          <p:cNvPr id="172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72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9D08031-111F-FA4F-A27D-2194274293D4}" type="slidenum">
              <a:rPr lang="en-US" sz="1200"/>
              <a:pPr/>
              <a:t>30</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noTextEdit="1"/>
          </p:cNvSpPr>
          <p:nvPr>
            <p:ph type="sldImg"/>
          </p:nvPr>
        </p:nvSpPr>
        <p:spPr>
          <a:ln/>
        </p:spPr>
      </p:sp>
      <p:sp>
        <p:nvSpPr>
          <p:cNvPr id="172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72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9D08031-111F-FA4F-A27D-2194274293D4}" type="slidenum">
              <a:rPr lang="en-US" sz="1200"/>
              <a:pPr/>
              <a:t>31</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Slide Image Placeholder 1"/>
          <p:cNvSpPr>
            <a:spLocks noGrp="1" noRot="1" noChangeAspect="1" noTextEdit="1"/>
          </p:cNvSpPr>
          <p:nvPr>
            <p:ph type="sldImg"/>
          </p:nvPr>
        </p:nvSpPr>
        <p:spPr>
          <a:ln/>
        </p:spPr>
      </p:sp>
      <p:sp>
        <p:nvSpPr>
          <p:cNvPr id="1720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720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9D08031-111F-FA4F-A27D-2194274293D4}" type="slidenum">
              <a:rPr lang="en-US" sz="1200"/>
              <a:pPr/>
              <a:t>32</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4</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2531"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endParaRPr lang="el-GR">
              <a:solidFill>
                <a:srgbClr val="000000"/>
              </a:solidFill>
              <a:ea typeface="ＭＳ Ｐゴシック"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3123"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4.14:</a:t>
            </a:r>
            <a:r>
              <a:rPr noProof="1">
                <a:solidFill>
                  <a:srgbClr val="221E1F"/>
                </a:solidFill>
                <a:ea typeface="ＭＳ Ｐゴシック" charset="0"/>
              </a:rPr>
              <a:t> This diagram illustrates the specialized feeding niches of various bird species in a coastal wetland. This specialization reduces competition and allows sharing of limited resources.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7</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2867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4977D7A-CC57-5542-A6B6-B9D6ECD93F7D}" type="slidenum">
              <a:rPr lang="en-US" sz="1200"/>
              <a:pPr/>
              <a:t>8</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noTextEdit="1"/>
          </p:cNvSpPr>
          <p:nvPr>
            <p:ph type="sldImg"/>
          </p:nvPr>
        </p:nvSpPr>
        <p:spPr>
          <a:ln/>
        </p:spPr>
      </p:sp>
      <p:sp>
        <p:nvSpPr>
          <p:cNvPr id="286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2867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4977D7A-CC57-5542-A6B6-B9D6ECD93F7D}" type="slidenum">
              <a:rPr lang="en-US" sz="1200"/>
              <a:pPr/>
              <a:t>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noTextEdit="1"/>
          </p:cNvSpPr>
          <p:nvPr>
            <p:ph type="sldImg"/>
          </p:nvPr>
        </p:nvSpPr>
        <p:spPr>
          <a:ln/>
        </p:spPr>
      </p:sp>
      <p:sp>
        <p:nvSpPr>
          <p:cNvPr id="6349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6349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1D824F4B-8A9E-2140-9A09-4862E8BCF526}" type="slidenum">
              <a:rPr lang="en-US" sz="1200"/>
              <a:pPr/>
              <a:t>10</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9/28/16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9/28/16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9/28/16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9/28/16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9/28/16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9/28/16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9/28/16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9/28/16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4" Type="http://schemas.openxmlformats.org/officeDocument/2006/relationships/image" Target="../media/image16.jpeg"/><Relationship Id="rId5" Type="http://schemas.openxmlformats.org/officeDocument/2006/relationships/image" Target="../media/image17.jpeg"/><Relationship Id="rId6" Type="http://schemas.openxmlformats.org/officeDocument/2006/relationships/image" Target="../media/image18.jpeg"/><Relationship Id="rId7"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jpe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7.jpeg"/></Relationships>
</file>

<file path=ppt/slides/_rels/slide15.xml.rels><?xml version="1.0" encoding="UTF-8" standalone="yes"?>
<Relationships xmlns="http://schemas.openxmlformats.org/package/2006/relationships"><Relationship Id="rId3" Type="http://schemas.openxmlformats.org/officeDocument/2006/relationships/image" Target="../media/image28.jpeg"/><Relationship Id="rId4" Type="http://schemas.openxmlformats.org/officeDocument/2006/relationships/image" Target="../media/image29.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30.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3.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png"/><Relationship Id="rId5" Type="http://schemas.openxmlformats.org/officeDocument/2006/relationships/image" Target="../media/image3.jpe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4.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5.jpeg"/></Relationships>
</file>

<file path=ppt/slides/_rels/slide22.xml.rels><?xml version="1.0" encoding="UTF-8" standalone="yes"?>
<Relationships xmlns="http://schemas.openxmlformats.org/package/2006/relationships"><Relationship Id="rId3" Type="http://schemas.openxmlformats.org/officeDocument/2006/relationships/image" Target="../media/image36.jpeg"/><Relationship Id="rId4" Type="http://schemas.openxmlformats.org/officeDocument/2006/relationships/image" Target="../media/image37.png"/><Relationship Id="rId5" Type="http://schemas.openxmlformats.org/officeDocument/2006/relationships/image" Target="../media/image38.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5.jpeg"/><Relationship Id="rId4" Type="http://schemas.openxmlformats.org/officeDocument/2006/relationships/image" Target="../media/image32.jpeg"/><Relationship Id="rId5" Type="http://schemas.openxmlformats.org/officeDocument/2006/relationships/image" Target="../media/image39.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4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41.jpeg"/></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4" Type="http://schemas.openxmlformats.org/officeDocument/2006/relationships/image" Target="../media/image43.jpeg"/><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44.jpe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4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png"/><Relationship Id="rId3" Type="http://schemas.openxmlformats.org/officeDocument/2006/relationships/image" Target="../media/image5.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4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4"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jpeg"/><Relationship Id="rId5" Type="http://schemas.openxmlformats.org/officeDocument/2006/relationships/image" Target="../media/image10.jpeg"/><Relationship Id="rId6" Type="http://schemas.openxmlformats.org/officeDocument/2006/relationships/image" Target="../media/image11.jpeg"/><Relationship Id="rId7" Type="http://schemas.openxmlformats.org/officeDocument/2006/relationships/image" Target="../media/image12.jpe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5" Type="http://schemas.openxmlformats.org/officeDocument/2006/relationships/image" Target="../media/image16.jpeg"/><Relationship Id="rId6" Type="http://schemas.openxmlformats.org/officeDocument/2006/relationships/image" Target="../media/image17.jpeg"/><Relationship Id="rId7" Type="http://schemas.openxmlformats.org/officeDocument/2006/relationships/image" Target="../media/image18.jpeg"/><Relationship Id="rId8" Type="http://schemas.openxmlformats.org/officeDocument/2006/relationships/image" Target="../media/image19.jpe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20.png"/><Relationship Id="rId5"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1"/>
          </p:nvPr>
        </p:nvSpPr>
        <p:spPr>
          <a:xfrm>
            <a:off x="233573" y="2499503"/>
            <a:ext cx="8729773" cy="2362200"/>
          </a:xfrm>
          <a:noFill/>
        </p:spPr>
        <p:txBody>
          <a:bodyPr anchor="ctr">
            <a:normAutofit/>
          </a:bodyPr>
          <a:lstStyle/>
          <a:p>
            <a:pPr algn="l">
              <a:buClr>
                <a:srgbClr val="1F881A"/>
              </a:buClr>
            </a:pPr>
            <a:r>
              <a:rPr lang="en-US" sz="2600" b="1" dirty="0">
                <a:solidFill>
                  <a:srgbClr val="000000"/>
                </a:solidFill>
                <a:latin typeface="Arial" charset="0"/>
                <a:ea typeface="ＭＳ Ｐゴシック" charset="0"/>
              </a:rPr>
              <a:t>CHAPTER 5</a:t>
            </a:r>
            <a:r>
              <a:rPr lang="en-US" sz="2600" b="1" dirty="0" smtClean="0">
                <a:solidFill>
                  <a:srgbClr val="000000"/>
                </a:solidFill>
                <a:latin typeface="Arial" charset="0"/>
                <a:ea typeface="ＭＳ Ｐゴシック" charset="0"/>
              </a:rPr>
              <a:t> </a:t>
            </a:r>
          </a:p>
          <a:p>
            <a:pPr algn="l">
              <a:buClr>
                <a:srgbClr val="1F881A"/>
              </a:buClr>
            </a:pPr>
            <a:r>
              <a:rPr lang="en-US" sz="2800" b="1" dirty="0">
                <a:solidFill>
                  <a:srgbClr val="000000"/>
                </a:solidFill>
                <a:ea typeface="ＭＳ Ｐゴシック" charset="0"/>
              </a:rPr>
              <a:t>Biodiversity, Species Interactions, and Population Control</a:t>
            </a: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3"/>
          <p:cNvSpPr>
            <a:spLocks noGrp="1" noChangeArrowheads="1"/>
          </p:cNvSpPr>
          <p:nvPr>
            <p:ph type="body" idx="1"/>
          </p:nvPr>
        </p:nvSpPr>
        <p:spPr>
          <a:xfrm>
            <a:off x="247815" y="299077"/>
            <a:ext cx="8580607" cy="6558923"/>
          </a:xfrm>
        </p:spPr>
        <p:txBody>
          <a:bodyPr>
            <a:noAutofit/>
          </a:bodyPr>
          <a:lstStyle/>
          <a:p>
            <a:pPr marL="0" indent="0" eaLnBrk="1" hangingPunct="1">
              <a:buNone/>
            </a:pPr>
            <a:r>
              <a:rPr lang="en-US" sz="2400" b="1" dirty="0">
                <a:solidFill>
                  <a:srgbClr val="000000"/>
                </a:solidFill>
                <a:ea typeface="ＭＳ Ｐゴシック" charset="0"/>
              </a:rPr>
              <a:t>Parasitism </a:t>
            </a:r>
          </a:p>
          <a:p>
            <a:pPr marL="0" indent="0">
              <a:buNone/>
            </a:pPr>
            <a:r>
              <a:rPr lang="en-US" sz="2400" dirty="0">
                <a:solidFill>
                  <a:srgbClr val="000000"/>
                </a:solidFill>
                <a:ea typeface="ＭＳ Ｐゴシック" charset="0"/>
              </a:rPr>
              <a:t>Some </a:t>
            </a:r>
            <a:r>
              <a:rPr lang="en-US" sz="2400" dirty="0" smtClean="0">
                <a:solidFill>
                  <a:srgbClr val="000000"/>
                </a:solidFill>
                <a:ea typeface="ＭＳ Ｐゴシック" charset="0"/>
              </a:rPr>
              <a:t>species feed </a:t>
            </a:r>
            <a:r>
              <a:rPr lang="en-US" sz="2400" dirty="0">
                <a:solidFill>
                  <a:srgbClr val="000000"/>
                </a:solidFill>
                <a:ea typeface="ＭＳ Ｐゴシック" charset="0"/>
              </a:rPr>
              <a:t>off </a:t>
            </a:r>
            <a:r>
              <a:rPr lang="en-US" sz="2400" dirty="0" smtClean="0">
                <a:solidFill>
                  <a:srgbClr val="000000"/>
                </a:solidFill>
                <a:ea typeface="ＭＳ Ｐゴシック" charset="0"/>
              </a:rPr>
              <a:t>other species </a:t>
            </a:r>
            <a:r>
              <a:rPr lang="en-US" sz="2400" dirty="0">
                <a:solidFill>
                  <a:srgbClr val="000000"/>
                </a:solidFill>
                <a:ea typeface="ＭＳ Ｐゴシック" charset="0"/>
              </a:rPr>
              <a:t>by </a:t>
            </a:r>
            <a:r>
              <a:rPr lang="en-US" sz="2400" dirty="0" smtClean="0">
                <a:solidFill>
                  <a:srgbClr val="000000"/>
                </a:solidFill>
                <a:ea typeface="ＭＳ Ｐゴシック" charset="0"/>
              </a:rPr>
              <a:t>living </a:t>
            </a:r>
            <a:r>
              <a:rPr lang="en-US" sz="2400" dirty="0">
                <a:solidFill>
                  <a:srgbClr val="000000"/>
                </a:solidFill>
                <a:ea typeface="ＭＳ Ｐゴシック" charset="0"/>
              </a:rPr>
              <a:t>on or in </a:t>
            </a:r>
            <a:r>
              <a:rPr lang="en-US" sz="2400" dirty="0" smtClean="0">
                <a:solidFill>
                  <a:srgbClr val="000000"/>
                </a:solidFill>
                <a:ea typeface="ＭＳ Ｐゴシック" charset="0"/>
              </a:rPr>
              <a:t>them</a:t>
            </a:r>
          </a:p>
          <a:p>
            <a:pPr eaLnBrk="1" hangingPunct="1"/>
            <a:r>
              <a:rPr lang="en-US" sz="2400" dirty="0" smtClean="0">
                <a:solidFill>
                  <a:srgbClr val="000000"/>
                </a:solidFill>
                <a:ea typeface="ＭＳ Ｐゴシック" charset="0"/>
              </a:rPr>
              <a:t>Parasite </a:t>
            </a:r>
            <a:r>
              <a:rPr lang="en-US" sz="2400" dirty="0">
                <a:solidFill>
                  <a:srgbClr val="000000"/>
                </a:solidFill>
                <a:ea typeface="ＭＳ Ｐゴシック" charset="0"/>
              </a:rPr>
              <a:t>is usually much smaller than the </a:t>
            </a:r>
            <a:r>
              <a:rPr lang="en-US" sz="2400" dirty="0" smtClean="0">
                <a:solidFill>
                  <a:srgbClr val="000000"/>
                </a:solidFill>
                <a:ea typeface="ＭＳ Ｐゴシック" charset="0"/>
              </a:rPr>
              <a:t>host</a:t>
            </a:r>
            <a:endParaRPr lang="en-US" sz="2400" dirty="0">
              <a:solidFill>
                <a:srgbClr val="000000"/>
              </a:solidFill>
              <a:ea typeface="ＭＳ Ｐゴシック" charset="0"/>
            </a:endParaRPr>
          </a:p>
          <a:p>
            <a:pPr eaLnBrk="1" hangingPunct="1"/>
            <a:r>
              <a:rPr lang="en-US" sz="2400" dirty="0">
                <a:solidFill>
                  <a:srgbClr val="000000"/>
                </a:solidFill>
                <a:ea typeface="ＭＳ Ｐゴシック" charset="0"/>
              </a:rPr>
              <a:t>Parasite rarely kills the </a:t>
            </a:r>
            <a:r>
              <a:rPr lang="en-US" sz="2400" dirty="0" smtClean="0">
                <a:solidFill>
                  <a:srgbClr val="000000"/>
                </a:solidFill>
                <a:ea typeface="ＭＳ Ｐゴシック" charset="0"/>
              </a:rPr>
              <a:t>host</a:t>
            </a:r>
            <a:endParaRPr lang="en-US" sz="2400" b="1" dirty="0">
              <a:solidFill>
                <a:srgbClr val="000000"/>
              </a:solidFill>
              <a:ea typeface="ＭＳ Ｐゴシック" charset="0"/>
            </a:endParaRPr>
          </a:p>
          <a:p>
            <a:pPr eaLnBrk="1" hangingPunct="1"/>
            <a:r>
              <a:rPr lang="en-US" sz="2400" dirty="0">
                <a:solidFill>
                  <a:srgbClr val="000000"/>
                </a:solidFill>
                <a:ea typeface="ＭＳ Ｐゴシック" charset="0"/>
              </a:rPr>
              <a:t>Parasite-host interaction may lead to </a:t>
            </a:r>
            <a:r>
              <a:rPr lang="en-US" sz="2400" dirty="0" smtClean="0">
                <a:solidFill>
                  <a:srgbClr val="000000"/>
                </a:solidFill>
                <a:ea typeface="ＭＳ Ｐゴシック" charset="0"/>
              </a:rPr>
              <a:t>coevolution</a:t>
            </a:r>
          </a:p>
          <a:p>
            <a:pPr marL="0" indent="0">
              <a:buNone/>
            </a:pPr>
            <a:r>
              <a:rPr lang="en-US" sz="2400" b="1" dirty="0">
                <a:solidFill>
                  <a:srgbClr val="000000"/>
                </a:solidFill>
                <a:ea typeface="ＭＳ Ｐゴシック" charset="0"/>
              </a:rPr>
              <a:t>Mutualism </a:t>
            </a:r>
          </a:p>
          <a:p>
            <a:pPr marL="0" indent="0">
              <a:buNone/>
            </a:pPr>
            <a:r>
              <a:rPr lang="en-US" sz="2400" dirty="0">
                <a:solidFill>
                  <a:srgbClr val="000000"/>
                </a:solidFill>
                <a:ea typeface="ＭＳ Ｐゴシック" charset="0"/>
              </a:rPr>
              <a:t>In </a:t>
            </a:r>
            <a:r>
              <a:rPr lang="en-US" sz="2400" dirty="0" smtClean="0">
                <a:solidFill>
                  <a:srgbClr val="000000"/>
                </a:solidFill>
                <a:ea typeface="ＭＳ Ｐゴシック" charset="0"/>
              </a:rPr>
              <a:t>some interactions</a:t>
            </a:r>
            <a:r>
              <a:rPr lang="en-US" sz="2400" dirty="0">
                <a:solidFill>
                  <a:srgbClr val="000000"/>
                </a:solidFill>
                <a:ea typeface="ＭＳ Ｐゴシック" charset="0"/>
              </a:rPr>
              <a:t>, </a:t>
            </a:r>
            <a:r>
              <a:rPr lang="en-US" sz="2400" dirty="0" smtClean="0">
                <a:solidFill>
                  <a:srgbClr val="000000"/>
                </a:solidFill>
                <a:ea typeface="ＭＳ Ｐゴシック" charset="0"/>
              </a:rPr>
              <a:t>both species benefit</a:t>
            </a:r>
          </a:p>
          <a:p>
            <a:r>
              <a:rPr lang="en-US" sz="2400" dirty="0" smtClean="0">
                <a:solidFill>
                  <a:srgbClr val="000000"/>
                </a:solidFill>
                <a:ea typeface="ＭＳ Ｐゴシック" charset="0"/>
              </a:rPr>
              <a:t>Nutrition </a:t>
            </a:r>
            <a:r>
              <a:rPr lang="en-US" sz="2400" dirty="0">
                <a:solidFill>
                  <a:srgbClr val="000000"/>
                </a:solidFill>
                <a:ea typeface="ＭＳ Ｐゴシック" charset="0"/>
              </a:rPr>
              <a:t>and protection </a:t>
            </a:r>
            <a:r>
              <a:rPr lang="en-US" sz="2400" dirty="0" smtClean="0">
                <a:solidFill>
                  <a:srgbClr val="000000"/>
                </a:solidFill>
                <a:ea typeface="ＭＳ Ｐゴシック" charset="0"/>
              </a:rPr>
              <a:t>relationship</a:t>
            </a:r>
            <a:endParaRPr lang="en-US" sz="2400" dirty="0">
              <a:solidFill>
                <a:srgbClr val="000000"/>
              </a:solidFill>
              <a:ea typeface="ＭＳ Ｐゴシック" charset="0"/>
            </a:endParaRPr>
          </a:p>
          <a:p>
            <a:r>
              <a:rPr lang="en-US" sz="2400" dirty="0">
                <a:solidFill>
                  <a:srgbClr val="000000"/>
                </a:solidFill>
                <a:ea typeface="ＭＳ Ｐゴシック" charset="0"/>
              </a:rPr>
              <a:t>Gut inhabitant </a:t>
            </a:r>
            <a:r>
              <a:rPr lang="en-US" sz="2400" dirty="0" smtClean="0">
                <a:solidFill>
                  <a:srgbClr val="000000"/>
                </a:solidFill>
                <a:ea typeface="ＭＳ Ｐゴシック" charset="0"/>
              </a:rPr>
              <a:t>mutualism</a:t>
            </a:r>
            <a:endParaRPr lang="en-US" sz="2400" dirty="0">
              <a:solidFill>
                <a:srgbClr val="000000"/>
              </a:solidFill>
              <a:ea typeface="ＭＳ Ｐゴシック" charset="0"/>
            </a:endParaRPr>
          </a:p>
          <a:p>
            <a:r>
              <a:rPr lang="en-US" sz="2400" dirty="0">
                <a:solidFill>
                  <a:srgbClr val="000000"/>
                </a:solidFill>
                <a:ea typeface="ＭＳ Ｐゴシック" charset="0"/>
              </a:rPr>
              <a:t>Not cooperation: </a:t>
            </a:r>
            <a:r>
              <a:rPr lang="en-US" sz="2400" dirty="0" smtClean="0">
                <a:solidFill>
                  <a:srgbClr val="000000"/>
                </a:solidFill>
                <a:ea typeface="ＭＳ Ｐゴシック" charset="0"/>
              </a:rPr>
              <a:t>it’</a:t>
            </a:r>
            <a:r>
              <a:rPr lang="en-US" altLang="ja-JP" sz="2400" dirty="0" smtClean="0">
                <a:solidFill>
                  <a:srgbClr val="000000"/>
                </a:solidFill>
                <a:ea typeface="ＭＳ Ｐゴシック" charset="0"/>
              </a:rPr>
              <a:t>s </a:t>
            </a:r>
            <a:r>
              <a:rPr lang="en-US" altLang="ja-JP" sz="2400" dirty="0">
                <a:solidFill>
                  <a:srgbClr val="000000"/>
                </a:solidFill>
                <a:ea typeface="ＭＳ Ｐゴシック" charset="0"/>
              </a:rPr>
              <a:t>mutual </a:t>
            </a:r>
            <a:r>
              <a:rPr lang="en-US" altLang="ja-JP" sz="2400" dirty="0" smtClean="0">
                <a:solidFill>
                  <a:srgbClr val="000000"/>
                </a:solidFill>
                <a:ea typeface="ＭＳ Ｐゴシック" charset="0"/>
              </a:rPr>
              <a:t>exploitation</a:t>
            </a:r>
          </a:p>
          <a:p>
            <a:pPr marL="0" indent="0">
              <a:buNone/>
            </a:pPr>
            <a:r>
              <a:rPr lang="en-US" sz="2400" b="1" dirty="0">
                <a:solidFill>
                  <a:srgbClr val="000000"/>
                </a:solidFill>
                <a:ea typeface="ＭＳ Ｐゴシック" charset="0"/>
              </a:rPr>
              <a:t>Commensalism </a:t>
            </a:r>
          </a:p>
          <a:p>
            <a:pPr marL="0" indent="0">
              <a:buNone/>
            </a:pPr>
            <a:r>
              <a:rPr lang="en-US" sz="2400" dirty="0">
                <a:solidFill>
                  <a:srgbClr val="000000"/>
                </a:solidFill>
                <a:ea typeface="ＭＳ Ｐゴシック" charset="0"/>
              </a:rPr>
              <a:t>In </a:t>
            </a:r>
            <a:r>
              <a:rPr lang="en-US" sz="2400" dirty="0" smtClean="0">
                <a:solidFill>
                  <a:srgbClr val="000000"/>
                </a:solidFill>
                <a:ea typeface="ＭＳ Ｐゴシック" charset="0"/>
              </a:rPr>
              <a:t>some interactions</a:t>
            </a:r>
            <a:r>
              <a:rPr lang="en-US" sz="2400" dirty="0">
                <a:solidFill>
                  <a:srgbClr val="000000"/>
                </a:solidFill>
                <a:ea typeface="ＭＳ Ｐゴシック" charset="0"/>
              </a:rPr>
              <a:t>, </a:t>
            </a:r>
            <a:r>
              <a:rPr lang="en-US" sz="2400" dirty="0" smtClean="0">
                <a:solidFill>
                  <a:srgbClr val="000000"/>
                </a:solidFill>
                <a:ea typeface="ＭＳ Ｐゴシック" charset="0"/>
              </a:rPr>
              <a:t>one species benefits and                                        the other is </a:t>
            </a:r>
            <a:r>
              <a:rPr lang="en-US" sz="2400" dirty="0">
                <a:solidFill>
                  <a:srgbClr val="000000"/>
                </a:solidFill>
                <a:ea typeface="ＭＳ Ｐゴシック" charset="0"/>
              </a:rPr>
              <a:t>n</a:t>
            </a:r>
            <a:r>
              <a:rPr lang="en-US" sz="2400" dirty="0" smtClean="0">
                <a:solidFill>
                  <a:srgbClr val="000000"/>
                </a:solidFill>
                <a:ea typeface="ＭＳ Ｐゴシック" charset="0"/>
              </a:rPr>
              <a:t>ot harmed</a:t>
            </a:r>
          </a:p>
          <a:p>
            <a:r>
              <a:rPr lang="en-US" sz="2400" dirty="0" smtClean="0">
                <a:solidFill>
                  <a:srgbClr val="000000"/>
                </a:solidFill>
                <a:ea typeface="ＭＳ Ｐゴシック" charset="0"/>
              </a:rPr>
              <a:t>Epiphytes</a:t>
            </a:r>
            <a:endParaRPr lang="en-US" sz="2400" dirty="0">
              <a:solidFill>
                <a:srgbClr val="000000"/>
              </a:solidFill>
              <a:ea typeface="ＭＳ Ｐゴシック" charset="0"/>
            </a:endParaRPr>
          </a:p>
          <a:p>
            <a:r>
              <a:rPr lang="en-US" sz="2400" dirty="0">
                <a:solidFill>
                  <a:srgbClr val="000000"/>
                </a:solidFill>
                <a:ea typeface="ＭＳ Ｐゴシック" charset="0"/>
              </a:rPr>
              <a:t>Birds nesting in </a:t>
            </a:r>
            <a:r>
              <a:rPr lang="en-US" sz="2400" dirty="0" smtClean="0">
                <a:solidFill>
                  <a:srgbClr val="000000"/>
                </a:solidFill>
                <a:ea typeface="ＭＳ Ｐゴシック" charset="0"/>
              </a:rPr>
              <a:t>trees</a:t>
            </a:r>
            <a:endParaRPr lang="en-US" sz="2400" dirty="0">
              <a:solidFill>
                <a:srgbClr val="000000"/>
              </a:solidFill>
              <a:ea typeface="ＭＳ Ｐゴシック" charset="0"/>
            </a:endParaRPr>
          </a:p>
          <a:p>
            <a:pPr eaLnBrk="1" hangingPunct="1"/>
            <a:endParaRPr lang="en-US" sz="2400" dirty="0">
              <a:solidFill>
                <a:srgbClr val="000000"/>
              </a:solidFill>
              <a:ea typeface="ＭＳ Ｐゴシック" charset="0"/>
            </a:endParaRPr>
          </a:p>
        </p:txBody>
      </p:sp>
      <p:pic>
        <p:nvPicPr>
          <p:cNvPr id="4" name="Picture 4" descr="05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57746" y="1406487"/>
            <a:ext cx="1972894" cy="1304186"/>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4" descr="05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6165" y="3968506"/>
            <a:ext cx="1864475" cy="27384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4" descr="05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50933" y="2546682"/>
            <a:ext cx="1801233" cy="19452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03118917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050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311" y="941800"/>
            <a:ext cx="3191339" cy="2109642"/>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4" descr="05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381" y="3714387"/>
            <a:ext cx="1864475" cy="273847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4" descr="050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76644" y="3224771"/>
            <a:ext cx="2386638" cy="25775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Rectangle 2"/>
          <p:cNvSpPr/>
          <p:nvPr/>
        </p:nvSpPr>
        <p:spPr>
          <a:xfrm>
            <a:off x="1131494" y="378766"/>
            <a:ext cx="1513455" cy="461665"/>
          </a:xfrm>
          <a:prstGeom prst="rect">
            <a:avLst/>
          </a:prstGeom>
        </p:spPr>
        <p:txBody>
          <a:bodyPr wrap="none">
            <a:spAutoFit/>
          </a:bodyPr>
          <a:lstStyle/>
          <a:p>
            <a:r>
              <a:rPr lang="en-US" sz="2400" b="1" dirty="0">
                <a:solidFill>
                  <a:srgbClr val="000000"/>
                </a:solidFill>
                <a:ea typeface="ＭＳ Ｐゴシック" charset="0"/>
              </a:rPr>
              <a:t>Parasitism </a:t>
            </a:r>
            <a:endParaRPr lang="en-US" sz="2400" dirty="0"/>
          </a:p>
        </p:txBody>
      </p:sp>
      <p:sp>
        <p:nvSpPr>
          <p:cNvPr id="5" name="Rectangle 4"/>
          <p:cNvSpPr/>
          <p:nvPr/>
        </p:nvSpPr>
        <p:spPr>
          <a:xfrm>
            <a:off x="5665039" y="378766"/>
            <a:ext cx="1566955" cy="461665"/>
          </a:xfrm>
          <a:prstGeom prst="rect">
            <a:avLst/>
          </a:prstGeom>
        </p:spPr>
        <p:txBody>
          <a:bodyPr wrap="none">
            <a:spAutoFit/>
          </a:bodyPr>
          <a:lstStyle/>
          <a:p>
            <a:r>
              <a:rPr lang="en-US" sz="2400" b="1" dirty="0">
                <a:solidFill>
                  <a:srgbClr val="000000"/>
                </a:solidFill>
                <a:ea typeface="ＭＳ Ｐゴシック" charset="0"/>
              </a:rPr>
              <a:t>Mutualism </a:t>
            </a:r>
            <a:endParaRPr lang="en-US" sz="2400" dirty="0"/>
          </a:p>
        </p:txBody>
      </p:sp>
      <p:pic>
        <p:nvPicPr>
          <p:cNvPr id="9" name="Picture 2" descr="0509b"/>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b="5682"/>
          <a:stretch>
            <a:fillRect/>
          </a:stretch>
        </p:blipFill>
        <p:spPr bwMode="auto">
          <a:xfrm>
            <a:off x="6469963" y="941800"/>
            <a:ext cx="2302452" cy="228297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 name="Picture 2" descr="0509a"/>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b="5682"/>
          <a:stretch>
            <a:fillRect/>
          </a:stretch>
        </p:blipFill>
        <p:spPr bwMode="auto">
          <a:xfrm>
            <a:off x="4019672" y="941800"/>
            <a:ext cx="2306268" cy="2279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8" name="Rectangle 7"/>
          <p:cNvSpPr/>
          <p:nvPr/>
        </p:nvSpPr>
        <p:spPr>
          <a:xfrm>
            <a:off x="780474" y="3218639"/>
            <a:ext cx="2132916" cy="461665"/>
          </a:xfrm>
          <a:prstGeom prst="rect">
            <a:avLst/>
          </a:prstGeom>
        </p:spPr>
        <p:txBody>
          <a:bodyPr wrap="none">
            <a:spAutoFit/>
          </a:bodyPr>
          <a:lstStyle/>
          <a:p>
            <a:r>
              <a:rPr lang="en-US" sz="2400" b="1" dirty="0">
                <a:solidFill>
                  <a:srgbClr val="000000"/>
                </a:solidFill>
                <a:ea typeface="ＭＳ Ｐゴシック" charset="0"/>
              </a:rPr>
              <a:t>Commensalism </a:t>
            </a:r>
            <a:endParaRPr lang="en-US" sz="2400" dirty="0"/>
          </a:p>
        </p:txBody>
      </p:sp>
    </p:spTree>
    <p:extLst>
      <p:ext uri="{BB962C8B-B14F-4D97-AF65-F5344CB8AC3E}">
        <p14:creationId xmlns:p14="http://schemas.microsoft.com/office/powerpoint/2010/main" val="2001935786"/>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title"/>
          </p:nvPr>
        </p:nvSpPr>
        <p:spPr>
          <a:xfrm>
            <a:off x="457200" y="26805"/>
            <a:ext cx="8229600" cy="1143000"/>
          </a:xfrm>
        </p:spPr>
        <p:txBody>
          <a:bodyPr anchor="b">
            <a:normAutofit/>
          </a:bodyPr>
          <a:lstStyle/>
          <a:p>
            <a:pPr eaLnBrk="1" hangingPunct="1"/>
            <a:r>
              <a:rPr lang="en-US" sz="3200" b="1" dirty="0">
                <a:ea typeface="ＭＳ Ｐゴシック" charset="0"/>
              </a:rPr>
              <a:t>Predator and Prey Interactions Can Drive </a:t>
            </a:r>
            <a:r>
              <a:rPr lang="en-US" sz="3200" b="1" dirty="0" smtClean="0">
                <a:ea typeface="ＭＳ Ｐゴシック" charset="0"/>
              </a:rPr>
              <a:t/>
            </a:r>
            <a:br>
              <a:rPr lang="en-US" sz="3200" b="1" dirty="0" smtClean="0">
                <a:ea typeface="ＭＳ Ｐゴシック" charset="0"/>
              </a:rPr>
            </a:br>
            <a:r>
              <a:rPr lang="en-US" sz="3200" b="1" dirty="0" smtClean="0">
                <a:ea typeface="ＭＳ Ｐゴシック" charset="0"/>
              </a:rPr>
              <a:t>Each Other’</a:t>
            </a:r>
            <a:r>
              <a:rPr lang="en-US" altLang="ja-JP" sz="3200" b="1" dirty="0" smtClean="0">
                <a:ea typeface="ＭＳ Ｐゴシック" charset="0"/>
              </a:rPr>
              <a:t>s </a:t>
            </a:r>
            <a:r>
              <a:rPr lang="en-US" altLang="ja-JP" sz="3200" b="1" dirty="0">
                <a:ea typeface="ＭＳ Ｐゴシック" charset="0"/>
              </a:rPr>
              <a:t>Evolution</a:t>
            </a:r>
            <a:endParaRPr lang="en-US" sz="3200" b="1" dirty="0">
              <a:ea typeface="ＭＳ Ｐゴシック" charset="0"/>
            </a:endParaRPr>
          </a:p>
        </p:txBody>
      </p:sp>
      <p:sp>
        <p:nvSpPr>
          <p:cNvPr id="58370" name="Rectangle 3"/>
          <p:cNvSpPr>
            <a:spLocks noGrp="1" noChangeArrowheads="1"/>
          </p:cNvSpPr>
          <p:nvPr>
            <p:ph type="body" idx="1"/>
          </p:nvPr>
        </p:nvSpPr>
        <p:spPr>
          <a:xfrm>
            <a:off x="201350" y="1205560"/>
            <a:ext cx="8735492" cy="916509"/>
          </a:xfrm>
        </p:spPr>
        <p:txBody>
          <a:bodyPr>
            <a:normAutofit/>
          </a:bodyPr>
          <a:lstStyle/>
          <a:p>
            <a:pPr marL="0" indent="0" algn="ctr" eaLnBrk="1" hangingPunct="1">
              <a:buNone/>
            </a:pPr>
            <a:r>
              <a:rPr lang="en-US" sz="2400" i="1" dirty="0">
                <a:solidFill>
                  <a:srgbClr val="000000"/>
                </a:solidFill>
                <a:ea typeface="ＭＳ Ｐゴシック" charset="0"/>
              </a:rPr>
              <a:t>Intense natural selection pressures between predator </a:t>
            </a:r>
            <a:r>
              <a:rPr lang="en-US" sz="2400" i="1" dirty="0" smtClean="0">
                <a:solidFill>
                  <a:srgbClr val="000000"/>
                </a:solidFill>
                <a:ea typeface="ＭＳ Ｐゴシック" charset="0"/>
              </a:rPr>
              <a:t>&amp; prey populations can facilitate coevolution. </a:t>
            </a:r>
            <a:endParaRPr lang="en-US" sz="2400" i="1" dirty="0">
              <a:solidFill>
                <a:srgbClr val="000000"/>
              </a:solidFill>
              <a:ea typeface="ＭＳ Ｐゴシック" charset="0"/>
            </a:endParaRPr>
          </a:p>
          <a:p>
            <a:pPr eaLnBrk="1" hangingPunct="1"/>
            <a:endParaRPr lang="en-US" sz="2400" dirty="0">
              <a:solidFill>
                <a:srgbClr val="000000"/>
              </a:solidFill>
              <a:ea typeface="ＭＳ Ｐゴシック" charset="0"/>
            </a:endParaRPr>
          </a:p>
        </p:txBody>
      </p:sp>
      <p:sp>
        <p:nvSpPr>
          <p:cNvPr id="5" name="Rectangle 3"/>
          <p:cNvSpPr txBox="1">
            <a:spLocks noChangeArrowheads="1"/>
          </p:cNvSpPr>
          <p:nvPr/>
        </p:nvSpPr>
        <p:spPr>
          <a:xfrm>
            <a:off x="201350" y="2138312"/>
            <a:ext cx="5313185" cy="246283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b="1" dirty="0" smtClean="0">
                <a:solidFill>
                  <a:srgbClr val="000000"/>
                </a:solidFill>
                <a:ea typeface="ＭＳ Ｐゴシック" charset="0"/>
              </a:rPr>
              <a:t>Coevolution</a:t>
            </a:r>
            <a:endParaRPr lang="en-US" sz="2400" dirty="0" smtClean="0">
              <a:solidFill>
                <a:srgbClr val="000000"/>
              </a:solidFill>
              <a:ea typeface="ＭＳ Ｐゴシック" charset="0"/>
            </a:endParaRPr>
          </a:p>
          <a:p>
            <a:pPr marL="57150" indent="0">
              <a:buNone/>
            </a:pPr>
            <a:r>
              <a:rPr lang="en-US" sz="2400" dirty="0" smtClean="0">
                <a:solidFill>
                  <a:srgbClr val="000000"/>
                </a:solidFill>
                <a:ea typeface="ＭＳ Ｐゴシック" charset="0"/>
              </a:rPr>
              <a:t>Interact over a long period of time</a:t>
            </a:r>
          </a:p>
          <a:p>
            <a:pPr marL="400050"/>
            <a:r>
              <a:rPr lang="en-US" sz="2400" dirty="0">
                <a:solidFill>
                  <a:srgbClr val="000000"/>
                </a:solidFill>
                <a:ea typeface="ＭＳ Ｐゴシック" charset="0"/>
              </a:rPr>
              <a:t>plants and their pollinators</a:t>
            </a:r>
          </a:p>
          <a:p>
            <a:pPr marL="400050"/>
            <a:r>
              <a:rPr lang="en-US" sz="2400" dirty="0" smtClean="0">
                <a:solidFill>
                  <a:srgbClr val="000000"/>
                </a:solidFill>
                <a:ea typeface="ＭＳ Ｐゴシック" charset="0"/>
              </a:rPr>
              <a:t>Bats and moths: echolocation of bats and sensitive hearing of moths</a:t>
            </a:r>
          </a:p>
          <a:p>
            <a:endParaRPr lang="en-US" sz="2400" dirty="0">
              <a:solidFill>
                <a:srgbClr val="000000"/>
              </a:solidFill>
              <a:ea typeface="ＭＳ Ｐゴシック" charset="0"/>
            </a:endParaRPr>
          </a:p>
        </p:txBody>
      </p:sp>
      <p:pic>
        <p:nvPicPr>
          <p:cNvPr id="2" name="Picture 1"/>
          <p:cNvPicPr>
            <a:picLocks noChangeAspect="1"/>
          </p:cNvPicPr>
          <p:nvPr/>
        </p:nvPicPr>
        <p:blipFill>
          <a:blip r:embed="rId3"/>
          <a:stretch>
            <a:fillRect/>
          </a:stretch>
        </p:blipFill>
        <p:spPr>
          <a:xfrm>
            <a:off x="4899458" y="2011256"/>
            <a:ext cx="2062042" cy="1546532"/>
          </a:xfrm>
          <a:prstGeom prst="rect">
            <a:avLst/>
          </a:prstGeom>
          <a:ln>
            <a:solidFill>
              <a:srgbClr val="000000"/>
            </a:solidFill>
          </a:ln>
        </p:spPr>
      </p:pic>
      <p:pic>
        <p:nvPicPr>
          <p:cNvPr id="4" name="Picture 4" descr="0506"/>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35705" y="2011257"/>
            <a:ext cx="2006121" cy="15465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 name="Picture 2"/>
          <p:cNvPicPr>
            <a:picLocks noChangeAspect="1"/>
          </p:cNvPicPr>
          <p:nvPr/>
        </p:nvPicPr>
        <p:blipFill>
          <a:blip r:embed="rId5"/>
          <a:stretch>
            <a:fillRect/>
          </a:stretch>
        </p:blipFill>
        <p:spPr>
          <a:xfrm>
            <a:off x="7033494" y="3678397"/>
            <a:ext cx="2008333" cy="2673816"/>
          </a:xfrm>
          <a:prstGeom prst="rect">
            <a:avLst/>
          </a:prstGeom>
          <a:ln>
            <a:solidFill>
              <a:srgbClr val="000000"/>
            </a:solidFill>
          </a:ln>
        </p:spPr>
      </p:pic>
      <p:sp>
        <p:nvSpPr>
          <p:cNvPr id="6" name="TextBox 5"/>
          <p:cNvSpPr txBox="1"/>
          <p:nvPr/>
        </p:nvSpPr>
        <p:spPr>
          <a:xfrm>
            <a:off x="321547" y="4423806"/>
            <a:ext cx="6639951" cy="2308324"/>
          </a:xfrm>
          <a:prstGeom prst="rect">
            <a:avLst/>
          </a:prstGeom>
          <a:noFill/>
          <a:ln>
            <a:solidFill>
              <a:srgbClr val="000000"/>
            </a:solidFill>
          </a:ln>
        </p:spPr>
        <p:txBody>
          <a:bodyPr wrap="square" rtlCol="0">
            <a:spAutoFit/>
          </a:bodyPr>
          <a:lstStyle/>
          <a:p>
            <a:r>
              <a:rPr lang="en-US" sz="1600" b="1" dirty="0"/>
              <a:t>Central American Acacia </a:t>
            </a:r>
            <a:r>
              <a:rPr lang="en-US" sz="1600" b="1" dirty="0" smtClean="0"/>
              <a:t>species:</a:t>
            </a:r>
          </a:p>
          <a:p>
            <a:pPr marL="285750" indent="-285750">
              <a:buFont typeface="Arial"/>
              <a:buChar char="•"/>
            </a:pPr>
            <a:r>
              <a:rPr lang="en-US" sz="1600" dirty="0" smtClean="0"/>
              <a:t>hollow </a:t>
            </a:r>
            <a:r>
              <a:rPr lang="en-US" sz="1600" dirty="0"/>
              <a:t>thorns and pores at the bases of their leaves </a:t>
            </a:r>
            <a:r>
              <a:rPr lang="en-US" sz="1600" dirty="0" smtClean="0"/>
              <a:t>secrete nectar </a:t>
            </a:r>
          </a:p>
          <a:p>
            <a:pPr marL="285750" indent="-285750">
              <a:buFont typeface="Arial"/>
              <a:buChar char="•"/>
            </a:pPr>
            <a:r>
              <a:rPr lang="en-US" sz="1600" dirty="0" smtClean="0"/>
              <a:t>hollow </a:t>
            </a:r>
            <a:r>
              <a:rPr lang="en-US" sz="1600" dirty="0"/>
              <a:t>thorns are </a:t>
            </a:r>
            <a:r>
              <a:rPr lang="en-US" sz="1600" dirty="0" smtClean="0"/>
              <a:t>exclusive </a:t>
            </a:r>
            <a:r>
              <a:rPr lang="en-US" sz="1600" dirty="0"/>
              <a:t>nest-site of some species of ant that drink the </a:t>
            </a:r>
            <a:r>
              <a:rPr lang="en-US" sz="1600" dirty="0" smtClean="0"/>
              <a:t>nectar</a:t>
            </a:r>
          </a:p>
          <a:p>
            <a:pPr marL="285750" indent="-285750">
              <a:buFont typeface="Arial"/>
              <a:buChar char="•"/>
            </a:pPr>
            <a:r>
              <a:rPr lang="en-US" sz="1600" dirty="0" smtClean="0"/>
              <a:t>Ants drink nectar and in turn defend the acacia </a:t>
            </a:r>
            <a:r>
              <a:rPr lang="en-US" sz="1600" dirty="0"/>
              <a:t>plant against </a:t>
            </a:r>
            <a:r>
              <a:rPr lang="en-US" sz="1600" dirty="0" smtClean="0"/>
              <a:t>herbivores </a:t>
            </a:r>
          </a:p>
          <a:p>
            <a:r>
              <a:rPr lang="en-US" sz="1600" b="1" dirty="0"/>
              <a:t>C</a:t>
            </a:r>
            <a:r>
              <a:rPr lang="en-US" sz="1600" b="1" dirty="0" smtClean="0"/>
              <a:t>oevolution</a:t>
            </a:r>
            <a:r>
              <a:rPr lang="en-US" sz="1600" dirty="0"/>
              <a:t>: </a:t>
            </a:r>
            <a:r>
              <a:rPr lang="en-US" sz="1600" dirty="0" smtClean="0"/>
              <a:t>plants </a:t>
            </a:r>
            <a:r>
              <a:rPr lang="en-US" sz="1600" dirty="0"/>
              <a:t>would not have evolved hollow thorns or nectar pores unless their evolution had been affected by the ants, and the ants would not have evolved herbivore defense behaviors unless their evolution had been affected by the plants</a:t>
            </a:r>
            <a:r>
              <a:rPr lang="en-US" sz="1600" dirty="0" smtClean="0"/>
              <a:t>.  </a:t>
            </a:r>
            <a:r>
              <a:rPr lang="en-US" sz="1600" dirty="0" smtClean="0">
                <a:sym typeface="Wingdings"/>
              </a:rPr>
              <a:t></a:t>
            </a:r>
            <a:endParaRPr lang="en-US" sz="1600" dirty="0"/>
          </a:p>
        </p:txBody>
      </p:sp>
    </p:spTree>
    <p:extLst>
      <p:ext uri="{BB962C8B-B14F-4D97-AF65-F5344CB8AC3E}">
        <p14:creationId xmlns:p14="http://schemas.microsoft.com/office/powerpoint/2010/main" val="1795172449"/>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0" y="0"/>
            <a:ext cx="9144000" cy="685800"/>
          </a:xfrm>
          <a:solidFill>
            <a:schemeClr val="bg1"/>
          </a:solidFill>
        </p:spPr>
        <p:txBody>
          <a:bodyPr/>
          <a:lstStyle/>
          <a:p>
            <a:r>
              <a:rPr lang="en-US" sz="3000" b="1" dirty="0">
                <a:ea typeface="ＭＳ Ｐゴシック" charset="0"/>
              </a:rPr>
              <a:t>Specialist Species of Honeycreepers </a:t>
            </a:r>
          </a:p>
        </p:txBody>
      </p:sp>
      <p:pic>
        <p:nvPicPr>
          <p:cNvPr id="11268" name="Picture 4" descr="05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74875" y="762000"/>
            <a:ext cx="4794250" cy="58610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153999892"/>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89230"/>
          </a:xfrm>
        </p:spPr>
        <p:txBody>
          <a:bodyPr>
            <a:normAutofit/>
          </a:bodyPr>
          <a:lstStyle/>
          <a:p>
            <a:r>
              <a:rPr lang="en-US" sz="3200" b="1" dirty="0" smtClean="0"/>
              <a:t>Population Abundance and Distribution	</a:t>
            </a:r>
            <a:endParaRPr lang="en-US" sz="3200" b="1" dirty="0"/>
          </a:p>
        </p:txBody>
      </p:sp>
      <p:sp>
        <p:nvSpPr>
          <p:cNvPr id="3" name="Content Placeholder 2"/>
          <p:cNvSpPr>
            <a:spLocks noGrp="1"/>
          </p:cNvSpPr>
          <p:nvPr>
            <p:ph idx="1"/>
          </p:nvPr>
        </p:nvSpPr>
        <p:spPr>
          <a:xfrm>
            <a:off x="137705" y="689230"/>
            <a:ext cx="9006295" cy="5105400"/>
          </a:xfrm>
        </p:spPr>
        <p:txBody>
          <a:bodyPr>
            <a:noAutofit/>
          </a:bodyPr>
          <a:lstStyle/>
          <a:p>
            <a:pPr marL="0" indent="0" algn="ctr">
              <a:buNone/>
            </a:pPr>
            <a:r>
              <a:rPr lang="en-US" sz="2300" i="1" dirty="0">
                <a:ea typeface="ＭＳ Ｐゴシック" charset="0"/>
              </a:rPr>
              <a:t>Populations Can Grow, Shrink, or Remain Stable </a:t>
            </a:r>
            <a:endParaRPr lang="en-US" sz="2300" i="1" dirty="0" smtClean="0"/>
          </a:p>
          <a:p>
            <a:pPr marL="0" indent="0">
              <a:buNone/>
            </a:pPr>
            <a:r>
              <a:rPr lang="en-US" sz="2300" dirty="0" smtClean="0"/>
              <a:t>Populations are </a:t>
            </a:r>
            <a:r>
              <a:rPr lang="en-US" sz="2300" b="1" i="1" dirty="0" smtClean="0"/>
              <a:t>dynamic</a:t>
            </a:r>
            <a:r>
              <a:rPr lang="en-US" sz="2300" dirty="0" smtClean="0"/>
              <a:t>: constantly changing; inputs and outputs</a:t>
            </a:r>
          </a:p>
          <a:p>
            <a:pPr marL="0" indent="0">
              <a:buNone/>
            </a:pPr>
            <a:endParaRPr lang="en-US" sz="2300" dirty="0"/>
          </a:p>
          <a:p>
            <a:pPr marL="0" indent="0">
              <a:buNone/>
            </a:pPr>
            <a:endParaRPr lang="en-US" sz="2300" dirty="0" smtClean="0"/>
          </a:p>
          <a:p>
            <a:pPr marL="0" indent="0">
              <a:buNone/>
            </a:pPr>
            <a:endParaRPr lang="en-US" sz="2300" dirty="0" smtClean="0">
              <a:ea typeface="ＭＳ Ｐゴシック" charset="0"/>
            </a:endParaRPr>
          </a:p>
          <a:p>
            <a:pPr marL="0" indent="0" algn="ctr">
              <a:buNone/>
            </a:pPr>
            <a:r>
              <a:rPr lang="en-US" sz="2300" b="1" dirty="0" smtClean="0">
                <a:ea typeface="ＭＳ Ｐゴシック" charset="0"/>
              </a:rPr>
              <a:t>Population </a:t>
            </a:r>
            <a:r>
              <a:rPr lang="en-US" sz="2300" b="1" dirty="0">
                <a:ea typeface="ＭＳ Ｐゴシック" charset="0"/>
              </a:rPr>
              <a:t>change = (births + immigration) – (deaths + emigration</a:t>
            </a:r>
            <a:r>
              <a:rPr lang="en-US" sz="2300" b="1" dirty="0" smtClean="0">
                <a:ea typeface="ＭＳ Ｐゴシック" charset="0"/>
              </a:rPr>
              <a:t>)</a:t>
            </a:r>
          </a:p>
          <a:p>
            <a:pPr marL="0" indent="0">
              <a:buNone/>
            </a:pPr>
            <a:r>
              <a:rPr lang="en-US" sz="2300" b="1" u="sng" dirty="0"/>
              <a:t>Population Characteristics</a:t>
            </a:r>
            <a:r>
              <a:rPr lang="en-US" sz="2300" dirty="0" smtClean="0"/>
              <a:t>:  </a:t>
            </a:r>
            <a:r>
              <a:rPr lang="en-US" sz="2300" b="1" dirty="0"/>
              <a:t>Sex Ratio</a:t>
            </a:r>
            <a:r>
              <a:rPr lang="en-US" sz="2300" dirty="0"/>
              <a:t>: Ratio of males to </a:t>
            </a:r>
            <a:r>
              <a:rPr lang="en-US" sz="2300" dirty="0" smtClean="0"/>
              <a:t>females</a:t>
            </a:r>
            <a:endParaRPr lang="en-US" sz="2300" dirty="0"/>
          </a:p>
          <a:p>
            <a:pPr marL="0" indent="0">
              <a:buNone/>
            </a:pPr>
            <a:r>
              <a:rPr lang="en-US" sz="2300" b="1" dirty="0"/>
              <a:t>Size</a:t>
            </a:r>
            <a:r>
              <a:rPr lang="en-US" sz="2300" dirty="0"/>
              <a:t> (</a:t>
            </a:r>
            <a:r>
              <a:rPr lang="en-US" sz="2300" i="1" dirty="0"/>
              <a:t>N</a:t>
            </a:r>
            <a:r>
              <a:rPr lang="en-US" sz="2300" dirty="0"/>
              <a:t>): Total number of individuals within a defined area at a given time. </a:t>
            </a:r>
          </a:p>
          <a:p>
            <a:pPr marL="0" indent="0">
              <a:buNone/>
            </a:pPr>
            <a:r>
              <a:rPr lang="en-US" sz="2300" b="1" dirty="0"/>
              <a:t>Density</a:t>
            </a:r>
            <a:r>
              <a:rPr lang="en-US" sz="2300" dirty="0"/>
              <a:t>: number of individuals per unit area. Used to set hunting and fishing limits, food supply</a:t>
            </a:r>
          </a:p>
          <a:p>
            <a:pPr marL="0" indent="0">
              <a:buNone/>
            </a:pPr>
            <a:endParaRPr lang="en-US" sz="2300" dirty="0" smtClean="0"/>
          </a:p>
          <a:p>
            <a:pPr marL="0" indent="0">
              <a:buNone/>
            </a:pPr>
            <a:endParaRPr lang="en-US" sz="2300" dirty="0"/>
          </a:p>
          <a:p>
            <a:pPr marL="0" indent="0">
              <a:buNone/>
            </a:pPr>
            <a:endParaRPr lang="en-US" sz="2300" dirty="0"/>
          </a:p>
          <a:p>
            <a:pPr marL="0" indent="0" algn="ctr">
              <a:buNone/>
            </a:pPr>
            <a:endParaRPr lang="en-US" sz="2000" b="1" i="1" dirty="0" smtClean="0"/>
          </a:p>
          <a:p>
            <a:pPr marL="0" indent="0">
              <a:buNone/>
            </a:pPr>
            <a:endParaRPr lang="en-US" sz="2300" dirty="0" smtClean="0"/>
          </a:p>
          <a:p>
            <a:pPr marL="0" indent="0">
              <a:buNone/>
            </a:pPr>
            <a:endParaRPr lang="en-US" sz="2300" dirty="0" smtClean="0"/>
          </a:p>
          <a:p>
            <a:endParaRPr lang="en-US" sz="2300" dirty="0" smtClean="0"/>
          </a:p>
          <a:p>
            <a:endParaRPr lang="en-US" sz="2300" dirty="0" smtClean="0"/>
          </a:p>
        </p:txBody>
      </p:sp>
      <p:pic>
        <p:nvPicPr>
          <p:cNvPr id="5" name="Picture 2" descr="figure_06_02"/>
          <p:cNvPicPr>
            <a:picLocks noChangeAspect="1" noChangeArrowheads="1"/>
          </p:cNvPicPr>
          <p:nvPr/>
        </p:nvPicPr>
        <p:blipFill rotWithShape="1">
          <a:blip r:embed="rId3" cstate="print"/>
          <a:srcRect b="27300"/>
          <a:stretch/>
        </p:blipFill>
        <p:spPr bwMode="auto">
          <a:xfrm>
            <a:off x="304799" y="1570339"/>
            <a:ext cx="8607165" cy="1296176"/>
          </a:xfrm>
          <a:prstGeom prst="rect">
            <a:avLst/>
          </a:prstGeom>
          <a:noFill/>
          <a:ln w="9525">
            <a:solidFill>
              <a:schemeClr val="tx1"/>
            </a:solidFill>
            <a:miter lim="800000"/>
            <a:headEnd/>
            <a:tailEnd/>
          </a:ln>
          <a:effectLst/>
        </p:spPr>
      </p:pic>
      <p:sp>
        <p:nvSpPr>
          <p:cNvPr id="6" name="Rectangle 5"/>
          <p:cNvSpPr/>
          <p:nvPr/>
        </p:nvSpPr>
        <p:spPr>
          <a:xfrm>
            <a:off x="304799" y="4898053"/>
            <a:ext cx="8607165" cy="1754327"/>
          </a:xfrm>
          <a:prstGeom prst="rect">
            <a:avLst/>
          </a:prstGeom>
          <a:ln>
            <a:solidFill>
              <a:srgbClr val="000000"/>
            </a:solidFill>
          </a:ln>
        </p:spPr>
        <p:txBody>
          <a:bodyPr wrap="square">
            <a:spAutoFit/>
          </a:bodyPr>
          <a:lstStyle/>
          <a:p>
            <a:r>
              <a:rPr lang="en-US" sz="2200" b="1" dirty="0"/>
              <a:t>Age Structure</a:t>
            </a:r>
            <a:r>
              <a:rPr lang="en-US" sz="2200" dirty="0"/>
              <a:t>: </a:t>
            </a:r>
            <a:endParaRPr lang="en-US" sz="2200" dirty="0" smtClean="0"/>
          </a:p>
          <a:p>
            <a:pPr marL="285750" indent="-285750">
              <a:buFont typeface="Arial"/>
              <a:buChar char="•"/>
            </a:pPr>
            <a:r>
              <a:rPr lang="en-US" sz="2200" dirty="0" smtClean="0"/>
              <a:t>Pre</a:t>
            </a:r>
            <a:r>
              <a:rPr lang="en-US" sz="2200" dirty="0"/>
              <a:t>-reproductive age</a:t>
            </a:r>
          </a:p>
          <a:p>
            <a:pPr marL="285750" indent="-285750">
              <a:buFont typeface="Arial"/>
              <a:buChar char="•"/>
            </a:pPr>
            <a:r>
              <a:rPr lang="en-US" sz="2200" dirty="0"/>
              <a:t>Reproductive age</a:t>
            </a:r>
          </a:p>
          <a:p>
            <a:pPr marL="285750" indent="-285750">
              <a:buFont typeface="Arial"/>
              <a:buChar char="•"/>
            </a:pPr>
            <a:r>
              <a:rPr lang="en-US" sz="2200" dirty="0"/>
              <a:t>Post-reproductive </a:t>
            </a:r>
            <a:r>
              <a:rPr lang="en-US" sz="2200" dirty="0" smtClean="0"/>
              <a:t>age</a:t>
            </a:r>
          </a:p>
          <a:p>
            <a:pPr algn="ctr"/>
            <a:r>
              <a:rPr lang="en-US" sz="2000" i="1" dirty="0"/>
              <a:t>number of juvenile and adults; predicts growth, decline or stability of </a:t>
            </a:r>
            <a:r>
              <a:rPr lang="en-US" sz="2000" i="1" dirty="0" smtClean="0"/>
              <a:t>population</a:t>
            </a:r>
            <a:endParaRPr lang="en-US" sz="2000" i="1" dirty="0"/>
          </a:p>
        </p:txBody>
      </p:sp>
    </p:spTree>
    <p:extLst>
      <p:ext uri="{BB962C8B-B14F-4D97-AF65-F5344CB8AC3E}">
        <p14:creationId xmlns:p14="http://schemas.microsoft.com/office/powerpoint/2010/main" val="5309493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txBox="1">
            <a:spLocks/>
          </p:cNvSpPr>
          <p:nvPr/>
        </p:nvSpPr>
        <p:spPr>
          <a:xfrm>
            <a:off x="457200" y="0"/>
            <a:ext cx="8229600" cy="68923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smtClean="0"/>
              <a:t>Population Abundance and Distribution	</a:t>
            </a:r>
            <a:endParaRPr lang="en-US" sz="3200" b="1" dirty="0"/>
          </a:p>
        </p:txBody>
      </p:sp>
      <p:sp>
        <p:nvSpPr>
          <p:cNvPr id="8" name="Rectangle 3"/>
          <p:cNvSpPr txBox="1">
            <a:spLocks noChangeArrowheads="1"/>
          </p:cNvSpPr>
          <p:nvPr/>
        </p:nvSpPr>
        <p:spPr>
          <a:xfrm>
            <a:off x="457200" y="728881"/>
            <a:ext cx="8229600" cy="5029200"/>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b="1" i="1" dirty="0">
                <a:ea typeface="ＭＳ Ｐゴシック" charset="0"/>
              </a:rPr>
              <a:t>Most Populations Live Together in Clumps or Patches </a:t>
            </a:r>
            <a:endParaRPr lang="en-US" sz="2400" b="1" i="1" dirty="0" smtClean="0">
              <a:ea typeface="ＭＳ Ｐゴシック" charset="0"/>
            </a:endParaRPr>
          </a:p>
          <a:p>
            <a:pPr marL="0" indent="0">
              <a:buNone/>
            </a:pPr>
            <a:endParaRPr lang="en-US" sz="1200" b="1" dirty="0" smtClean="0">
              <a:ea typeface="ＭＳ Ｐゴシック" charset="0"/>
            </a:endParaRPr>
          </a:p>
          <a:p>
            <a:pPr marL="0" indent="0">
              <a:buNone/>
            </a:pPr>
            <a:r>
              <a:rPr lang="en-US" sz="2400" b="1" dirty="0" smtClean="0">
                <a:ea typeface="ＭＳ Ｐゴシック" charset="0"/>
              </a:rPr>
              <a:t>Population distribution </a:t>
            </a:r>
          </a:p>
          <a:p>
            <a:pPr marL="971550" lvl="1" indent="-514350">
              <a:buFont typeface="Calibri" charset="0"/>
              <a:buAutoNum type="arabicPeriod"/>
            </a:pPr>
            <a:r>
              <a:rPr lang="en-US" sz="2400" dirty="0" smtClean="0">
                <a:ea typeface="ＭＳ Ｐゴシック" charset="0"/>
              </a:rPr>
              <a:t>Clumping</a:t>
            </a:r>
          </a:p>
          <a:p>
            <a:pPr marL="971550" lvl="1" indent="-514350">
              <a:buFont typeface="Calibri" charset="0"/>
              <a:buAutoNum type="arabicPeriod"/>
            </a:pPr>
            <a:r>
              <a:rPr lang="en-US" sz="2400" dirty="0" smtClean="0">
                <a:ea typeface="ＭＳ Ｐゴシック" charset="0"/>
              </a:rPr>
              <a:t>Uniform dispersion</a:t>
            </a:r>
          </a:p>
          <a:p>
            <a:pPr marL="971550" lvl="1" indent="-514350">
              <a:buFont typeface="Calibri" charset="0"/>
              <a:buAutoNum type="arabicPeriod"/>
            </a:pPr>
            <a:r>
              <a:rPr lang="en-US" sz="2400" dirty="0" smtClean="0">
                <a:ea typeface="ＭＳ Ｐゴシック" charset="0"/>
              </a:rPr>
              <a:t>Random dispersion</a:t>
            </a:r>
            <a:endParaRPr lang="en-US" sz="2400" dirty="0">
              <a:ea typeface="ＭＳ Ｐゴシック" charset="0"/>
            </a:endParaRPr>
          </a:p>
        </p:txBody>
      </p:sp>
      <p:pic>
        <p:nvPicPr>
          <p:cNvPr id="10" name="Picture 4" descr="05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763" y="3261731"/>
            <a:ext cx="8737969" cy="313460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1" name="Rectangle 10"/>
          <p:cNvSpPr/>
          <p:nvPr/>
        </p:nvSpPr>
        <p:spPr>
          <a:xfrm>
            <a:off x="2719146" y="6396335"/>
            <a:ext cx="4180051" cy="461665"/>
          </a:xfrm>
          <a:prstGeom prst="rect">
            <a:avLst/>
          </a:prstGeom>
        </p:spPr>
        <p:txBody>
          <a:bodyPr wrap="none">
            <a:spAutoFit/>
          </a:bodyPr>
          <a:lstStyle/>
          <a:p>
            <a:pPr algn="ctr"/>
            <a:r>
              <a:rPr lang="en-US" sz="2400" dirty="0"/>
              <a:t>Generalized Dispersion Patterns</a:t>
            </a:r>
          </a:p>
        </p:txBody>
      </p:sp>
      <p:pic>
        <p:nvPicPr>
          <p:cNvPr id="12" name="Picture 4" descr="0511"/>
          <p:cNvPicPr preferRelativeResize="0">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10124" y="1191006"/>
            <a:ext cx="2646998" cy="196216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22552444"/>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1"/>
          <p:cNvSpPr>
            <a:spLocks noGrp="1"/>
          </p:cNvSpPr>
          <p:nvPr>
            <p:ph type="title"/>
          </p:nvPr>
        </p:nvSpPr>
        <p:spPr>
          <a:xfrm>
            <a:off x="0" y="0"/>
            <a:ext cx="9144000" cy="762000"/>
          </a:xfrm>
          <a:solidFill>
            <a:srgbClr val="FFFFFF"/>
          </a:solidFill>
        </p:spPr>
        <p:txBody>
          <a:bodyPr/>
          <a:lstStyle/>
          <a:p>
            <a:r>
              <a:rPr lang="en-US" sz="3200" b="1" dirty="0">
                <a:ea typeface="ＭＳ Ｐゴシック" charset="0"/>
              </a:rPr>
              <a:t>Some Factors Can Limit Population Size</a:t>
            </a:r>
            <a:endParaRPr lang="en-US" sz="3000" b="1" dirty="0">
              <a:ea typeface="ＭＳ Ｐゴシック" charset="0"/>
            </a:endParaRPr>
          </a:p>
        </p:txBody>
      </p:sp>
      <p:pic>
        <p:nvPicPr>
          <p:cNvPr id="35844" name="Picture 4" descr="05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1752" y="1515691"/>
            <a:ext cx="8160662" cy="484714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Rectangle 2"/>
          <p:cNvSpPr/>
          <p:nvPr/>
        </p:nvSpPr>
        <p:spPr>
          <a:xfrm>
            <a:off x="2968830" y="6409579"/>
            <a:ext cx="3206339" cy="369332"/>
          </a:xfrm>
          <a:prstGeom prst="rect">
            <a:avLst/>
          </a:prstGeom>
        </p:spPr>
        <p:txBody>
          <a:bodyPr wrap="none">
            <a:spAutoFit/>
          </a:bodyPr>
          <a:lstStyle/>
          <a:p>
            <a:r>
              <a:rPr lang="en-US" dirty="0">
                <a:ea typeface="ＭＳ Ｐゴシック" charset="0"/>
              </a:rPr>
              <a:t>Trout Tolerance of Temperature</a:t>
            </a:r>
            <a:endParaRPr lang="en-US" dirty="0"/>
          </a:p>
        </p:txBody>
      </p:sp>
      <p:sp>
        <p:nvSpPr>
          <p:cNvPr id="4" name="Rectangle 3"/>
          <p:cNvSpPr/>
          <p:nvPr/>
        </p:nvSpPr>
        <p:spPr>
          <a:xfrm>
            <a:off x="198908" y="872643"/>
            <a:ext cx="8746185" cy="461665"/>
          </a:xfrm>
          <a:prstGeom prst="rect">
            <a:avLst/>
          </a:prstGeom>
        </p:spPr>
        <p:txBody>
          <a:bodyPr wrap="square">
            <a:spAutoFit/>
          </a:bodyPr>
          <a:lstStyle/>
          <a:p>
            <a:r>
              <a:rPr lang="en-US" sz="2400" b="1" dirty="0">
                <a:solidFill>
                  <a:srgbClr val="000000"/>
                </a:solidFill>
                <a:ea typeface="ＭＳ Ｐゴシック" charset="0"/>
              </a:rPr>
              <a:t>Range of </a:t>
            </a:r>
            <a:r>
              <a:rPr lang="en-US" sz="2400" b="1" dirty="0" smtClean="0">
                <a:solidFill>
                  <a:srgbClr val="000000"/>
                </a:solidFill>
                <a:ea typeface="ＭＳ Ｐゴシック" charset="0"/>
              </a:rPr>
              <a:t>tolerance: </a:t>
            </a:r>
            <a:r>
              <a:rPr lang="en-US" sz="2400" dirty="0" smtClean="0">
                <a:solidFill>
                  <a:srgbClr val="000000"/>
                </a:solidFill>
                <a:ea typeface="ＭＳ Ｐゴシック" charset="0"/>
              </a:rPr>
              <a:t>Variations </a:t>
            </a:r>
            <a:r>
              <a:rPr lang="en-US" sz="2400" dirty="0">
                <a:solidFill>
                  <a:srgbClr val="000000"/>
                </a:solidFill>
                <a:ea typeface="ＭＳ Ｐゴシック" charset="0"/>
              </a:rPr>
              <a:t>in physical and </a:t>
            </a:r>
            <a:r>
              <a:rPr lang="en-US" sz="2400" dirty="0" smtClean="0">
                <a:solidFill>
                  <a:srgbClr val="000000"/>
                </a:solidFill>
                <a:ea typeface="ＭＳ Ｐゴシック" charset="0"/>
              </a:rPr>
              <a:t>chemical environment</a:t>
            </a:r>
            <a:endParaRPr lang="en-US" sz="2400" dirty="0">
              <a:solidFill>
                <a:srgbClr val="000000"/>
              </a:solidFill>
              <a:ea typeface="ＭＳ Ｐゴシック" charset="0"/>
            </a:endParaRPr>
          </a:p>
        </p:txBody>
      </p:sp>
    </p:spTree>
    <p:extLst>
      <p:ext uri="{BB962C8B-B14F-4D97-AF65-F5344CB8AC3E}">
        <p14:creationId xmlns:p14="http://schemas.microsoft.com/office/powerpoint/2010/main" val="5322432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a:xfrm>
            <a:off x="457200" y="0"/>
            <a:ext cx="8229600" cy="561193"/>
          </a:xfrm>
        </p:spPr>
        <p:txBody>
          <a:bodyPr anchor="b">
            <a:noAutofit/>
          </a:bodyPr>
          <a:lstStyle/>
          <a:p>
            <a:r>
              <a:rPr lang="en-US" sz="3200" b="1" dirty="0">
                <a:ea typeface="ＭＳ Ｐゴシック" charset="0"/>
              </a:rPr>
              <a:t>Some Factors Can Limit Population Size</a:t>
            </a:r>
          </a:p>
        </p:txBody>
      </p:sp>
      <p:sp>
        <p:nvSpPr>
          <p:cNvPr id="101378" name="Content Placeholder 2"/>
          <p:cNvSpPr>
            <a:spLocks noGrp="1"/>
          </p:cNvSpPr>
          <p:nvPr>
            <p:ph idx="1"/>
          </p:nvPr>
        </p:nvSpPr>
        <p:spPr>
          <a:xfrm>
            <a:off x="220940" y="598313"/>
            <a:ext cx="8686800" cy="4525963"/>
          </a:xfrm>
        </p:spPr>
        <p:txBody>
          <a:bodyPr>
            <a:normAutofit/>
          </a:bodyPr>
          <a:lstStyle/>
          <a:p>
            <a:pPr marL="0" indent="0">
              <a:buNone/>
            </a:pPr>
            <a:r>
              <a:rPr lang="en-US" sz="2300" b="1" dirty="0" smtClean="0">
                <a:solidFill>
                  <a:srgbClr val="000000"/>
                </a:solidFill>
                <a:ea typeface="ＭＳ Ｐゴシック" charset="0"/>
              </a:rPr>
              <a:t>Limiting </a:t>
            </a:r>
            <a:r>
              <a:rPr lang="en-US" sz="2300" b="1" dirty="0">
                <a:solidFill>
                  <a:srgbClr val="000000"/>
                </a:solidFill>
                <a:ea typeface="ＭＳ Ｐゴシック" charset="0"/>
              </a:rPr>
              <a:t>factor principle</a:t>
            </a:r>
          </a:p>
          <a:p>
            <a:pPr marL="0" indent="0">
              <a:buNone/>
            </a:pPr>
            <a:r>
              <a:rPr lang="en-US" sz="2300" dirty="0">
                <a:solidFill>
                  <a:srgbClr val="000000"/>
                </a:solidFill>
                <a:ea typeface="ＭＳ Ｐゴシック" charset="0"/>
              </a:rPr>
              <a:t>Too much or too little of any physical or chemical factor can limit or prevent growth of a population, even if all other factors are at or near the optimal range of </a:t>
            </a:r>
            <a:r>
              <a:rPr lang="en-US" sz="2300" dirty="0" smtClean="0">
                <a:solidFill>
                  <a:srgbClr val="000000"/>
                </a:solidFill>
                <a:ea typeface="ＭＳ Ｐゴシック" charset="0"/>
              </a:rPr>
              <a:t>tolerance.</a:t>
            </a:r>
          </a:p>
          <a:p>
            <a:pPr marL="0" indent="0">
              <a:buNone/>
            </a:pPr>
            <a:endParaRPr lang="en-US" sz="1200" dirty="0">
              <a:solidFill>
                <a:srgbClr val="000000"/>
              </a:solidFill>
              <a:ea typeface="ＭＳ Ｐゴシック" charset="0"/>
            </a:endParaRPr>
          </a:p>
          <a:p>
            <a:pPr marL="0" indent="0">
              <a:lnSpc>
                <a:spcPct val="90000"/>
              </a:lnSpc>
              <a:buNone/>
            </a:pPr>
            <a:r>
              <a:rPr lang="en-US" sz="2300" i="1" dirty="0" smtClean="0">
                <a:solidFill>
                  <a:srgbClr val="000000"/>
                </a:solidFill>
                <a:ea typeface="ＭＳ Ｐゴシック" charset="0"/>
              </a:rPr>
              <a:t>Size </a:t>
            </a:r>
            <a:r>
              <a:rPr lang="en-US" sz="2300" i="1" dirty="0">
                <a:solidFill>
                  <a:srgbClr val="000000"/>
                </a:solidFill>
                <a:ea typeface="ＭＳ Ｐゴシック" charset="0"/>
              </a:rPr>
              <a:t>of populations controlled by </a:t>
            </a:r>
            <a:r>
              <a:rPr lang="en-US" sz="2300" b="1" i="1" dirty="0">
                <a:solidFill>
                  <a:srgbClr val="000000"/>
                </a:solidFill>
                <a:ea typeface="ＭＳ Ｐゴシック" charset="0"/>
              </a:rPr>
              <a:t>limiting factors</a:t>
            </a:r>
            <a:r>
              <a:rPr lang="en-US" sz="2300" i="1" dirty="0">
                <a:solidFill>
                  <a:srgbClr val="000000"/>
                </a:solidFill>
                <a:ea typeface="ＭＳ Ｐゴシック" charset="0"/>
              </a:rPr>
              <a:t>:</a:t>
            </a:r>
          </a:p>
          <a:p>
            <a:pPr>
              <a:lnSpc>
                <a:spcPct val="90000"/>
              </a:lnSpc>
            </a:pPr>
            <a:r>
              <a:rPr lang="en-US" sz="2300" dirty="0" smtClean="0">
                <a:solidFill>
                  <a:srgbClr val="000000"/>
                </a:solidFill>
                <a:ea typeface="ＭＳ Ｐゴシック" charset="0"/>
              </a:rPr>
              <a:t>Light (sunlight)</a:t>
            </a:r>
            <a:endParaRPr lang="en-US" sz="2300" dirty="0">
              <a:solidFill>
                <a:srgbClr val="000000"/>
              </a:solidFill>
              <a:ea typeface="ＭＳ Ｐゴシック" charset="0"/>
            </a:endParaRPr>
          </a:p>
          <a:p>
            <a:pPr>
              <a:lnSpc>
                <a:spcPct val="90000"/>
              </a:lnSpc>
            </a:pPr>
            <a:r>
              <a:rPr lang="en-US" sz="2300" dirty="0" smtClean="0">
                <a:solidFill>
                  <a:srgbClr val="000000"/>
                </a:solidFill>
                <a:ea typeface="ＭＳ Ｐゴシック" charset="0"/>
              </a:rPr>
              <a:t>Water (precipitation)</a:t>
            </a:r>
            <a:endParaRPr lang="en-US" sz="2300" dirty="0">
              <a:solidFill>
                <a:srgbClr val="000000"/>
              </a:solidFill>
              <a:ea typeface="ＭＳ Ｐゴシック" charset="0"/>
            </a:endParaRPr>
          </a:p>
          <a:p>
            <a:pPr>
              <a:lnSpc>
                <a:spcPct val="90000"/>
              </a:lnSpc>
            </a:pPr>
            <a:r>
              <a:rPr lang="en-US" sz="2300" dirty="0">
                <a:solidFill>
                  <a:srgbClr val="000000"/>
                </a:solidFill>
                <a:ea typeface="ＭＳ Ｐゴシック" charset="0"/>
              </a:rPr>
              <a:t>Space</a:t>
            </a:r>
          </a:p>
          <a:p>
            <a:pPr>
              <a:lnSpc>
                <a:spcPct val="90000"/>
              </a:lnSpc>
            </a:pPr>
            <a:r>
              <a:rPr lang="en-US" sz="2300" dirty="0">
                <a:solidFill>
                  <a:srgbClr val="000000"/>
                </a:solidFill>
                <a:ea typeface="ＭＳ Ｐゴシック" charset="0"/>
              </a:rPr>
              <a:t>Nutrients</a:t>
            </a:r>
          </a:p>
          <a:p>
            <a:pPr>
              <a:lnSpc>
                <a:spcPct val="90000"/>
              </a:lnSpc>
            </a:pPr>
            <a:r>
              <a:rPr lang="en-US" sz="2300" dirty="0">
                <a:solidFill>
                  <a:srgbClr val="000000"/>
                </a:solidFill>
                <a:ea typeface="ＭＳ Ｐゴシック" charset="0"/>
              </a:rPr>
              <a:t>Exposure to too many competitors, predators or infectious diseases</a:t>
            </a:r>
          </a:p>
          <a:p>
            <a:endParaRPr lang="en-US" sz="2300" dirty="0">
              <a:solidFill>
                <a:srgbClr val="000000"/>
              </a:solidFill>
              <a:ea typeface="ＭＳ Ｐゴシック" charset="0"/>
            </a:endParaRPr>
          </a:p>
        </p:txBody>
      </p:sp>
      <p:pic>
        <p:nvPicPr>
          <p:cNvPr id="2" name="Picture 1"/>
          <p:cNvPicPr>
            <a:picLocks noChangeAspect="1"/>
          </p:cNvPicPr>
          <p:nvPr/>
        </p:nvPicPr>
        <p:blipFill>
          <a:blip r:embed="rId2"/>
          <a:stretch>
            <a:fillRect/>
          </a:stretch>
        </p:blipFill>
        <p:spPr>
          <a:xfrm>
            <a:off x="988784" y="4778827"/>
            <a:ext cx="7191717" cy="1931490"/>
          </a:xfrm>
          <a:prstGeom prst="rect">
            <a:avLst/>
          </a:prstGeom>
          <a:ln>
            <a:solidFill>
              <a:schemeClr val="tx1"/>
            </a:solidFill>
          </a:ln>
        </p:spPr>
      </p:pic>
    </p:spTree>
    <p:extLst>
      <p:ext uri="{BB962C8B-B14F-4D97-AF65-F5344CB8AC3E}">
        <p14:creationId xmlns:p14="http://schemas.microsoft.com/office/powerpoint/2010/main" val="1220424951"/>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260109" y="29536"/>
            <a:ext cx="8725141" cy="959935"/>
          </a:xfrm>
          <a:ln>
            <a:solidFill>
              <a:srgbClr val="000000"/>
            </a:solidFill>
          </a:ln>
        </p:spPr>
        <p:txBody>
          <a:bodyPr>
            <a:normAutofit fontScale="90000"/>
          </a:bodyPr>
          <a:lstStyle/>
          <a:p>
            <a:pPr eaLnBrk="1" hangingPunct="1"/>
            <a:r>
              <a:rPr lang="en-US" sz="3200" b="1" dirty="0">
                <a:ea typeface="ＭＳ Ｐゴシック" charset="0"/>
              </a:rPr>
              <a:t>No Population Can Grow Indefinitely: </a:t>
            </a:r>
            <a:r>
              <a:rPr lang="en-US" sz="3200" b="1" dirty="0" smtClean="0">
                <a:ea typeface="ＭＳ Ｐゴシック" charset="0"/>
              </a:rPr>
              <a:t/>
            </a:r>
            <a:br>
              <a:rPr lang="en-US" sz="3200" b="1" dirty="0" smtClean="0">
                <a:ea typeface="ＭＳ Ｐゴシック" charset="0"/>
              </a:rPr>
            </a:br>
            <a:r>
              <a:rPr lang="en-US" sz="3200" b="1" dirty="0" smtClean="0">
                <a:ea typeface="ＭＳ Ｐゴシック" charset="0"/>
              </a:rPr>
              <a:t>J</a:t>
            </a:r>
            <a:r>
              <a:rPr lang="en-US" sz="3200" b="1" dirty="0">
                <a:ea typeface="ＭＳ Ｐゴシック" charset="0"/>
              </a:rPr>
              <a:t>-Curves and S-</a:t>
            </a:r>
            <a:r>
              <a:rPr lang="en-US" sz="3200" b="1" dirty="0" smtClean="0">
                <a:ea typeface="ＭＳ Ｐゴシック" charset="0"/>
              </a:rPr>
              <a:t>Curves</a:t>
            </a:r>
            <a:endParaRPr lang="en-US" sz="3200" b="1" dirty="0">
              <a:ea typeface="ＭＳ Ｐゴシック" charset="0"/>
            </a:endParaRPr>
          </a:p>
        </p:txBody>
      </p:sp>
      <p:sp>
        <p:nvSpPr>
          <p:cNvPr id="108546" name="Rectangle 3"/>
          <p:cNvSpPr>
            <a:spLocks noGrp="1" noChangeArrowheads="1"/>
          </p:cNvSpPr>
          <p:nvPr>
            <p:ph type="body" idx="1"/>
          </p:nvPr>
        </p:nvSpPr>
        <p:spPr>
          <a:xfrm>
            <a:off x="260109" y="1086265"/>
            <a:ext cx="8725140" cy="1808309"/>
          </a:xfrm>
          <a:ln>
            <a:solidFill>
              <a:srgbClr val="000000"/>
            </a:solidFill>
          </a:ln>
        </p:spPr>
        <p:txBody>
          <a:bodyPr>
            <a:noAutofit/>
          </a:bodyPr>
          <a:lstStyle/>
          <a:p>
            <a:pPr marL="0" indent="0" eaLnBrk="1" hangingPunct="1">
              <a:buNone/>
            </a:pPr>
            <a:r>
              <a:rPr lang="en-US" sz="2300" b="1" dirty="0">
                <a:solidFill>
                  <a:srgbClr val="000000"/>
                </a:solidFill>
                <a:ea typeface="ＭＳ Ｐゴシック" charset="0"/>
              </a:rPr>
              <a:t>Environmental resistance </a:t>
            </a:r>
          </a:p>
          <a:p>
            <a:r>
              <a:rPr lang="en-US" sz="2300" dirty="0">
                <a:solidFill>
                  <a:srgbClr val="000000"/>
                </a:solidFill>
                <a:ea typeface="ＭＳ Ｐゴシック" charset="0"/>
              </a:rPr>
              <a:t>All factors that act to limit the growth of a </a:t>
            </a:r>
            <a:r>
              <a:rPr lang="en-US" sz="2300" dirty="0" smtClean="0">
                <a:solidFill>
                  <a:srgbClr val="000000"/>
                </a:solidFill>
                <a:ea typeface="ＭＳ Ｐゴシック" charset="0"/>
              </a:rPr>
              <a:t>population</a:t>
            </a:r>
            <a:endParaRPr lang="en-US" sz="2300" dirty="0">
              <a:solidFill>
                <a:srgbClr val="000000"/>
              </a:solidFill>
              <a:ea typeface="ＭＳ Ｐゴシック" charset="0"/>
            </a:endParaRPr>
          </a:p>
          <a:p>
            <a:pPr marL="0" indent="0" eaLnBrk="1" hangingPunct="1">
              <a:buNone/>
            </a:pPr>
            <a:r>
              <a:rPr lang="en-US" sz="2300" b="1" dirty="0">
                <a:solidFill>
                  <a:srgbClr val="000000"/>
                </a:solidFill>
                <a:ea typeface="ＭＳ Ｐゴシック" charset="0"/>
              </a:rPr>
              <a:t>Carrying capacity (K)</a:t>
            </a:r>
          </a:p>
          <a:p>
            <a:r>
              <a:rPr lang="en-US" sz="2300" dirty="0">
                <a:solidFill>
                  <a:srgbClr val="000000"/>
                </a:solidFill>
                <a:ea typeface="ＭＳ Ｐゴシック" charset="0"/>
              </a:rPr>
              <a:t>Maximum population a given habitat can </a:t>
            </a:r>
            <a:r>
              <a:rPr lang="en-US" sz="2300" dirty="0" smtClean="0">
                <a:solidFill>
                  <a:srgbClr val="000000"/>
                </a:solidFill>
                <a:ea typeface="ＭＳ Ｐゴシック" charset="0"/>
              </a:rPr>
              <a:t>sustain</a:t>
            </a:r>
          </a:p>
        </p:txBody>
      </p:sp>
      <p:sp>
        <p:nvSpPr>
          <p:cNvPr id="5" name="Rectangle 3"/>
          <p:cNvSpPr txBox="1">
            <a:spLocks noChangeArrowheads="1"/>
          </p:cNvSpPr>
          <p:nvPr/>
        </p:nvSpPr>
        <p:spPr>
          <a:xfrm>
            <a:off x="260109" y="3025133"/>
            <a:ext cx="4010265" cy="3688416"/>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300" b="1" dirty="0" smtClean="0">
                <a:ea typeface="ＭＳ Ｐゴシック" charset="0"/>
              </a:rPr>
              <a:t>Exponential growth</a:t>
            </a:r>
          </a:p>
          <a:p>
            <a:pPr marL="0" indent="0">
              <a:buNone/>
            </a:pPr>
            <a:r>
              <a:rPr lang="en-US" sz="2300" dirty="0" smtClean="0">
                <a:ea typeface="ＭＳ Ｐゴシック" charset="0"/>
              </a:rPr>
              <a:t>Starts slowly, then accelerates to carrying capacity when meets environmental resistance</a:t>
            </a:r>
          </a:p>
          <a:p>
            <a:pPr marL="0" indent="0">
              <a:buFont typeface="Arial"/>
              <a:buNone/>
            </a:pPr>
            <a:endParaRPr lang="en-US" sz="1200" b="1" dirty="0" smtClean="0">
              <a:ea typeface="ＭＳ Ｐゴシック" charset="0"/>
            </a:endParaRPr>
          </a:p>
          <a:p>
            <a:pPr marL="0" indent="0">
              <a:buFont typeface="Arial"/>
              <a:buNone/>
            </a:pPr>
            <a:r>
              <a:rPr lang="en-US" sz="2300" b="1" dirty="0" smtClean="0">
                <a:ea typeface="ＭＳ Ｐゴシック" charset="0"/>
              </a:rPr>
              <a:t>Logistic growth </a:t>
            </a:r>
          </a:p>
          <a:p>
            <a:pPr marL="0" indent="0">
              <a:buNone/>
            </a:pPr>
            <a:r>
              <a:rPr lang="en-US" sz="2300" dirty="0" smtClean="0">
                <a:ea typeface="ＭＳ Ｐゴシック" charset="0"/>
              </a:rPr>
              <a:t>Decreased population growth rate as population size reaches carrying capacity</a:t>
            </a:r>
          </a:p>
          <a:p>
            <a:pPr marL="57150" indent="0">
              <a:buFont typeface="Arial"/>
              <a:buNone/>
            </a:pPr>
            <a:endParaRPr lang="en-US" sz="2300" dirty="0">
              <a:solidFill>
                <a:srgbClr val="000000"/>
              </a:solidFill>
              <a:ea typeface="ＭＳ Ｐゴシック" charset="0"/>
            </a:endParaRPr>
          </a:p>
        </p:txBody>
      </p:sp>
      <p:pic>
        <p:nvPicPr>
          <p:cNvPr id="6" name="Picture 4" descr="05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0961" y="3036566"/>
            <a:ext cx="4584289" cy="36769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459286" y="6498105"/>
            <a:ext cx="1749197" cy="215444"/>
          </a:xfrm>
          <a:prstGeom prst="rect">
            <a:avLst/>
          </a:prstGeom>
        </p:spPr>
        <p:txBody>
          <a:bodyPr wrap="none">
            <a:spAutoFit/>
          </a:bodyPr>
          <a:lstStyle/>
          <a:p>
            <a:r>
              <a:rPr lang="en-US" sz="800" dirty="0">
                <a:ea typeface="ＭＳ Ｐゴシック" charset="0"/>
              </a:rPr>
              <a:t>Logistic Growth of Sheep in Tasmania</a:t>
            </a:r>
            <a:endParaRPr lang="en-US" sz="800" dirty="0"/>
          </a:p>
        </p:txBody>
      </p:sp>
    </p:spTree>
    <p:extLst>
      <p:ext uri="{BB962C8B-B14F-4D97-AF65-F5344CB8AC3E}">
        <p14:creationId xmlns:p14="http://schemas.microsoft.com/office/powerpoint/2010/main" val="14995609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339" y="1116662"/>
            <a:ext cx="8643989" cy="3591754"/>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 name="Rectangle 5"/>
          <p:cNvSpPr/>
          <p:nvPr/>
        </p:nvSpPr>
        <p:spPr>
          <a:xfrm>
            <a:off x="457200" y="4849469"/>
            <a:ext cx="8305800" cy="1754327"/>
          </a:xfrm>
          <a:prstGeom prst="rect">
            <a:avLst/>
          </a:prstGeom>
        </p:spPr>
        <p:txBody>
          <a:bodyPr wrap="square">
            <a:spAutoFit/>
          </a:bodyPr>
          <a:lstStyle/>
          <a:p>
            <a:pPr algn="ctr"/>
            <a:r>
              <a:rPr lang="en-US" sz="2400" i="1" dirty="0"/>
              <a:t>Population growth is affected by biotic or intrinsic factors that are built into the genetic basis of each species. </a:t>
            </a:r>
            <a:endParaRPr lang="en-US" sz="2400" i="1" dirty="0" smtClean="0"/>
          </a:p>
          <a:p>
            <a:pPr algn="ctr"/>
            <a:endParaRPr lang="en-US" sz="1200" b="1" dirty="0" smtClean="0"/>
          </a:p>
          <a:p>
            <a:r>
              <a:rPr lang="en-US" sz="2400" b="1" dirty="0" smtClean="0"/>
              <a:t>Biotic </a:t>
            </a:r>
            <a:r>
              <a:rPr lang="en-US" sz="2400" b="1" dirty="0"/>
              <a:t>potential: </a:t>
            </a:r>
            <a:r>
              <a:rPr lang="en-US" sz="2400" dirty="0"/>
              <a:t>the maximum size a population would get it there were nothing holding it back</a:t>
            </a:r>
            <a:r>
              <a:rPr lang="en-US" sz="2400" dirty="0" smtClean="0"/>
              <a:t>.</a:t>
            </a:r>
            <a:endParaRPr lang="en-US" dirty="0" smtClean="0"/>
          </a:p>
        </p:txBody>
      </p:sp>
      <p:sp>
        <p:nvSpPr>
          <p:cNvPr id="8" name="Rectangle 2"/>
          <p:cNvSpPr>
            <a:spLocks noGrp="1" noChangeArrowheads="1"/>
          </p:cNvSpPr>
          <p:nvPr>
            <p:ph type="title"/>
          </p:nvPr>
        </p:nvSpPr>
        <p:spPr>
          <a:xfrm>
            <a:off x="260109" y="29536"/>
            <a:ext cx="8502891" cy="959935"/>
          </a:xfrm>
          <a:ln>
            <a:noFill/>
          </a:ln>
        </p:spPr>
        <p:txBody>
          <a:bodyPr>
            <a:normAutofit fontScale="90000"/>
          </a:bodyPr>
          <a:lstStyle/>
          <a:p>
            <a:pPr eaLnBrk="1" hangingPunct="1"/>
            <a:r>
              <a:rPr lang="en-US" sz="3200" b="1" dirty="0">
                <a:ea typeface="ＭＳ Ｐゴシック" charset="0"/>
              </a:rPr>
              <a:t>No Population Can Grow Indefinitely: </a:t>
            </a:r>
            <a:r>
              <a:rPr lang="en-US" sz="3200" b="1" dirty="0" smtClean="0">
                <a:ea typeface="ＭＳ Ｐゴシック" charset="0"/>
              </a:rPr>
              <a:t/>
            </a:r>
            <a:br>
              <a:rPr lang="en-US" sz="3200" b="1" dirty="0" smtClean="0">
                <a:ea typeface="ＭＳ Ｐゴシック" charset="0"/>
              </a:rPr>
            </a:br>
            <a:r>
              <a:rPr lang="en-US" sz="3200" b="1" dirty="0" smtClean="0">
                <a:ea typeface="ＭＳ Ｐゴシック" charset="0"/>
              </a:rPr>
              <a:t>J</a:t>
            </a:r>
            <a:r>
              <a:rPr lang="en-US" sz="3200" b="1" dirty="0">
                <a:ea typeface="ＭＳ Ｐゴシック" charset="0"/>
              </a:rPr>
              <a:t>-Curves and S-</a:t>
            </a:r>
            <a:r>
              <a:rPr lang="en-US" sz="3200" b="1" dirty="0" smtClean="0">
                <a:ea typeface="ＭＳ Ｐゴシック" charset="0"/>
              </a:rPr>
              <a:t>Curves</a:t>
            </a:r>
            <a:endParaRPr lang="en-US" sz="3200" b="1" dirty="0">
              <a:ea typeface="ＭＳ Ｐゴシック" charset="0"/>
            </a:endParaRPr>
          </a:p>
        </p:txBody>
      </p:sp>
    </p:spTree>
    <p:extLst>
      <p:ext uri="{BB962C8B-B14F-4D97-AF65-F5344CB8AC3E}">
        <p14:creationId xmlns:p14="http://schemas.microsoft.com/office/powerpoint/2010/main" val="2968234681"/>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200" y="23759"/>
            <a:ext cx="8229600" cy="596507"/>
          </a:xfrm>
        </p:spPr>
        <p:txBody>
          <a:bodyPr anchor="b">
            <a:normAutofit/>
          </a:bodyPr>
          <a:lstStyle/>
          <a:p>
            <a:r>
              <a:rPr lang="en-US" sz="3200" b="1" dirty="0" smtClean="0">
                <a:ea typeface="ＭＳ Ｐゴシック" charset="0"/>
              </a:rPr>
              <a:t>Southern </a:t>
            </a:r>
            <a:r>
              <a:rPr lang="en-US" sz="3200" b="1" dirty="0">
                <a:ea typeface="ＭＳ Ｐゴシック" charset="0"/>
              </a:rPr>
              <a:t>Sea </a:t>
            </a:r>
            <a:r>
              <a:rPr lang="en-US" sz="3200" b="1" dirty="0" smtClean="0">
                <a:ea typeface="ＭＳ Ｐゴシック" charset="0"/>
              </a:rPr>
              <a:t>Otters</a:t>
            </a:r>
            <a:r>
              <a:rPr lang="en-US" sz="3200" b="1" dirty="0">
                <a:ea typeface="ＭＳ Ｐゴシック" charset="0"/>
              </a:rPr>
              <a:t> </a:t>
            </a:r>
            <a:r>
              <a:rPr lang="en-US" sz="3200" b="1" dirty="0" smtClean="0">
                <a:ea typeface="ＭＳ Ｐゴシック" charset="0"/>
              </a:rPr>
              <a:t>&amp; Marine Ecosystems</a:t>
            </a:r>
            <a:endParaRPr lang="en-US" sz="3200" b="1" dirty="0">
              <a:ea typeface="ＭＳ Ｐゴシック" charset="0"/>
            </a:endParaRPr>
          </a:p>
        </p:txBody>
      </p:sp>
      <p:sp>
        <p:nvSpPr>
          <p:cNvPr id="13314" name="Rectangle 3"/>
          <p:cNvSpPr>
            <a:spLocks noGrp="1" noChangeArrowheads="1"/>
          </p:cNvSpPr>
          <p:nvPr>
            <p:ph type="body" idx="1"/>
          </p:nvPr>
        </p:nvSpPr>
        <p:spPr>
          <a:xfrm>
            <a:off x="125423" y="825444"/>
            <a:ext cx="6495466" cy="4525963"/>
          </a:xfrm>
        </p:spPr>
        <p:txBody>
          <a:bodyPr>
            <a:noAutofit/>
          </a:bodyPr>
          <a:lstStyle/>
          <a:p>
            <a:pPr marL="57150" indent="0">
              <a:lnSpc>
                <a:spcPct val="90000"/>
              </a:lnSpc>
              <a:buNone/>
            </a:pPr>
            <a:r>
              <a:rPr lang="en-US" sz="2300" b="1" dirty="0" smtClean="0">
                <a:ea typeface="ＭＳ Ｐゴシック" charset="0"/>
              </a:rPr>
              <a:t>Keystone species</a:t>
            </a:r>
          </a:p>
          <a:p>
            <a:pPr marL="57150" indent="0">
              <a:lnSpc>
                <a:spcPct val="90000"/>
              </a:lnSpc>
              <a:buNone/>
            </a:pPr>
            <a:r>
              <a:rPr lang="en-US" sz="2300" dirty="0" smtClean="0">
                <a:ea typeface="ＭＳ Ｐゴシック" charset="0"/>
              </a:rPr>
              <a:t>Southern sea otters eat sea urchins that eat kelp; there regulating sea urchin populations and maintaining kelp forests </a:t>
            </a:r>
          </a:p>
          <a:p>
            <a:pPr>
              <a:lnSpc>
                <a:spcPct val="90000"/>
              </a:lnSpc>
            </a:pPr>
            <a:r>
              <a:rPr lang="en-US" sz="2300" dirty="0" smtClean="0">
                <a:ea typeface="ＭＳ Ｐゴシック" charset="0"/>
              </a:rPr>
              <a:t>Habitat- California coast between Santa Cruz        &amp; Santa Barbara</a:t>
            </a:r>
            <a:endParaRPr lang="en-US" sz="2300" dirty="0">
              <a:ea typeface="ＭＳ Ｐゴシック" charset="0"/>
            </a:endParaRPr>
          </a:p>
          <a:p>
            <a:pPr>
              <a:lnSpc>
                <a:spcPct val="90000"/>
              </a:lnSpc>
            </a:pPr>
            <a:r>
              <a:rPr lang="en-US" sz="2300" dirty="0">
                <a:ea typeface="ＭＳ Ｐゴシック" charset="0"/>
              </a:rPr>
              <a:t>Hunted: early </a:t>
            </a:r>
            <a:r>
              <a:rPr lang="en-US" sz="2300" dirty="0" smtClean="0">
                <a:ea typeface="ＭＳ Ｐゴシック" charset="0"/>
              </a:rPr>
              <a:t>1900s; then </a:t>
            </a:r>
            <a:r>
              <a:rPr lang="en-US" sz="2300" dirty="0">
                <a:ea typeface="ＭＳ Ｐゴシック" charset="0"/>
              </a:rPr>
              <a:t>p</a:t>
            </a:r>
            <a:r>
              <a:rPr lang="en-US" sz="2300" dirty="0" smtClean="0">
                <a:ea typeface="ＭＳ Ｐゴシック" charset="0"/>
              </a:rPr>
              <a:t>artial recovery</a:t>
            </a:r>
          </a:p>
          <a:p>
            <a:pPr lvl="1">
              <a:lnSpc>
                <a:spcPct val="90000"/>
              </a:lnSpc>
            </a:pPr>
            <a:r>
              <a:rPr lang="en-US" sz="2300" dirty="0" smtClean="0">
                <a:ea typeface="ＭＳ Ｐゴシック" charset="0"/>
              </a:rPr>
              <a:t>Protected: Endangered Species Act 1977 </a:t>
            </a:r>
            <a:endParaRPr lang="en-US" sz="2300" dirty="0">
              <a:ea typeface="ＭＳ Ｐゴシック" charset="0"/>
            </a:endParaRPr>
          </a:p>
          <a:p>
            <a:pPr marL="0" indent="0">
              <a:buNone/>
            </a:pPr>
            <a:r>
              <a:rPr lang="en-US" sz="2300" b="1" dirty="0">
                <a:ea typeface="ＭＳ Ｐゴシック" charset="0"/>
              </a:rPr>
              <a:t>Threats to Kelp Forests</a:t>
            </a:r>
          </a:p>
          <a:p>
            <a:r>
              <a:rPr lang="en-US" sz="2300" dirty="0">
                <a:ea typeface="ＭＳ Ｐゴシック" charset="0"/>
              </a:rPr>
              <a:t>Kelp forests: biologically diverse </a:t>
            </a:r>
            <a:r>
              <a:rPr lang="en-US" sz="2300" dirty="0" smtClean="0">
                <a:ea typeface="ＭＳ Ｐゴシック" charset="0"/>
              </a:rPr>
              <a:t>                      marine </a:t>
            </a:r>
            <a:r>
              <a:rPr lang="en-US" sz="2300" dirty="0">
                <a:ea typeface="ＭＳ Ｐゴシック" charset="0"/>
              </a:rPr>
              <a:t>habitat</a:t>
            </a:r>
          </a:p>
          <a:p>
            <a:r>
              <a:rPr lang="en-US" sz="2300" dirty="0">
                <a:ea typeface="ＭＳ Ｐゴシック" charset="0"/>
              </a:rPr>
              <a:t>Major threats to kelp forests</a:t>
            </a:r>
          </a:p>
          <a:p>
            <a:pPr marL="971550" lvl="1" indent="-514350">
              <a:lnSpc>
                <a:spcPct val="80000"/>
              </a:lnSpc>
              <a:buFont typeface="Calibri" charset="0"/>
              <a:buAutoNum type="arabicPeriod"/>
            </a:pPr>
            <a:r>
              <a:rPr lang="en-US" sz="2300" dirty="0">
                <a:ea typeface="ＭＳ Ｐゴシック" charset="0"/>
              </a:rPr>
              <a:t>Sea urchins</a:t>
            </a:r>
          </a:p>
          <a:p>
            <a:pPr marL="971550" lvl="1" indent="-514350">
              <a:lnSpc>
                <a:spcPct val="80000"/>
              </a:lnSpc>
              <a:buFont typeface="Calibri" charset="0"/>
              <a:buAutoNum type="arabicPeriod"/>
            </a:pPr>
            <a:r>
              <a:rPr lang="en-US" sz="2300" dirty="0">
                <a:ea typeface="ＭＳ Ｐゴシック" charset="0"/>
              </a:rPr>
              <a:t>Pollution from water run-off</a:t>
            </a:r>
          </a:p>
          <a:p>
            <a:pPr marL="971550" lvl="1" indent="-514350">
              <a:lnSpc>
                <a:spcPct val="80000"/>
              </a:lnSpc>
              <a:buFont typeface="Calibri" charset="0"/>
              <a:buAutoNum type="arabicPeriod"/>
            </a:pPr>
            <a:r>
              <a:rPr lang="en-US" sz="2300" dirty="0">
                <a:ea typeface="ＭＳ Ｐゴシック" charset="0"/>
              </a:rPr>
              <a:t>Global warming</a:t>
            </a:r>
          </a:p>
          <a:p>
            <a:pPr marL="0" indent="0" eaLnBrk="1" hangingPunct="1">
              <a:buNone/>
            </a:pPr>
            <a:endParaRPr lang="en-US" sz="2300" dirty="0">
              <a:ea typeface="ＭＳ Ｐゴシック" charset="0"/>
            </a:endParaRPr>
          </a:p>
        </p:txBody>
      </p:sp>
      <p:pic>
        <p:nvPicPr>
          <p:cNvPr id="6" name="Picture 4" descr="0501a"/>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66237" y="791187"/>
            <a:ext cx="2764956" cy="22953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2" name="Picture 1"/>
          <p:cNvPicPr>
            <a:picLocks noChangeAspect="1"/>
          </p:cNvPicPr>
          <p:nvPr/>
        </p:nvPicPr>
        <p:blipFill>
          <a:blip r:embed="rId4"/>
          <a:stretch>
            <a:fillRect/>
          </a:stretch>
        </p:blipFill>
        <p:spPr>
          <a:xfrm>
            <a:off x="5173381" y="3973717"/>
            <a:ext cx="3857812" cy="2893360"/>
          </a:xfrm>
          <a:prstGeom prst="rect">
            <a:avLst/>
          </a:prstGeom>
          <a:ln>
            <a:solidFill>
              <a:srgbClr val="000000"/>
            </a:solidFill>
          </a:ln>
        </p:spPr>
      </p:pic>
      <p:pic>
        <p:nvPicPr>
          <p:cNvPr id="8" name="Picture 4" descr="05-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0889" y="2830194"/>
            <a:ext cx="2425909" cy="16175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47154217"/>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42782" y="1210995"/>
            <a:ext cx="8657378" cy="5525228"/>
          </a:xfrm>
          <a:ln>
            <a:solidFill>
              <a:srgbClr val="000000"/>
            </a:solidFill>
          </a:ln>
        </p:spPr>
        <p:txBody>
          <a:bodyPr>
            <a:normAutofit/>
          </a:bodyPr>
          <a:lstStyle/>
          <a:p>
            <a:pPr marL="0" indent="0" algn="ctr">
              <a:buNone/>
            </a:pPr>
            <a:r>
              <a:rPr lang="en-US" sz="2300" dirty="0" smtClean="0"/>
              <a:t>Together, biotic potential &amp; environmental resistance </a:t>
            </a:r>
          </a:p>
          <a:p>
            <a:pPr marL="0" indent="0" algn="ctr">
              <a:buNone/>
            </a:pPr>
            <a:r>
              <a:rPr lang="en-US" sz="2300" dirty="0" smtClean="0"/>
              <a:t>determine </a:t>
            </a:r>
            <a:r>
              <a:rPr lang="en-US" sz="2300" b="1" dirty="0" smtClean="0"/>
              <a:t>carrying capacity (</a:t>
            </a:r>
            <a:r>
              <a:rPr lang="en-US" sz="2300" b="1" i="1" dirty="0" smtClean="0"/>
              <a:t>K</a:t>
            </a:r>
            <a:r>
              <a:rPr lang="en-US" sz="2300" b="1" dirty="0" smtClean="0"/>
              <a:t>)</a:t>
            </a:r>
            <a:endParaRPr lang="en-US" sz="2300" b="1" i="1" dirty="0" smtClean="0"/>
          </a:p>
          <a:p>
            <a:pPr algn="ctr">
              <a:buFont typeface="Wingdings" pitchFamily="2" charset="2"/>
              <a:buNone/>
            </a:pPr>
            <a:r>
              <a:rPr lang="en-US" sz="2300" b="1" i="1" dirty="0" smtClean="0"/>
              <a:t>Environmental Resistance + Biotic Potential = Carrying Capacity</a:t>
            </a:r>
          </a:p>
          <a:p>
            <a:endParaRPr lang="en-US" sz="2300" dirty="0"/>
          </a:p>
        </p:txBody>
      </p:sp>
      <p:pic>
        <p:nvPicPr>
          <p:cNvPr id="6" name="Content Placeholder 3" descr="0803"/>
          <p:cNvPicPr>
            <a:picLocks noGrp="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bwMode="auto">
          <a:xfrm>
            <a:off x="2483849" y="2525367"/>
            <a:ext cx="4101897" cy="3379859"/>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 name="Rectangle 1"/>
          <p:cNvSpPr/>
          <p:nvPr/>
        </p:nvSpPr>
        <p:spPr>
          <a:xfrm>
            <a:off x="242782" y="5905226"/>
            <a:ext cx="8657378" cy="830997"/>
          </a:xfrm>
          <a:prstGeom prst="rect">
            <a:avLst/>
          </a:prstGeom>
        </p:spPr>
        <p:txBody>
          <a:bodyPr wrap="square">
            <a:spAutoFit/>
          </a:bodyPr>
          <a:lstStyle/>
          <a:p>
            <a:pPr algn="ctr"/>
            <a:r>
              <a:rPr lang="en-US" sz="2300" dirty="0"/>
              <a:t>Some populations will </a:t>
            </a:r>
            <a:r>
              <a:rPr lang="en-US" sz="2300" b="1" dirty="0"/>
              <a:t>overshoot</a:t>
            </a:r>
            <a:r>
              <a:rPr lang="en-US" sz="2300" dirty="0"/>
              <a:t> </a:t>
            </a:r>
            <a:r>
              <a:rPr lang="en-US" sz="2300" i="1" dirty="0"/>
              <a:t>K</a:t>
            </a:r>
            <a:r>
              <a:rPr lang="en-US" sz="2300" dirty="0"/>
              <a:t>, there will be a lack </a:t>
            </a:r>
            <a:r>
              <a:rPr lang="en-US" sz="2300" dirty="0" smtClean="0"/>
              <a:t>of resources </a:t>
            </a:r>
            <a:r>
              <a:rPr lang="en-US" sz="2300" dirty="0"/>
              <a:t>and the population will experience a </a:t>
            </a:r>
            <a:r>
              <a:rPr lang="en-US" sz="2300" b="1" dirty="0"/>
              <a:t>die-off</a:t>
            </a:r>
            <a:r>
              <a:rPr lang="en-US" sz="2300" dirty="0"/>
              <a:t>/</a:t>
            </a:r>
            <a:r>
              <a:rPr lang="en-US" sz="2300" b="1" dirty="0"/>
              <a:t>crash</a:t>
            </a:r>
            <a:r>
              <a:rPr lang="en-US" sz="2300" dirty="0"/>
              <a:t>.</a:t>
            </a:r>
          </a:p>
        </p:txBody>
      </p:sp>
      <p:sp>
        <p:nvSpPr>
          <p:cNvPr id="5" name="Rectangle 2"/>
          <p:cNvSpPr>
            <a:spLocks noGrp="1" noChangeArrowheads="1"/>
          </p:cNvSpPr>
          <p:nvPr>
            <p:ph type="title"/>
          </p:nvPr>
        </p:nvSpPr>
        <p:spPr>
          <a:xfrm>
            <a:off x="242782" y="103378"/>
            <a:ext cx="8657378" cy="982886"/>
          </a:xfrm>
          <a:ln>
            <a:solidFill>
              <a:srgbClr val="000000"/>
            </a:solidFill>
          </a:ln>
        </p:spPr>
        <p:txBody>
          <a:bodyPr>
            <a:normAutofit fontScale="90000"/>
          </a:bodyPr>
          <a:lstStyle/>
          <a:p>
            <a:pPr eaLnBrk="1" hangingPunct="1"/>
            <a:r>
              <a:rPr lang="en-US" sz="3200" b="1" dirty="0">
                <a:ea typeface="ＭＳ Ｐゴシック" charset="0"/>
              </a:rPr>
              <a:t>No Population Can Grow Indefinitely: </a:t>
            </a:r>
            <a:r>
              <a:rPr lang="en-US" sz="3200" b="1" dirty="0" smtClean="0">
                <a:ea typeface="ＭＳ Ｐゴシック" charset="0"/>
              </a:rPr>
              <a:t/>
            </a:r>
            <a:br>
              <a:rPr lang="en-US" sz="3200" b="1" dirty="0" smtClean="0">
                <a:ea typeface="ＭＳ Ｐゴシック" charset="0"/>
              </a:rPr>
            </a:br>
            <a:r>
              <a:rPr lang="en-US" sz="3200" b="1" dirty="0" smtClean="0">
                <a:ea typeface="ＭＳ Ｐゴシック" charset="0"/>
              </a:rPr>
              <a:t>J</a:t>
            </a:r>
            <a:r>
              <a:rPr lang="en-US" sz="3200" b="1" dirty="0">
                <a:ea typeface="ＭＳ Ｐゴシック" charset="0"/>
              </a:rPr>
              <a:t>-Curves and S-</a:t>
            </a:r>
            <a:r>
              <a:rPr lang="en-US" sz="3200" b="1" dirty="0" smtClean="0">
                <a:ea typeface="ＭＳ Ｐゴシック" charset="0"/>
              </a:rPr>
              <a:t>Curves</a:t>
            </a:r>
            <a:endParaRPr lang="en-US" sz="3200" b="1" dirty="0">
              <a:ea typeface="ＭＳ Ｐゴシック" charset="0"/>
            </a:endParaRPr>
          </a:p>
        </p:txBody>
      </p:sp>
    </p:spTree>
    <p:extLst>
      <p:ext uri="{BB962C8B-B14F-4D97-AF65-F5344CB8AC3E}">
        <p14:creationId xmlns:p14="http://schemas.microsoft.com/office/powerpoint/2010/main" val="268928266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1027"/>
          <p:cNvSpPr>
            <a:spLocks noGrp="1" noChangeArrowheads="1"/>
          </p:cNvSpPr>
          <p:nvPr>
            <p:ph type="body" idx="1"/>
          </p:nvPr>
        </p:nvSpPr>
        <p:spPr>
          <a:xfrm>
            <a:off x="260110" y="120460"/>
            <a:ext cx="8583616" cy="4525963"/>
          </a:xfrm>
        </p:spPr>
        <p:txBody>
          <a:bodyPr>
            <a:normAutofit/>
          </a:bodyPr>
          <a:lstStyle/>
          <a:p>
            <a:pPr marL="0" indent="0" algn="ctr">
              <a:buNone/>
            </a:pPr>
            <a:r>
              <a:rPr lang="en-US" sz="2300" b="1" i="1" dirty="0">
                <a:ea typeface="ＭＳ Ｐゴシック" charset="0"/>
              </a:rPr>
              <a:t>When a Population Exceeds Its Habitat’</a:t>
            </a:r>
            <a:r>
              <a:rPr lang="en-US" altLang="ja-JP" sz="2300" b="1" i="1" dirty="0">
                <a:ea typeface="ＭＳ Ｐゴシック" charset="0"/>
              </a:rPr>
              <a:t>s Carrying Capacity, Its Population Can Crash</a:t>
            </a:r>
            <a:endParaRPr lang="en-US" sz="2300" b="1" i="1" dirty="0" smtClean="0">
              <a:solidFill>
                <a:srgbClr val="000000"/>
              </a:solidFill>
              <a:ea typeface="ＭＳ Ｐゴシック" charset="0"/>
            </a:endParaRPr>
          </a:p>
          <a:p>
            <a:pPr eaLnBrk="1" hangingPunct="1"/>
            <a:r>
              <a:rPr lang="en-US" sz="2300" dirty="0" smtClean="0">
                <a:solidFill>
                  <a:srgbClr val="000000"/>
                </a:solidFill>
                <a:ea typeface="ＭＳ Ｐゴシック" charset="0"/>
              </a:rPr>
              <a:t>Reproductive </a:t>
            </a:r>
            <a:r>
              <a:rPr lang="en-US" sz="2300" dirty="0">
                <a:solidFill>
                  <a:srgbClr val="000000"/>
                </a:solidFill>
                <a:ea typeface="ＭＳ Ｐゴシック" charset="0"/>
              </a:rPr>
              <a:t>time lag may lead to </a:t>
            </a:r>
            <a:r>
              <a:rPr lang="en-US" sz="2300" dirty="0" smtClean="0">
                <a:solidFill>
                  <a:srgbClr val="000000"/>
                </a:solidFill>
                <a:ea typeface="ＭＳ Ｐゴシック" charset="0"/>
              </a:rPr>
              <a:t>overshoot then </a:t>
            </a:r>
            <a:r>
              <a:rPr lang="en-US" sz="2300" b="1" dirty="0" smtClean="0">
                <a:solidFill>
                  <a:srgbClr val="000000"/>
                </a:solidFill>
                <a:ea typeface="ＭＳ Ｐゴシック" charset="0"/>
              </a:rPr>
              <a:t>Population crash</a:t>
            </a:r>
            <a:endParaRPr lang="en-US" sz="2300" dirty="0">
              <a:solidFill>
                <a:srgbClr val="000000"/>
              </a:solidFill>
              <a:ea typeface="ＭＳ Ｐゴシック" charset="0"/>
            </a:endParaRPr>
          </a:p>
          <a:p>
            <a:pPr eaLnBrk="1" hangingPunct="1"/>
            <a:r>
              <a:rPr lang="en-US" sz="2300" dirty="0">
                <a:solidFill>
                  <a:srgbClr val="000000"/>
                </a:solidFill>
                <a:ea typeface="ＭＳ Ｐゴシック" charset="0"/>
              </a:rPr>
              <a:t>Damage may reduce </a:t>
            </a:r>
            <a:r>
              <a:rPr lang="en-US" sz="2300" dirty="0" smtClean="0">
                <a:solidFill>
                  <a:srgbClr val="000000"/>
                </a:solidFill>
                <a:ea typeface="ＭＳ Ｐゴシック" charset="0"/>
              </a:rPr>
              <a:t>area’</a:t>
            </a:r>
            <a:r>
              <a:rPr lang="en-US" altLang="ja-JP" sz="2300" dirty="0" smtClean="0">
                <a:solidFill>
                  <a:srgbClr val="000000"/>
                </a:solidFill>
                <a:ea typeface="ＭＳ Ｐゴシック" charset="0"/>
              </a:rPr>
              <a:t>s </a:t>
            </a:r>
            <a:r>
              <a:rPr lang="en-US" altLang="ja-JP" sz="2300" dirty="0">
                <a:solidFill>
                  <a:srgbClr val="000000"/>
                </a:solidFill>
                <a:ea typeface="ＭＳ Ｐゴシック" charset="0"/>
              </a:rPr>
              <a:t>carrying capacity</a:t>
            </a:r>
            <a:endParaRPr lang="en-US" sz="2300" dirty="0">
              <a:solidFill>
                <a:srgbClr val="000000"/>
              </a:solidFill>
              <a:ea typeface="ＭＳ Ｐゴシック" charset="0"/>
            </a:endParaRPr>
          </a:p>
        </p:txBody>
      </p:sp>
      <p:pic>
        <p:nvPicPr>
          <p:cNvPr id="4" name="Picture 4" descr="05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37161" y="2060318"/>
            <a:ext cx="6021043" cy="47976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Rectangle 4"/>
          <p:cNvSpPr/>
          <p:nvPr/>
        </p:nvSpPr>
        <p:spPr>
          <a:xfrm>
            <a:off x="2459817" y="1783319"/>
            <a:ext cx="4572000" cy="276999"/>
          </a:xfrm>
          <a:prstGeom prst="rect">
            <a:avLst/>
          </a:prstGeom>
        </p:spPr>
        <p:txBody>
          <a:bodyPr>
            <a:spAutoFit/>
          </a:bodyPr>
          <a:lstStyle/>
          <a:p>
            <a:r>
              <a:rPr lang="en-US" sz="1200" dirty="0">
                <a:ea typeface="ＭＳ Ｐゴシック" charset="0"/>
              </a:rPr>
              <a:t>Exponential Growth, Overshoot, and </a:t>
            </a:r>
            <a:r>
              <a:rPr lang="en-US" sz="1200" dirty="0" smtClean="0">
                <a:ea typeface="ＭＳ Ｐゴシック" charset="0"/>
              </a:rPr>
              <a:t>Population </a:t>
            </a:r>
            <a:r>
              <a:rPr lang="en-US" sz="1200" dirty="0">
                <a:ea typeface="ＭＳ Ｐゴシック" charset="0"/>
              </a:rPr>
              <a:t>Crash of a Reindeer</a:t>
            </a:r>
            <a:r>
              <a:rPr lang="en-US" sz="1200" i="1" dirty="0">
                <a:ea typeface="ＭＳ Ｐゴシック" charset="0"/>
              </a:rPr>
              <a:t> </a:t>
            </a:r>
            <a:endParaRPr lang="en-US" sz="1200" dirty="0"/>
          </a:p>
        </p:txBody>
      </p:sp>
    </p:spTree>
    <p:extLst>
      <p:ext uri="{BB962C8B-B14F-4D97-AF65-F5344CB8AC3E}">
        <p14:creationId xmlns:p14="http://schemas.microsoft.com/office/powerpoint/2010/main" val="3114686199"/>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p:nvPr>
        </p:nvSpPr>
        <p:spPr>
          <a:xfrm>
            <a:off x="273228" y="118988"/>
            <a:ext cx="8658762" cy="545583"/>
          </a:xfrm>
          <a:ln>
            <a:solidFill>
              <a:srgbClr val="000000"/>
            </a:solidFill>
          </a:ln>
        </p:spPr>
        <p:txBody>
          <a:bodyPr anchor="b">
            <a:normAutofit fontScale="90000"/>
          </a:bodyPr>
          <a:lstStyle/>
          <a:p>
            <a:pPr eaLnBrk="1" hangingPunct="1"/>
            <a:r>
              <a:rPr lang="en-US" sz="3000" b="1" dirty="0" smtClean="0">
                <a:ea typeface="ＭＳ Ｐゴシック" charset="0"/>
              </a:rPr>
              <a:t>Exploding </a:t>
            </a:r>
            <a:r>
              <a:rPr lang="en-US" sz="3000" b="1" dirty="0">
                <a:ea typeface="ＭＳ Ｐゴシック" charset="0"/>
              </a:rPr>
              <a:t>White-Tailed Deer Population in the U.S.</a:t>
            </a:r>
          </a:p>
        </p:txBody>
      </p:sp>
      <p:sp>
        <p:nvSpPr>
          <p:cNvPr id="120834" name="Rectangle 3"/>
          <p:cNvSpPr>
            <a:spLocks noGrp="1" noChangeArrowheads="1"/>
          </p:cNvSpPr>
          <p:nvPr>
            <p:ph type="body" idx="1"/>
          </p:nvPr>
        </p:nvSpPr>
        <p:spPr>
          <a:xfrm>
            <a:off x="273228" y="856558"/>
            <a:ext cx="8658762" cy="5613455"/>
          </a:xfrm>
          <a:ln>
            <a:solidFill>
              <a:srgbClr val="000000"/>
            </a:solidFill>
          </a:ln>
        </p:spPr>
        <p:txBody>
          <a:bodyPr>
            <a:normAutofit/>
          </a:bodyPr>
          <a:lstStyle/>
          <a:p>
            <a:pPr eaLnBrk="1" hangingPunct="1"/>
            <a:r>
              <a:rPr lang="en-US" sz="2400" dirty="0">
                <a:ea typeface="ＭＳ Ｐゴシック" charset="0"/>
              </a:rPr>
              <a:t>1900: deer habitat destruction and uncontrolled </a:t>
            </a:r>
            <a:r>
              <a:rPr lang="en-US" sz="2400" dirty="0" smtClean="0">
                <a:ea typeface="ＭＳ Ｐゴシック" charset="0"/>
              </a:rPr>
              <a:t>hunting</a:t>
            </a:r>
          </a:p>
          <a:p>
            <a:pPr marL="0" indent="0" eaLnBrk="1" hangingPunct="1">
              <a:buNone/>
            </a:pPr>
            <a:endParaRPr lang="en-US" sz="600" dirty="0">
              <a:ea typeface="ＭＳ Ｐゴシック" charset="0"/>
            </a:endParaRPr>
          </a:p>
          <a:p>
            <a:pPr eaLnBrk="1" hangingPunct="1"/>
            <a:r>
              <a:rPr lang="en-US" sz="2400" dirty="0">
                <a:ea typeface="ＭＳ Ｐゴシック" charset="0"/>
              </a:rPr>
              <a:t>1920s–1930s: laws to protect the </a:t>
            </a:r>
            <a:r>
              <a:rPr lang="en-US" sz="2400" dirty="0" smtClean="0">
                <a:ea typeface="ＭＳ Ｐゴシック" charset="0"/>
              </a:rPr>
              <a:t>deer</a:t>
            </a:r>
          </a:p>
          <a:p>
            <a:pPr marL="457200" lvl="1" indent="0">
              <a:buNone/>
            </a:pPr>
            <a:r>
              <a:rPr lang="en-US" sz="3200" b="1" dirty="0" smtClean="0">
                <a:ea typeface="ＭＳ Ｐゴシック" charset="0"/>
              </a:rPr>
              <a:t>+ </a:t>
            </a:r>
            <a:r>
              <a:rPr lang="en-US" sz="2400" dirty="0" smtClean="0">
                <a:ea typeface="ＭＳ Ｐゴシック" charset="0"/>
              </a:rPr>
              <a:t>Removal of natural predators</a:t>
            </a:r>
          </a:p>
          <a:p>
            <a:pPr marL="0" indent="0" eaLnBrk="1" hangingPunct="1">
              <a:buNone/>
            </a:pPr>
            <a:endParaRPr lang="en-US" sz="600" dirty="0">
              <a:ea typeface="ＭＳ Ｐゴシック" charset="0"/>
            </a:endParaRPr>
          </a:p>
          <a:p>
            <a:pPr marL="0" indent="0" eaLnBrk="1" hangingPunct="1">
              <a:buNone/>
            </a:pPr>
            <a:r>
              <a:rPr lang="en-US" sz="2400" b="1" dirty="0" smtClean="0">
                <a:ea typeface="ＭＳ Ｐゴシック" charset="0"/>
              </a:rPr>
              <a:t>     Current </a:t>
            </a:r>
            <a:r>
              <a:rPr lang="en-US" sz="2400" b="1" dirty="0">
                <a:ea typeface="ＭＳ Ｐゴシック" charset="0"/>
              </a:rPr>
              <a:t>population explosion for </a:t>
            </a:r>
            <a:r>
              <a:rPr lang="en-US" sz="2400" b="1" dirty="0" smtClean="0">
                <a:ea typeface="ＭＳ Ｐゴシック" charset="0"/>
              </a:rPr>
              <a:t>deer</a:t>
            </a:r>
            <a:endParaRPr lang="en-US" sz="2400" b="1" dirty="0">
              <a:ea typeface="ＭＳ Ｐゴシック" charset="0"/>
            </a:endParaRPr>
          </a:p>
        </p:txBody>
      </p:sp>
      <p:pic>
        <p:nvPicPr>
          <p:cNvPr id="4" name="Picture 4" descr="0516"/>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82327" y="1424193"/>
            <a:ext cx="2870421" cy="28704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3" name="Picture 2"/>
          <p:cNvPicPr>
            <a:picLocks noChangeAspect="1"/>
          </p:cNvPicPr>
          <p:nvPr/>
        </p:nvPicPr>
        <p:blipFill>
          <a:blip r:embed="rId4"/>
          <a:stretch>
            <a:fillRect/>
          </a:stretch>
        </p:blipFill>
        <p:spPr>
          <a:xfrm>
            <a:off x="273228" y="3012720"/>
            <a:ext cx="5556364" cy="3457293"/>
          </a:xfrm>
          <a:prstGeom prst="rect">
            <a:avLst/>
          </a:prstGeom>
          <a:ln>
            <a:solidFill>
              <a:srgbClr val="000000"/>
            </a:solidFill>
          </a:ln>
        </p:spPr>
      </p:pic>
      <p:pic>
        <p:nvPicPr>
          <p:cNvPr id="5" name="Picture 4"/>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5982327" y="4412760"/>
            <a:ext cx="2870421" cy="1913614"/>
          </a:xfrm>
          <a:prstGeom prst="rect">
            <a:avLst/>
          </a:prstGeom>
          <a:ln>
            <a:solidFill>
              <a:srgbClr val="000000"/>
            </a:solidFill>
          </a:ln>
        </p:spPr>
      </p:pic>
    </p:spTree>
    <p:extLst>
      <p:ext uri="{BB962C8B-B14F-4D97-AF65-F5344CB8AC3E}">
        <p14:creationId xmlns:p14="http://schemas.microsoft.com/office/powerpoint/2010/main" val="781103978"/>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1"/>
          <p:cNvSpPr>
            <a:spLocks noGrp="1"/>
          </p:cNvSpPr>
          <p:nvPr>
            <p:ph type="title"/>
          </p:nvPr>
        </p:nvSpPr>
        <p:spPr>
          <a:xfrm>
            <a:off x="457200" y="29536"/>
            <a:ext cx="8229600" cy="561193"/>
          </a:xfrm>
        </p:spPr>
        <p:txBody>
          <a:bodyPr anchor="b">
            <a:noAutofit/>
          </a:bodyPr>
          <a:lstStyle/>
          <a:p>
            <a:r>
              <a:rPr lang="en-US" sz="3200" b="1" dirty="0">
                <a:ea typeface="ＭＳ Ｐゴシック" charset="0"/>
              </a:rPr>
              <a:t>Some Factors Can Limit Population Size</a:t>
            </a:r>
          </a:p>
        </p:txBody>
      </p:sp>
      <p:sp>
        <p:nvSpPr>
          <p:cNvPr id="7" name="Content Placeholder 2"/>
          <p:cNvSpPr>
            <a:spLocks noGrp="1"/>
          </p:cNvSpPr>
          <p:nvPr>
            <p:ph idx="1"/>
          </p:nvPr>
        </p:nvSpPr>
        <p:spPr>
          <a:xfrm>
            <a:off x="261457" y="746905"/>
            <a:ext cx="8882543" cy="4525963"/>
          </a:xfrm>
        </p:spPr>
        <p:txBody>
          <a:bodyPr>
            <a:normAutofit/>
          </a:bodyPr>
          <a:lstStyle/>
          <a:p>
            <a:pPr marL="0" indent="0" algn="ctr">
              <a:buNone/>
            </a:pPr>
            <a:r>
              <a:rPr lang="en-US" sz="2400" b="1" i="1" dirty="0" smtClean="0"/>
              <a:t>Limiting Factors/Environmental Resistance Factors</a:t>
            </a:r>
          </a:p>
          <a:p>
            <a:pPr marL="0" indent="0" algn="ctr">
              <a:buNone/>
            </a:pPr>
            <a:endParaRPr lang="en-US" sz="1200" dirty="0" smtClean="0"/>
          </a:p>
          <a:p>
            <a:pPr marL="0" indent="0">
              <a:buNone/>
            </a:pPr>
            <a:r>
              <a:rPr lang="en-US" sz="2400" b="1" dirty="0" smtClean="0"/>
              <a:t>Density Dependent Factors: </a:t>
            </a:r>
            <a:r>
              <a:rPr lang="en-US" sz="2400" dirty="0" smtClean="0"/>
              <a:t>Influence an individuals probability of survival and reproduction in a manner that depends on the size of the population	</a:t>
            </a:r>
          </a:p>
          <a:p>
            <a:pPr marL="400050" lvl="1" indent="0">
              <a:buNone/>
            </a:pPr>
            <a:r>
              <a:rPr lang="en-US" sz="2400" i="1" dirty="0" smtClean="0"/>
              <a:t>Ex.  competition, space, resources, predation, </a:t>
            </a:r>
            <a:r>
              <a:rPr lang="en-US" sz="2400" i="1" dirty="0"/>
              <a:t>disease, parasitism</a:t>
            </a:r>
            <a:endParaRPr lang="en-US" sz="2400" i="1" dirty="0" smtClean="0"/>
          </a:p>
          <a:p>
            <a:pPr marL="57150" indent="0">
              <a:buNone/>
            </a:pPr>
            <a:r>
              <a:rPr lang="en-US" sz="2400" b="1" dirty="0" smtClean="0"/>
              <a:t>Density Independent Factors: </a:t>
            </a:r>
            <a:r>
              <a:rPr lang="en-US" sz="2400" dirty="0" smtClean="0"/>
              <a:t>have same effect on an individual's probability of survival </a:t>
            </a:r>
          </a:p>
          <a:p>
            <a:pPr marL="457200" lvl="1" indent="0">
              <a:buNone/>
            </a:pPr>
            <a:r>
              <a:rPr lang="en-US" sz="2400" i="1" dirty="0" smtClean="0"/>
              <a:t>Ex. fire, drought, hurricane, pest spraying </a:t>
            </a:r>
          </a:p>
          <a:p>
            <a:pPr lvl="2">
              <a:lnSpc>
                <a:spcPct val="90000"/>
              </a:lnSpc>
              <a:buNone/>
            </a:pPr>
            <a:endParaRPr lang="en-US" dirty="0" smtClean="0"/>
          </a:p>
          <a:p>
            <a:pPr lvl="2">
              <a:lnSpc>
                <a:spcPct val="90000"/>
              </a:lnSpc>
              <a:buNone/>
            </a:pPr>
            <a:endParaRPr lang="en-US" dirty="0" smtClean="0"/>
          </a:p>
          <a:p>
            <a:pPr lvl="1">
              <a:buNone/>
            </a:pPr>
            <a:endParaRPr lang="en-US" sz="2400" dirty="0" smtClean="0"/>
          </a:p>
        </p:txBody>
      </p:sp>
      <p:pic>
        <p:nvPicPr>
          <p:cNvPr id="4" name="Picture 3"/>
          <p:cNvPicPr>
            <a:picLocks noChangeAspect="1"/>
          </p:cNvPicPr>
          <p:nvPr/>
        </p:nvPicPr>
        <p:blipFill>
          <a:blip r:embed="rId2"/>
          <a:stretch>
            <a:fillRect/>
          </a:stretch>
        </p:blipFill>
        <p:spPr>
          <a:xfrm>
            <a:off x="590650" y="4488155"/>
            <a:ext cx="7988541" cy="2145494"/>
          </a:xfrm>
          <a:prstGeom prst="rect">
            <a:avLst/>
          </a:prstGeom>
          <a:ln>
            <a:solidFill>
              <a:schemeClr val="tx1"/>
            </a:solidFill>
          </a:ln>
        </p:spPr>
      </p:pic>
    </p:spTree>
    <p:extLst>
      <p:ext uri="{BB962C8B-B14F-4D97-AF65-F5344CB8AC3E}">
        <p14:creationId xmlns:p14="http://schemas.microsoft.com/office/powerpoint/2010/main" val="421341368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2"/>
          <p:cNvSpPr>
            <a:spLocks noGrp="1" noChangeArrowheads="1"/>
          </p:cNvSpPr>
          <p:nvPr>
            <p:ph type="title"/>
          </p:nvPr>
        </p:nvSpPr>
        <p:spPr>
          <a:xfrm>
            <a:off x="457200" y="156492"/>
            <a:ext cx="8229600" cy="611456"/>
          </a:xfrm>
        </p:spPr>
        <p:txBody>
          <a:bodyPr anchor="b">
            <a:normAutofit/>
          </a:bodyPr>
          <a:lstStyle/>
          <a:p>
            <a:pPr eaLnBrk="1" hangingPunct="1"/>
            <a:r>
              <a:rPr lang="en-US" sz="3200" b="1" dirty="0" smtClean="0">
                <a:ea typeface="ＭＳ Ｐゴシック" charset="0"/>
              </a:rPr>
              <a:t>Types </a:t>
            </a:r>
            <a:r>
              <a:rPr lang="en-US" sz="3200" b="1" dirty="0">
                <a:ea typeface="ＭＳ Ｐゴシック" charset="0"/>
              </a:rPr>
              <a:t>of Population Change </a:t>
            </a:r>
            <a:r>
              <a:rPr lang="en-US" sz="3200" b="1" dirty="0" smtClean="0">
                <a:ea typeface="ＭＳ Ｐゴシック" charset="0"/>
              </a:rPr>
              <a:t>in </a:t>
            </a:r>
            <a:r>
              <a:rPr lang="en-US" sz="3200" b="1" dirty="0">
                <a:ea typeface="ＭＳ Ｐゴシック" charset="0"/>
              </a:rPr>
              <a:t>Nature</a:t>
            </a:r>
          </a:p>
        </p:txBody>
      </p:sp>
      <p:sp>
        <p:nvSpPr>
          <p:cNvPr id="140290" name="Rectangle 3"/>
          <p:cNvSpPr>
            <a:spLocks noGrp="1" noChangeArrowheads="1"/>
          </p:cNvSpPr>
          <p:nvPr>
            <p:ph type="body" idx="1"/>
          </p:nvPr>
        </p:nvSpPr>
        <p:spPr>
          <a:xfrm>
            <a:off x="132896" y="915039"/>
            <a:ext cx="5422136" cy="2667821"/>
          </a:xfrm>
          <a:ln>
            <a:solidFill>
              <a:srgbClr val="000000"/>
            </a:solidFill>
          </a:ln>
        </p:spPr>
        <p:txBody>
          <a:bodyPr>
            <a:normAutofit/>
          </a:bodyPr>
          <a:lstStyle/>
          <a:p>
            <a:pPr eaLnBrk="1" hangingPunct="1">
              <a:lnSpc>
                <a:spcPct val="90000"/>
              </a:lnSpc>
            </a:pPr>
            <a:r>
              <a:rPr lang="en-US" sz="2250" dirty="0" smtClean="0">
                <a:ea typeface="ＭＳ Ｐゴシック" charset="0"/>
              </a:rPr>
              <a:t>Stable</a:t>
            </a:r>
          </a:p>
          <a:p>
            <a:pPr eaLnBrk="1" hangingPunct="1">
              <a:lnSpc>
                <a:spcPct val="90000"/>
              </a:lnSpc>
            </a:pPr>
            <a:r>
              <a:rPr lang="en-US" sz="2250" dirty="0" smtClean="0">
                <a:ea typeface="ＭＳ Ｐゴシック" charset="0"/>
              </a:rPr>
              <a:t>Irruptive</a:t>
            </a:r>
            <a:endParaRPr lang="en-US" sz="2250" dirty="0">
              <a:ea typeface="ＭＳ Ｐゴシック" charset="0"/>
            </a:endParaRPr>
          </a:p>
          <a:p>
            <a:pPr lvl="1" eaLnBrk="1" hangingPunct="1">
              <a:lnSpc>
                <a:spcPct val="90000"/>
              </a:lnSpc>
            </a:pPr>
            <a:r>
              <a:rPr lang="en-US" sz="2250" dirty="0">
                <a:ea typeface="ＭＳ Ｐゴシック" charset="0"/>
              </a:rPr>
              <a:t>Population surge, followed by </a:t>
            </a:r>
            <a:r>
              <a:rPr lang="en-US" sz="2250" dirty="0" smtClean="0">
                <a:ea typeface="ＭＳ Ｐゴシック" charset="0"/>
              </a:rPr>
              <a:t>crash</a:t>
            </a:r>
            <a:endParaRPr lang="en-US" sz="2250" dirty="0">
              <a:ea typeface="ＭＳ Ｐゴシック" charset="0"/>
            </a:endParaRPr>
          </a:p>
          <a:p>
            <a:pPr eaLnBrk="1" hangingPunct="1">
              <a:lnSpc>
                <a:spcPct val="90000"/>
              </a:lnSpc>
            </a:pPr>
            <a:r>
              <a:rPr lang="en-US" sz="2250" dirty="0" smtClean="0">
                <a:ea typeface="ＭＳ Ｐゴシック" charset="0"/>
              </a:rPr>
              <a:t>Cyclic </a:t>
            </a:r>
            <a:r>
              <a:rPr lang="en-US" sz="2250" dirty="0">
                <a:ea typeface="ＭＳ Ｐゴシック" charset="0"/>
              </a:rPr>
              <a:t>fluctuations, boom-and-bust cycles</a:t>
            </a:r>
          </a:p>
          <a:p>
            <a:pPr lvl="1" eaLnBrk="1" hangingPunct="1">
              <a:lnSpc>
                <a:spcPct val="90000"/>
              </a:lnSpc>
            </a:pPr>
            <a:r>
              <a:rPr lang="en-US" sz="2250" dirty="0">
                <a:ea typeface="ＭＳ Ｐゴシック" charset="0"/>
              </a:rPr>
              <a:t>Top-down population regulation</a:t>
            </a:r>
          </a:p>
          <a:p>
            <a:pPr lvl="1" eaLnBrk="1" hangingPunct="1">
              <a:lnSpc>
                <a:spcPct val="90000"/>
              </a:lnSpc>
            </a:pPr>
            <a:r>
              <a:rPr lang="en-US" sz="2250" dirty="0">
                <a:ea typeface="ＭＳ Ｐゴシック" charset="0"/>
              </a:rPr>
              <a:t>Bottom-up population regulation </a:t>
            </a:r>
            <a:endParaRPr lang="en-US" sz="2250" dirty="0" smtClean="0">
              <a:ea typeface="ＭＳ Ｐゴシック" charset="0"/>
            </a:endParaRPr>
          </a:p>
          <a:p>
            <a:pPr eaLnBrk="1" hangingPunct="1">
              <a:lnSpc>
                <a:spcPct val="90000"/>
              </a:lnSpc>
            </a:pPr>
            <a:r>
              <a:rPr lang="en-US" sz="2250" dirty="0" smtClean="0">
                <a:ea typeface="ＭＳ Ｐゴシック" charset="0"/>
              </a:rPr>
              <a:t>Irregular </a:t>
            </a:r>
            <a:endParaRPr lang="en-US" sz="2250" dirty="0">
              <a:ea typeface="ＭＳ Ｐゴシック" charset="0"/>
            </a:endParaRPr>
          </a:p>
          <a:p>
            <a:pPr eaLnBrk="1" hangingPunct="1">
              <a:lnSpc>
                <a:spcPct val="90000"/>
              </a:lnSpc>
              <a:buFont typeface="Times" charset="0"/>
              <a:buNone/>
            </a:pPr>
            <a:endParaRPr lang="en-US" sz="2250" dirty="0">
              <a:ea typeface="ＭＳ Ｐゴシック" charset="0"/>
            </a:endParaRPr>
          </a:p>
          <a:p>
            <a:pPr lvl="1" eaLnBrk="1" hangingPunct="1">
              <a:lnSpc>
                <a:spcPct val="90000"/>
              </a:lnSpc>
              <a:buFont typeface="Times" charset="0"/>
              <a:buNone/>
            </a:pPr>
            <a:endParaRPr lang="en-US" sz="2250" dirty="0">
              <a:ea typeface="ＭＳ Ｐゴシック" charset="0"/>
            </a:endParaRPr>
          </a:p>
        </p:txBody>
      </p:sp>
      <p:pic>
        <p:nvPicPr>
          <p:cNvPr id="5" name="Picture 4" descr="051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758" y="3724120"/>
            <a:ext cx="3342878" cy="26636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4" descr="051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97758" y="901593"/>
            <a:ext cx="3342878" cy="268126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4" descr="05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2896" y="3724120"/>
            <a:ext cx="5422136" cy="26636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262863235"/>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4385" name="Picture 2" descr="E_0518"/>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488" y="2336006"/>
            <a:ext cx="8196263" cy="3741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44386" name="Rectangle 3" hidden="1"/>
          <p:cNvSpPr>
            <a:spLocks noGrp="1" noChangeArrowheads="1"/>
          </p:cNvSpPr>
          <p:nvPr>
            <p:ph type="title"/>
          </p:nvPr>
        </p:nvSpPr>
        <p:spPr/>
        <p:txBody>
          <a:bodyPr/>
          <a:lstStyle/>
          <a:p>
            <a:endParaRPr lang="en-US">
              <a:ea typeface="ＭＳ Ｐゴシック" charset="0"/>
            </a:endParaRPr>
          </a:p>
        </p:txBody>
      </p:sp>
      <p:sp>
        <p:nvSpPr>
          <p:cNvPr id="336901" name="Text Box 5"/>
          <p:cNvSpPr txBox="1">
            <a:spLocks noChangeArrowheads="1"/>
          </p:cNvSpPr>
          <p:nvPr/>
        </p:nvSpPr>
        <p:spPr bwMode="auto">
          <a:xfrm>
            <a:off x="350838" y="2256631"/>
            <a:ext cx="627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160</a:t>
            </a:r>
          </a:p>
        </p:txBody>
      </p:sp>
      <p:sp>
        <p:nvSpPr>
          <p:cNvPr id="336902" name="Text Box 6"/>
          <p:cNvSpPr txBox="1">
            <a:spLocks noChangeArrowheads="1"/>
          </p:cNvSpPr>
          <p:nvPr/>
        </p:nvSpPr>
        <p:spPr bwMode="auto">
          <a:xfrm>
            <a:off x="350838" y="2713831"/>
            <a:ext cx="627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140</a:t>
            </a:r>
          </a:p>
        </p:txBody>
      </p:sp>
      <p:sp>
        <p:nvSpPr>
          <p:cNvPr id="336903" name="Text Box 7"/>
          <p:cNvSpPr txBox="1">
            <a:spLocks noChangeArrowheads="1"/>
          </p:cNvSpPr>
          <p:nvPr/>
        </p:nvSpPr>
        <p:spPr bwMode="auto">
          <a:xfrm>
            <a:off x="3495676" y="2605881"/>
            <a:ext cx="13509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Hare </a:t>
            </a:r>
          </a:p>
          <a:p>
            <a:pPr eaLnBrk="1" hangingPunct="1">
              <a:defRPr/>
            </a:pPr>
            <a:r>
              <a:rPr lang="en-US" sz="1800" b="1">
                <a:solidFill>
                  <a:srgbClr val="000000"/>
                </a:solidFill>
                <a:latin typeface="Arial" charset="0"/>
                <a:cs typeface="Arial" charset="0"/>
              </a:rPr>
              <a:t>Lynx</a:t>
            </a:r>
          </a:p>
        </p:txBody>
      </p:sp>
      <p:sp>
        <p:nvSpPr>
          <p:cNvPr id="336904" name="Text Box 8"/>
          <p:cNvSpPr txBox="1">
            <a:spLocks noChangeArrowheads="1"/>
          </p:cNvSpPr>
          <p:nvPr/>
        </p:nvSpPr>
        <p:spPr bwMode="auto">
          <a:xfrm>
            <a:off x="350838" y="3628231"/>
            <a:ext cx="627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100</a:t>
            </a:r>
          </a:p>
        </p:txBody>
      </p:sp>
      <p:sp>
        <p:nvSpPr>
          <p:cNvPr id="336905" name="Text Box 9"/>
          <p:cNvSpPr txBox="1">
            <a:spLocks noChangeArrowheads="1"/>
          </p:cNvSpPr>
          <p:nvPr/>
        </p:nvSpPr>
        <p:spPr bwMode="auto">
          <a:xfrm>
            <a:off x="350838" y="3171031"/>
            <a:ext cx="627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120</a:t>
            </a:r>
          </a:p>
        </p:txBody>
      </p:sp>
      <p:sp>
        <p:nvSpPr>
          <p:cNvPr id="336906" name="Text Box 10"/>
          <p:cNvSpPr txBox="1">
            <a:spLocks noChangeArrowheads="1"/>
          </p:cNvSpPr>
          <p:nvPr/>
        </p:nvSpPr>
        <p:spPr bwMode="auto">
          <a:xfrm>
            <a:off x="461963" y="4009231"/>
            <a:ext cx="500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80</a:t>
            </a:r>
          </a:p>
        </p:txBody>
      </p:sp>
      <p:sp>
        <p:nvSpPr>
          <p:cNvPr id="336907" name="Text Box 11"/>
          <p:cNvSpPr txBox="1">
            <a:spLocks noChangeArrowheads="1"/>
          </p:cNvSpPr>
          <p:nvPr/>
        </p:nvSpPr>
        <p:spPr bwMode="auto">
          <a:xfrm>
            <a:off x="461963" y="4466431"/>
            <a:ext cx="500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60</a:t>
            </a:r>
          </a:p>
        </p:txBody>
      </p:sp>
      <p:sp>
        <p:nvSpPr>
          <p:cNvPr id="336908" name="Text Box 12"/>
          <p:cNvSpPr txBox="1">
            <a:spLocks noChangeArrowheads="1"/>
          </p:cNvSpPr>
          <p:nvPr/>
        </p:nvSpPr>
        <p:spPr bwMode="auto">
          <a:xfrm rot="-5400000">
            <a:off x="-1506537" y="4072732"/>
            <a:ext cx="33797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Population size (thousands)</a:t>
            </a:r>
          </a:p>
        </p:txBody>
      </p:sp>
      <p:sp>
        <p:nvSpPr>
          <p:cNvPr id="336909" name="Text Box 13"/>
          <p:cNvSpPr txBox="1">
            <a:spLocks noChangeArrowheads="1"/>
          </p:cNvSpPr>
          <p:nvPr/>
        </p:nvSpPr>
        <p:spPr bwMode="auto">
          <a:xfrm>
            <a:off x="461963" y="5361781"/>
            <a:ext cx="500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a:t>
            </a:r>
          </a:p>
        </p:txBody>
      </p:sp>
      <p:sp>
        <p:nvSpPr>
          <p:cNvPr id="336910" name="Text Box 14"/>
          <p:cNvSpPr txBox="1">
            <a:spLocks noChangeArrowheads="1"/>
          </p:cNvSpPr>
          <p:nvPr/>
        </p:nvSpPr>
        <p:spPr bwMode="auto">
          <a:xfrm>
            <a:off x="461963" y="4953794"/>
            <a:ext cx="500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40</a:t>
            </a:r>
          </a:p>
        </p:txBody>
      </p:sp>
      <p:sp>
        <p:nvSpPr>
          <p:cNvPr id="336911" name="Text Box 15"/>
          <p:cNvSpPr txBox="1">
            <a:spLocks noChangeArrowheads="1"/>
          </p:cNvSpPr>
          <p:nvPr/>
        </p:nvSpPr>
        <p:spPr bwMode="auto">
          <a:xfrm>
            <a:off x="731838" y="6080919"/>
            <a:ext cx="754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1845</a:t>
            </a:r>
          </a:p>
        </p:txBody>
      </p:sp>
      <p:sp>
        <p:nvSpPr>
          <p:cNvPr id="336912" name="Text Box 16"/>
          <p:cNvSpPr txBox="1">
            <a:spLocks noChangeArrowheads="1"/>
          </p:cNvSpPr>
          <p:nvPr/>
        </p:nvSpPr>
        <p:spPr bwMode="auto">
          <a:xfrm>
            <a:off x="1493838" y="6080919"/>
            <a:ext cx="754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1855</a:t>
            </a:r>
          </a:p>
        </p:txBody>
      </p:sp>
      <p:sp>
        <p:nvSpPr>
          <p:cNvPr id="336913" name="Text Box 17"/>
          <p:cNvSpPr txBox="1">
            <a:spLocks noChangeArrowheads="1"/>
          </p:cNvSpPr>
          <p:nvPr/>
        </p:nvSpPr>
        <p:spPr bwMode="auto">
          <a:xfrm>
            <a:off x="2332038" y="6080919"/>
            <a:ext cx="754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1865</a:t>
            </a:r>
          </a:p>
        </p:txBody>
      </p:sp>
      <p:sp>
        <p:nvSpPr>
          <p:cNvPr id="336914" name="Text Box 18"/>
          <p:cNvSpPr txBox="1">
            <a:spLocks noChangeArrowheads="1"/>
          </p:cNvSpPr>
          <p:nvPr/>
        </p:nvSpPr>
        <p:spPr bwMode="auto">
          <a:xfrm>
            <a:off x="3170238" y="6080919"/>
            <a:ext cx="754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1875</a:t>
            </a:r>
          </a:p>
        </p:txBody>
      </p:sp>
      <p:sp>
        <p:nvSpPr>
          <p:cNvPr id="336915" name="Text Box 19"/>
          <p:cNvSpPr txBox="1">
            <a:spLocks noChangeArrowheads="1"/>
          </p:cNvSpPr>
          <p:nvPr/>
        </p:nvSpPr>
        <p:spPr bwMode="auto">
          <a:xfrm>
            <a:off x="4008438" y="6080919"/>
            <a:ext cx="754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1885</a:t>
            </a:r>
          </a:p>
        </p:txBody>
      </p:sp>
      <p:sp>
        <p:nvSpPr>
          <p:cNvPr id="336916" name="Text Box 20"/>
          <p:cNvSpPr txBox="1">
            <a:spLocks noChangeArrowheads="1"/>
          </p:cNvSpPr>
          <p:nvPr/>
        </p:nvSpPr>
        <p:spPr bwMode="auto">
          <a:xfrm>
            <a:off x="4846638" y="6080919"/>
            <a:ext cx="13128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1895</a:t>
            </a:r>
          </a:p>
        </p:txBody>
      </p:sp>
      <p:sp>
        <p:nvSpPr>
          <p:cNvPr id="336917" name="Text Box 21"/>
          <p:cNvSpPr txBox="1">
            <a:spLocks noChangeArrowheads="1"/>
          </p:cNvSpPr>
          <p:nvPr/>
        </p:nvSpPr>
        <p:spPr bwMode="auto">
          <a:xfrm>
            <a:off x="5684838" y="6080919"/>
            <a:ext cx="754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1905</a:t>
            </a:r>
          </a:p>
        </p:txBody>
      </p:sp>
      <p:sp>
        <p:nvSpPr>
          <p:cNvPr id="336918" name="Text Box 22"/>
          <p:cNvSpPr txBox="1">
            <a:spLocks noChangeArrowheads="1"/>
          </p:cNvSpPr>
          <p:nvPr/>
        </p:nvSpPr>
        <p:spPr bwMode="auto">
          <a:xfrm>
            <a:off x="6546851" y="6080919"/>
            <a:ext cx="754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1915</a:t>
            </a:r>
          </a:p>
        </p:txBody>
      </p:sp>
      <p:sp>
        <p:nvSpPr>
          <p:cNvPr id="336919" name="Text Box 23"/>
          <p:cNvSpPr txBox="1">
            <a:spLocks noChangeArrowheads="1"/>
          </p:cNvSpPr>
          <p:nvPr/>
        </p:nvSpPr>
        <p:spPr bwMode="auto">
          <a:xfrm>
            <a:off x="7445376" y="6080919"/>
            <a:ext cx="754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1925</a:t>
            </a:r>
          </a:p>
        </p:txBody>
      </p:sp>
      <p:sp>
        <p:nvSpPr>
          <p:cNvPr id="336920" name="Text Box 24"/>
          <p:cNvSpPr txBox="1">
            <a:spLocks noChangeArrowheads="1"/>
          </p:cNvSpPr>
          <p:nvPr/>
        </p:nvSpPr>
        <p:spPr bwMode="auto">
          <a:xfrm>
            <a:off x="8283576" y="6080919"/>
            <a:ext cx="754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1935</a:t>
            </a:r>
          </a:p>
        </p:txBody>
      </p:sp>
      <p:sp>
        <p:nvSpPr>
          <p:cNvPr id="336921" name="Text Box 25"/>
          <p:cNvSpPr txBox="1">
            <a:spLocks noChangeArrowheads="1"/>
          </p:cNvSpPr>
          <p:nvPr/>
        </p:nvSpPr>
        <p:spPr bwMode="auto">
          <a:xfrm>
            <a:off x="598488" y="5771356"/>
            <a:ext cx="373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0</a:t>
            </a:r>
          </a:p>
        </p:txBody>
      </p:sp>
      <p:sp>
        <p:nvSpPr>
          <p:cNvPr id="336922" name="Rectangle 26"/>
          <p:cNvSpPr>
            <a:spLocks noChangeArrowheads="1"/>
          </p:cNvSpPr>
          <p:nvPr/>
        </p:nvSpPr>
        <p:spPr bwMode="auto">
          <a:xfrm>
            <a:off x="4922838" y="6447631"/>
            <a:ext cx="6794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latin typeface="Arial" charset="0"/>
                <a:cs typeface="Arial" charset="0"/>
              </a:rPr>
              <a:t>Year</a:t>
            </a:r>
          </a:p>
        </p:txBody>
      </p:sp>
      <p:sp>
        <p:nvSpPr>
          <p:cNvPr id="2" name="Rectangle 1"/>
          <p:cNvSpPr/>
          <p:nvPr/>
        </p:nvSpPr>
        <p:spPr>
          <a:xfrm>
            <a:off x="190500" y="19166"/>
            <a:ext cx="8847137" cy="523220"/>
          </a:xfrm>
          <a:prstGeom prst="rect">
            <a:avLst/>
          </a:prstGeom>
        </p:spPr>
        <p:txBody>
          <a:bodyPr wrap="square">
            <a:spAutoFit/>
          </a:bodyPr>
          <a:lstStyle/>
          <a:p>
            <a:r>
              <a:rPr lang="en-US" sz="2800" b="1" dirty="0">
                <a:ea typeface="ＭＳ Ｐゴシック" charset="0"/>
              </a:rPr>
              <a:t>Population Cycles for the Snowshoe Hare and </a:t>
            </a:r>
            <a:r>
              <a:rPr lang="en-US" sz="2800" b="1" dirty="0" smtClean="0">
                <a:ea typeface="ＭＳ Ｐゴシック" charset="0"/>
              </a:rPr>
              <a:t>Canada </a:t>
            </a:r>
            <a:r>
              <a:rPr lang="en-US" sz="2800" b="1" dirty="0">
                <a:ea typeface="ＭＳ Ｐゴシック" charset="0"/>
              </a:rPr>
              <a:t>Lynx</a:t>
            </a:r>
            <a:endParaRPr lang="en-US" sz="2800" b="1" dirty="0"/>
          </a:p>
        </p:txBody>
      </p:sp>
      <p:sp>
        <p:nvSpPr>
          <p:cNvPr id="3" name="Rectangle 2"/>
          <p:cNvSpPr/>
          <p:nvPr/>
        </p:nvSpPr>
        <p:spPr>
          <a:xfrm>
            <a:off x="264941" y="732394"/>
            <a:ext cx="8772696" cy="1095685"/>
          </a:xfrm>
          <a:prstGeom prst="rect">
            <a:avLst/>
          </a:prstGeom>
        </p:spPr>
        <p:txBody>
          <a:bodyPr wrap="square">
            <a:spAutoFit/>
          </a:bodyPr>
          <a:lstStyle/>
          <a:p>
            <a:pPr>
              <a:lnSpc>
                <a:spcPct val="90000"/>
              </a:lnSpc>
            </a:pPr>
            <a:r>
              <a:rPr lang="en-US" sz="2400" dirty="0">
                <a:ea typeface="ＭＳ Ｐゴシック" charset="0"/>
              </a:rPr>
              <a:t>Cyclic fluctuations, boom-and-bust cycles</a:t>
            </a:r>
          </a:p>
          <a:p>
            <a:pPr marL="800100" lvl="1" indent="-342900">
              <a:lnSpc>
                <a:spcPct val="90000"/>
              </a:lnSpc>
              <a:buFont typeface="Arial"/>
              <a:buChar char="•"/>
            </a:pPr>
            <a:r>
              <a:rPr lang="en-US" sz="2400" dirty="0">
                <a:ea typeface="ＭＳ Ｐゴシック" charset="0"/>
              </a:rPr>
              <a:t>Top-down population regulation</a:t>
            </a:r>
          </a:p>
          <a:p>
            <a:pPr marL="800100" lvl="1" indent="-342900">
              <a:lnSpc>
                <a:spcPct val="90000"/>
              </a:lnSpc>
              <a:buFont typeface="Arial"/>
              <a:buChar char="•"/>
            </a:pPr>
            <a:r>
              <a:rPr lang="en-US" sz="2400" dirty="0">
                <a:ea typeface="ＭＳ Ｐゴシック" charset="0"/>
              </a:rPr>
              <a:t>Bottom-up population regulation </a:t>
            </a:r>
          </a:p>
        </p:txBody>
      </p:sp>
      <p:sp>
        <p:nvSpPr>
          <p:cNvPr id="30" name="TextBox 29"/>
          <p:cNvSpPr txBox="1"/>
          <p:nvPr/>
        </p:nvSpPr>
        <p:spPr>
          <a:xfrm>
            <a:off x="47274" y="2333684"/>
            <a:ext cx="8990012" cy="4524316"/>
          </a:xfrm>
          <a:prstGeom prst="rect">
            <a:avLst/>
          </a:prstGeom>
          <a:no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418071450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3" hidden="1"/>
          <p:cNvSpPr>
            <a:spLocks noGrp="1" noChangeArrowheads="1"/>
          </p:cNvSpPr>
          <p:nvPr>
            <p:ph type="title"/>
          </p:nvPr>
        </p:nvSpPr>
        <p:spPr/>
        <p:txBody>
          <a:bodyPr/>
          <a:lstStyle/>
          <a:p>
            <a:endParaRPr lang="en-US">
              <a:ea typeface="ＭＳ Ｐゴシック" charset="0"/>
            </a:endParaRPr>
          </a:p>
        </p:txBody>
      </p:sp>
      <p:pic>
        <p:nvPicPr>
          <p:cNvPr id="29" name="Picture 2" descr="figure_06_10"/>
          <p:cNvPicPr>
            <a:picLocks noChangeAspect="1" noChangeArrowheads="1"/>
          </p:cNvPicPr>
          <p:nvPr/>
        </p:nvPicPr>
        <p:blipFill rotWithShape="1">
          <a:blip r:embed="rId3" cstate="print"/>
          <a:srcRect b="6767"/>
          <a:stretch/>
        </p:blipFill>
        <p:spPr bwMode="auto">
          <a:xfrm>
            <a:off x="871209" y="132798"/>
            <a:ext cx="7412657" cy="6605789"/>
          </a:xfrm>
          <a:prstGeom prst="rect">
            <a:avLst/>
          </a:prstGeom>
          <a:noFill/>
          <a:ln w="9525">
            <a:solidFill>
              <a:schemeClr val="tx1"/>
            </a:solidFill>
            <a:miter lim="800000"/>
            <a:headEnd/>
            <a:tailEnd/>
          </a:ln>
          <a:effectLst/>
        </p:spPr>
      </p:pic>
    </p:spTree>
    <p:extLst>
      <p:ext uri="{BB962C8B-B14F-4D97-AF65-F5344CB8AC3E}">
        <p14:creationId xmlns:p14="http://schemas.microsoft.com/office/powerpoint/2010/main" val="19913038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2"/>
          <p:cNvSpPr>
            <a:spLocks noGrp="1" noChangeArrowheads="1"/>
          </p:cNvSpPr>
          <p:nvPr>
            <p:ph type="title"/>
          </p:nvPr>
        </p:nvSpPr>
        <p:spPr>
          <a:xfrm>
            <a:off x="50800" y="0"/>
            <a:ext cx="9041184" cy="552229"/>
          </a:xfrm>
          <a:solidFill>
            <a:schemeClr val="tx1"/>
          </a:solidFill>
        </p:spPr>
        <p:txBody>
          <a:bodyPr anchor="b">
            <a:normAutofit/>
          </a:bodyPr>
          <a:lstStyle/>
          <a:p>
            <a:pPr eaLnBrk="1" hangingPunct="1"/>
            <a:r>
              <a:rPr lang="en-US" sz="2350" b="1" dirty="0" smtClean="0">
                <a:solidFill>
                  <a:schemeClr val="bg1"/>
                </a:solidFill>
                <a:ea typeface="ＭＳ Ｐゴシック" charset="0"/>
              </a:rPr>
              <a:t>Communities and Ecosystems Change over Time: Ecological Succession</a:t>
            </a:r>
            <a:endParaRPr lang="en-US" sz="2350" b="1" dirty="0">
              <a:solidFill>
                <a:schemeClr val="bg1"/>
              </a:solidFill>
              <a:ea typeface="ＭＳ Ｐゴシック" charset="0"/>
            </a:endParaRPr>
          </a:p>
        </p:txBody>
      </p:sp>
      <p:sp>
        <p:nvSpPr>
          <p:cNvPr id="150530" name="Rectangle 3"/>
          <p:cNvSpPr>
            <a:spLocks noGrp="1" noChangeArrowheads="1"/>
          </p:cNvSpPr>
          <p:nvPr>
            <p:ph type="body" idx="1"/>
          </p:nvPr>
        </p:nvSpPr>
        <p:spPr>
          <a:xfrm>
            <a:off x="50800" y="1028721"/>
            <a:ext cx="9041184" cy="2832079"/>
          </a:xfrm>
          <a:ln>
            <a:solidFill>
              <a:srgbClr val="000000"/>
            </a:solidFill>
          </a:ln>
        </p:spPr>
        <p:txBody>
          <a:bodyPr>
            <a:noAutofit/>
          </a:bodyPr>
          <a:lstStyle/>
          <a:p>
            <a:pPr marL="0" indent="0">
              <a:buNone/>
            </a:pPr>
            <a:r>
              <a:rPr lang="en-US" sz="2300" b="1" dirty="0" smtClean="0">
                <a:ea typeface="ＭＳ Ｐゴシック" charset="0"/>
              </a:rPr>
              <a:t>Primary succession</a:t>
            </a:r>
            <a:endParaRPr lang="en-US" sz="2300" b="1" dirty="0" smtClean="0">
              <a:ea typeface="ＭＳ Ｐゴシック" charset="0"/>
            </a:endParaRPr>
          </a:p>
          <a:p>
            <a:pPr lvl="1"/>
            <a:r>
              <a:rPr lang="en-US" sz="2300" dirty="0">
                <a:ea typeface="ＭＳ Ｐゴシック" charset="0"/>
              </a:rPr>
              <a:t>No soil in a terrestrial </a:t>
            </a:r>
            <a:r>
              <a:rPr lang="en-US" sz="2300" dirty="0" smtClean="0">
                <a:ea typeface="ＭＳ Ｐゴシック" charset="0"/>
              </a:rPr>
              <a:t>system</a:t>
            </a:r>
            <a:endParaRPr lang="en-US" sz="2300" dirty="0">
              <a:ea typeface="ＭＳ Ｐゴシック" charset="0"/>
            </a:endParaRPr>
          </a:p>
          <a:p>
            <a:pPr lvl="1"/>
            <a:r>
              <a:rPr lang="en-US" sz="2300" dirty="0">
                <a:ea typeface="ＭＳ Ｐゴシック" charset="0"/>
              </a:rPr>
              <a:t>No bottom sediment in an aquatic </a:t>
            </a:r>
            <a:r>
              <a:rPr lang="en-US" sz="2300" dirty="0" smtClean="0">
                <a:ea typeface="ＭＳ Ｐゴシック" charset="0"/>
              </a:rPr>
              <a:t>system</a:t>
            </a:r>
            <a:endParaRPr lang="en-US" sz="2300" dirty="0">
              <a:ea typeface="ＭＳ Ｐゴシック" charset="0"/>
            </a:endParaRPr>
          </a:p>
          <a:p>
            <a:pPr lvl="1"/>
            <a:r>
              <a:rPr lang="en-US" sz="2300" dirty="0">
                <a:ea typeface="ＭＳ Ｐゴシック" charset="0"/>
              </a:rPr>
              <a:t>Takes hundreds to thousands of </a:t>
            </a:r>
            <a:r>
              <a:rPr lang="en-US" sz="2300" dirty="0" smtClean="0">
                <a:ea typeface="ＭＳ Ｐゴシック" charset="0"/>
              </a:rPr>
              <a:t>years</a:t>
            </a:r>
            <a:endParaRPr lang="en-US" sz="2300" dirty="0">
              <a:ea typeface="ＭＳ Ｐゴシック" charset="0"/>
            </a:endParaRPr>
          </a:p>
          <a:p>
            <a:pPr lvl="1"/>
            <a:r>
              <a:rPr lang="en-US" sz="2300" dirty="0">
                <a:ea typeface="ＭＳ Ｐゴシック" charset="0"/>
              </a:rPr>
              <a:t>Need to build up soils/sediments to </a:t>
            </a:r>
            <a:r>
              <a:rPr lang="en-US" sz="2300" dirty="0" smtClean="0">
                <a:ea typeface="ＭＳ Ｐゴシック" charset="0"/>
              </a:rPr>
              <a:t>                                                   provide </a:t>
            </a:r>
            <a:r>
              <a:rPr lang="en-US" sz="2300" dirty="0">
                <a:ea typeface="ＭＳ Ｐゴシック" charset="0"/>
              </a:rPr>
              <a:t>necessary </a:t>
            </a:r>
            <a:r>
              <a:rPr lang="en-US" sz="2300" dirty="0" smtClean="0">
                <a:ea typeface="ＭＳ Ｐゴシック" charset="0"/>
              </a:rPr>
              <a:t>nutrients</a:t>
            </a:r>
            <a:endParaRPr lang="en-US" sz="2300" b="1" dirty="0">
              <a:ea typeface="ＭＳ Ｐゴシック" charset="0"/>
            </a:endParaRPr>
          </a:p>
          <a:p>
            <a:pPr marL="0" indent="0">
              <a:buNone/>
            </a:pPr>
            <a:endParaRPr lang="en-US" sz="2300" dirty="0">
              <a:ea typeface="ＭＳ Ｐゴシック" charset="0"/>
            </a:endParaRPr>
          </a:p>
        </p:txBody>
      </p:sp>
      <p:pic>
        <p:nvPicPr>
          <p:cNvPr id="4" name="Picture 4" descr="05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1874" y="1360436"/>
            <a:ext cx="2975060" cy="22294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50800" y="567056"/>
            <a:ext cx="9041184" cy="461665"/>
          </a:xfrm>
          <a:prstGeom prst="rect">
            <a:avLst/>
          </a:prstGeom>
          <a:ln>
            <a:solidFill>
              <a:srgbClr val="000000"/>
            </a:solidFill>
          </a:ln>
        </p:spPr>
        <p:txBody>
          <a:bodyPr wrap="square">
            <a:spAutoFit/>
          </a:bodyPr>
          <a:lstStyle/>
          <a:p>
            <a:pPr algn="ctr"/>
            <a:r>
              <a:rPr lang="en-US" sz="2400" b="1" i="1" dirty="0">
                <a:ea typeface="ＭＳ Ｐゴシック" charset="0"/>
              </a:rPr>
              <a:t>Ecological Succession is natural ecological restoration</a:t>
            </a:r>
            <a:endParaRPr lang="en-US" sz="2400" b="1" i="1" dirty="0">
              <a:ea typeface="ＭＳ Ｐゴシック" charset="0"/>
            </a:endParaRPr>
          </a:p>
        </p:txBody>
      </p:sp>
      <p:pic>
        <p:nvPicPr>
          <p:cNvPr id="6" name="Picture 4" descr="05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1874" y="4207644"/>
            <a:ext cx="2975060" cy="211676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Rectangle 3"/>
          <p:cNvSpPr txBox="1">
            <a:spLocks noChangeArrowheads="1"/>
          </p:cNvSpPr>
          <p:nvPr/>
        </p:nvSpPr>
        <p:spPr>
          <a:xfrm>
            <a:off x="50800" y="3860800"/>
            <a:ext cx="9041184" cy="2997200"/>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300" b="1" dirty="0" smtClean="0">
                <a:ea typeface="ＭＳ Ｐゴシック" charset="0"/>
              </a:rPr>
              <a:t>Secondary succession</a:t>
            </a:r>
          </a:p>
          <a:p>
            <a:r>
              <a:rPr lang="en-US" sz="2300" dirty="0" smtClean="0">
                <a:ea typeface="ＭＳ Ｐゴシック" charset="0"/>
              </a:rPr>
              <a:t>Some soil remains in a terrestrial system</a:t>
            </a:r>
          </a:p>
          <a:p>
            <a:r>
              <a:rPr lang="en-US" sz="2300" dirty="0" smtClean="0">
                <a:ea typeface="ＭＳ Ｐゴシック" charset="0"/>
              </a:rPr>
              <a:t>Some bottom sediment remains in an                                                                     aquatic system</a:t>
            </a:r>
          </a:p>
          <a:p>
            <a:r>
              <a:rPr lang="en-US" sz="2300" dirty="0" smtClean="0">
                <a:ea typeface="ＭＳ Ｐゴシック" charset="0"/>
              </a:rPr>
              <a:t>Ecosystem has been</a:t>
            </a:r>
          </a:p>
          <a:p>
            <a:pPr lvl="1">
              <a:lnSpc>
                <a:spcPct val="80000"/>
              </a:lnSpc>
            </a:pPr>
            <a:r>
              <a:rPr lang="en-US" sz="2200" dirty="0" smtClean="0">
                <a:ea typeface="ＭＳ Ｐゴシック" charset="0"/>
              </a:rPr>
              <a:t>Disturbed</a:t>
            </a:r>
          </a:p>
          <a:p>
            <a:pPr lvl="1">
              <a:lnSpc>
                <a:spcPct val="80000"/>
              </a:lnSpc>
            </a:pPr>
            <a:r>
              <a:rPr lang="en-US" sz="2200" dirty="0" smtClean="0">
                <a:ea typeface="ＭＳ Ｐゴシック" charset="0"/>
              </a:rPr>
              <a:t>Removed</a:t>
            </a:r>
          </a:p>
          <a:p>
            <a:pPr lvl="1">
              <a:lnSpc>
                <a:spcPct val="80000"/>
              </a:lnSpc>
            </a:pPr>
            <a:r>
              <a:rPr lang="en-US" sz="2200" dirty="0" smtClean="0">
                <a:ea typeface="ＭＳ Ｐゴシック" charset="0"/>
              </a:rPr>
              <a:t>Destroyed</a:t>
            </a:r>
          </a:p>
        </p:txBody>
      </p:sp>
    </p:spTree>
    <p:extLst>
      <p:ext uri="{BB962C8B-B14F-4D97-AF65-F5344CB8AC3E}">
        <p14:creationId xmlns:p14="http://schemas.microsoft.com/office/powerpoint/2010/main" val="4222528665"/>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8722" name="Picture 2" descr="0608"/>
          <p:cNvPicPr>
            <a:picLocks noChangeAspect="1" noChangeArrowheads="1"/>
          </p:cNvPicPr>
          <p:nvPr/>
        </p:nvPicPr>
        <p:blipFill>
          <a:blip r:embed="rId3">
            <a:extLst>
              <a:ext uri="{28A0092B-C50C-407E-A947-70E740481C1C}">
                <a14:useLocalDpi xmlns:a14="http://schemas.microsoft.com/office/drawing/2010/main" val="0"/>
              </a:ext>
            </a:extLst>
          </a:blip>
          <a:srcRect b="2907"/>
          <a:stretch>
            <a:fillRect/>
          </a:stretch>
        </p:blipFill>
        <p:spPr bwMode="auto">
          <a:xfrm>
            <a:off x="152313" y="228600"/>
            <a:ext cx="8880475" cy="66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8723" name="Rectangle 3" hidden="1"/>
          <p:cNvSpPr>
            <a:spLocks noGrp="1" noChangeArrowheads="1"/>
          </p:cNvSpPr>
          <p:nvPr>
            <p:ph type="title"/>
          </p:nvPr>
        </p:nvSpPr>
        <p:spPr/>
        <p:txBody>
          <a:bodyPr/>
          <a:lstStyle/>
          <a:p>
            <a:endParaRPr lang="en-US">
              <a:ea typeface="ＭＳ Ｐゴシック" charset="0"/>
            </a:endParaRPr>
          </a:p>
        </p:txBody>
      </p:sp>
      <p:sp>
        <p:nvSpPr>
          <p:cNvPr id="366596" name="Rectangle 4"/>
          <p:cNvSpPr>
            <a:spLocks noChangeArrowheads="1"/>
          </p:cNvSpPr>
          <p:nvPr/>
        </p:nvSpPr>
        <p:spPr bwMode="auto">
          <a:xfrm rot="-712721">
            <a:off x="3994063" y="6200775"/>
            <a:ext cx="598487"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Time</a:t>
            </a:r>
          </a:p>
        </p:txBody>
      </p:sp>
      <p:sp>
        <p:nvSpPr>
          <p:cNvPr id="366597" name="Rectangle 5"/>
          <p:cNvSpPr>
            <a:spLocks noChangeArrowheads="1"/>
          </p:cNvSpPr>
          <p:nvPr/>
        </p:nvSpPr>
        <p:spPr bwMode="auto">
          <a:xfrm>
            <a:off x="7716750" y="4467225"/>
            <a:ext cx="1447800" cy="94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latin typeface="Arial" charset="0"/>
              </a:rPr>
              <a:t>Balsam fir,</a:t>
            </a:r>
          </a:p>
          <a:p>
            <a:pPr eaLnBrk="1" hangingPunct="1">
              <a:lnSpc>
                <a:spcPct val="80000"/>
              </a:lnSpc>
              <a:defRPr/>
            </a:pPr>
            <a:r>
              <a:rPr lang="en-US" sz="1400" b="1">
                <a:latin typeface="Arial" charset="0"/>
              </a:rPr>
              <a:t>paper birch, and white spruce forest community</a:t>
            </a:r>
          </a:p>
        </p:txBody>
      </p:sp>
      <p:sp>
        <p:nvSpPr>
          <p:cNvPr id="366598" name="Rectangle 6"/>
          <p:cNvSpPr>
            <a:spLocks noChangeArrowheads="1"/>
          </p:cNvSpPr>
          <p:nvPr/>
        </p:nvSpPr>
        <p:spPr bwMode="auto">
          <a:xfrm>
            <a:off x="6192750" y="4724400"/>
            <a:ext cx="1320800"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Jack pine,</a:t>
            </a:r>
          </a:p>
          <a:p>
            <a:pPr eaLnBrk="1" hangingPunct="1">
              <a:lnSpc>
                <a:spcPct val="80000"/>
              </a:lnSpc>
              <a:defRPr/>
            </a:pPr>
            <a:r>
              <a:rPr lang="en-US" sz="1400" b="1">
                <a:latin typeface="Arial" charset="0"/>
              </a:rPr>
              <a:t>black spruce,</a:t>
            </a:r>
          </a:p>
          <a:p>
            <a:pPr eaLnBrk="1" hangingPunct="1">
              <a:lnSpc>
                <a:spcPct val="80000"/>
              </a:lnSpc>
              <a:defRPr/>
            </a:pPr>
            <a:r>
              <a:rPr lang="en-US" sz="1400" b="1">
                <a:latin typeface="Arial" charset="0"/>
              </a:rPr>
              <a:t>and aspen</a:t>
            </a:r>
          </a:p>
        </p:txBody>
      </p:sp>
      <p:sp>
        <p:nvSpPr>
          <p:cNvPr id="366599" name="Rectangle 7"/>
          <p:cNvSpPr>
            <a:spLocks noChangeArrowheads="1"/>
          </p:cNvSpPr>
          <p:nvPr/>
        </p:nvSpPr>
        <p:spPr bwMode="auto">
          <a:xfrm>
            <a:off x="4821150" y="4991100"/>
            <a:ext cx="104298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400" b="1">
                <a:latin typeface="Arial" charset="0"/>
              </a:rPr>
              <a:t>Heath mat</a:t>
            </a:r>
          </a:p>
        </p:txBody>
      </p:sp>
      <p:sp>
        <p:nvSpPr>
          <p:cNvPr id="366600" name="Rectangle 8"/>
          <p:cNvSpPr>
            <a:spLocks noChangeArrowheads="1"/>
          </p:cNvSpPr>
          <p:nvPr/>
        </p:nvSpPr>
        <p:spPr bwMode="auto">
          <a:xfrm>
            <a:off x="3297150" y="5143500"/>
            <a:ext cx="119221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Small herbs</a:t>
            </a:r>
          </a:p>
          <a:p>
            <a:pPr eaLnBrk="1" hangingPunct="1">
              <a:lnSpc>
                <a:spcPct val="80000"/>
              </a:lnSpc>
              <a:defRPr/>
            </a:pPr>
            <a:r>
              <a:rPr lang="en-US" sz="1400" b="1">
                <a:latin typeface="Arial" charset="0"/>
              </a:rPr>
              <a:t>and shrubs</a:t>
            </a:r>
          </a:p>
        </p:txBody>
      </p:sp>
      <p:grpSp>
        <p:nvGrpSpPr>
          <p:cNvPr id="366601" name="Group 9"/>
          <p:cNvGrpSpPr>
            <a:grpSpLocks/>
          </p:cNvGrpSpPr>
          <p:nvPr/>
        </p:nvGrpSpPr>
        <p:grpSpPr bwMode="auto">
          <a:xfrm>
            <a:off x="1049250" y="5391150"/>
            <a:ext cx="2097088" cy="612775"/>
            <a:chOff x="648" y="3252"/>
            <a:chExt cx="1321" cy="386"/>
          </a:xfrm>
        </p:grpSpPr>
        <p:sp>
          <p:nvSpPr>
            <p:cNvPr id="366602" name="Rectangle 10"/>
            <p:cNvSpPr>
              <a:spLocks noChangeArrowheads="1"/>
            </p:cNvSpPr>
            <p:nvPr/>
          </p:nvSpPr>
          <p:spPr bwMode="auto">
            <a:xfrm>
              <a:off x="1200" y="3252"/>
              <a:ext cx="769"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Lichens and</a:t>
              </a:r>
            </a:p>
            <a:p>
              <a:pPr eaLnBrk="1" hangingPunct="1">
                <a:lnSpc>
                  <a:spcPct val="80000"/>
                </a:lnSpc>
                <a:defRPr/>
              </a:pPr>
              <a:r>
                <a:rPr lang="en-US" sz="1400" b="1">
                  <a:latin typeface="Arial" charset="0"/>
                </a:rPr>
                <a:t>mosses</a:t>
              </a:r>
            </a:p>
          </p:txBody>
        </p:sp>
        <p:sp>
          <p:nvSpPr>
            <p:cNvPr id="366603" name="Rectangle 11"/>
            <p:cNvSpPr>
              <a:spLocks noChangeArrowheads="1"/>
            </p:cNvSpPr>
            <p:nvPr/>
          </p:nvSpPr>
          <p:spPr bwMode="auto">
            <a:xfrm>
              <a:off x="648" y="3366"/>
              <a:ext cx="583" cy="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Exposed</a:t>
              </a:r>
            </a:p>
            <a:p>
              <a:pPr eaLnBrk="1" hangingPunct="1">
                <a:lnSpc>
                  <a:spcPct val="80000"/>
                </a:lnSpc>
                <a:defRPr/>
              </a:pPr>
              <a:r>
                <a:rPr lang="en-US" sz="1400" b="1">
                  <a:latin typeface="Arial" charset="0"/>
                </a:rPr>
                <a:t>rocks</a:t>
              </a:r>
            </a:p>
          </p:txBody>
        </p:sp>
      </p:grpSp>
      <p:sp>
        <p:nvSpPr>
          <p:cNvPr id="14" name="Rectangle 2"/>
          <p:cNvSpPr txBox="1">
            <a:spLocks noChangeArrowheads="1"/>
          </p:cNvSpPr>
          <p:nvPr/>
        </p:nvSpPr>
        <p:spPr>
          <a:xfrm>
            <a:off x="0" y="0"/>
            <a:ext cx="9144000" cy="838200"/>
          </a:xfrm>
          <a:prstGeom prst="rect">
            <a:avLst/>
          </a:prstGeom>
          <a:no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ea typeface="ＭＳ Ｐゴシック" charset="0"/>
              </a:rPr>
              <a:t>Primary Ecological Succession</a:t>
            </a:r>
            <a:endParaRPr lang="en-US" sz="3000" b="1" dirty="0">
              <a:ea typeface="ＭＳ Ｐゴシック" charset="0"/>
            </a:endParaRPr>
          </a:p>
        </p:txBody>
      </p:sp>
    </p:spTree>
    <p:extLst>
      <p:ext uri="{BB962C8B-B14F-4D97-AF65-F5344CB8AC3E}">
        <p14:creationId xmlns:p14="http://schemas.microsoft.com/office/powerpoint/2010/main" val="36258814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660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6600"/>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659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659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65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6597" grpId="0"/>
      <p:bldP spid="366598" grpId="0"/>
      <p:bldP spid="366599" grpId="0"/>
      <p:bldP spid="36660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6914" name="Picture 2" descr="0609"/>
          <p:cNvPicPr>
            <a:picLocks noChangeAspect="1" noChangeArrowheads="1"/>
          </p:cNvPicPr>
          <p:nvPr/>
        </p:nvPicPr>
        <p:blipFill>
          <a:blip r:embed="rId3">
            <a:extLst>
              <a:ext uri="{28A0092B-C50C-407E-A947-70E740481C1C}">
                <a14:useLocalDpi xmlns:a14="http://schemas.microsoft.com/office/drawing/2010/main" val="0"/>
              </a:ext>
            </a:extLst>
          </a:blip>
          <a:srcRect b="2490"/>
          <a:stretch>
            <a:fillRect/>
          </a:stretch>
        </p:blipFill>
        <p:spPr bwMode="auto">
          <a:xfrm>
            <a:off x="97665" y="443971"/>
            <a:ext cx="89916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6915" name="Rectangle 3" hidden="1"/>
          <p:cNvSpPr>
            <a:spLocks noGrp="1" noChangeArrowheads="1"/>
          </p:cNvSpPr>
          <p:nvPr>
            <p:ph type="title"/>
          </p:nvPr>
        </p:nvSpPr>
        <p:spPr/>
        <p:txBody>
          <a:bodyPr/>
          <a:lstStyle/>
          <a:p>
            <a:endParaRPr lang="en-US">
              <a:ea typeface="ＭＳ Ｐゴシック" charset="0"/>
            </a:endParaRPr>
          </a:p>
        </p:txBody>
      </p:sp>
      <p:sp>
        <p:nvSpPr>
          <p:cNvPr id="368644" name="Rectangle 4"/>
          <p:cNvSpPr>
            <a:spLocks noChangeArrowheads="1"/>
          </p:cNvSpPr>
          <p:nvPr/>
        </p:nvSpPr>
        <p:spPr bwMode="auto">
          <a:xfrm>
            <a:off x="1088265" y="5549371"/>
            <a:ext cx="7874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Annual</a:t>
            </a:r>
          </a:p>
          <a:p>
            <a:pPr eaLnBrk="1" hangingPunct="1">
              <a:lnSpc>
                <a:spcPct val="80000"/>
              </a:lnSpc>
              <a:defRPr/>
            </a:pPr>
            <a:r>
              <a:rPr lang="en-US" sz="1400" b="1">
                <a:latin typeface="Arial" charset="0"/>
              </a:rPr>
              <a:t>weeds</a:t>
            </a:r>
          </a:p>
        </p:txBody>
      </p:sp>
      <p:sp>
        <p:nvSpPr>
          <p:cNvPr id="368645" name="Rectangle 5"/>
          <p:cNvSpPr>
            <a:spLocks noChangeArrowheads="1"/>
          </p:cNvSpPr>
          <p:nvPr/>
        </p:nvSpPr>
        <p:spPr bwMode="auto">
          <a:xfrm>
            <a:off x="6528628" y="4739746"/>
            <a:ext cx="2560637"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400" b="1">
                <a:latin typeface="Arial" charset="0"/>
              </a:rPr>
              <a:t>Mature oak and hickory forest</a:t>
            </a:r>
          </a:p>
        </p:txBody>
      </p:sp>
      <p:sp>
        <p:nvSpPr>
          <p:cNvPr id="368646" name="Rectangle 6"/>
          <p:cNvSpPr>
            <a:spLocks noChangeArrowheads="1"/>
          </p:cNvSpPr>
          <p:nvPr/>
        </p:nvSpPr>
        <p:spPr bwMode="auto">
          <a:xfrm>
            <a:off x="4669665" y="4977871"/>
            <a:ext cx="1695450" cy="77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Young pine forest</a:t>
            </a:r>
          </a:p>
          <a:p>
            <a:pPr eaLnBrk="1" hangingPunct="1">
              <a:lnSpc>
                <a:spcPct val="80000"/>
              </a:lnSpc>
              <a:defRPr/>
            </a:pPr>
            <a:r>
              <a:rPr lang="en-US" sz="1400" b="1">
                <a:latin typeface="Arial" charset="0"/>
              </a:rPr>
              <a:t>with developing</a:t>
            </a:r>
          </a:p>
          <a:p>
            <a:pPr eaLnBrk="1" hangingPunct="1">
              <a:lnSpc>
                <a:spcPct val="80000"/>
              </a:lnSpc>
              <a:defRPr/>
            </a:pPr>
            <a:r>
              <a:rPr lang="en-US" sz="1400" b="1">
                <a:latin typeface="Arial" charset="0"/>
              </a:rPr>
              <a:t>understory of oak</a:t>
            </a:r>
          </a:p>
          <a:p>
            <a:pPr eaLnBrk="1" hangingPunct="1">
              <a:lnSpc>
                <a:spcPct val="80000"/>
              </a:lnSpc>
              <a:defRPr/>
            </a:pPr>
            <a:r>
              <a:rPr lang="en-US" sz="1400" b="1">
                <a:latin typeface="Arial" charset="0"/>
              </a:rPr>
              <a:t>and hickory trees</a:t>
            </a:r>
          </a:p>
        </p:txBody>
      </p:sp>
      <p:sp>
        <p:nvSpPr>
          <p:cNvPr id="368647" name="Rectangle 7"/>
          <p:cNvSpPr>
            <a:spLocks noChangeArrowheads="1"/>
          </p:cNvSpPr>
          <p:nvPr/>
        </p:nvSpPr>
        <p:spPr bwMode="auto">
          <a:xfrm rot="-584233">
            <a:off x="3994978" y="6101821"/>
            <a:ext cx="5984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400" b="1">
                <a:latin typeface="Arial" charset="0"/>
              </a:rPr>
              <a:t>Time</a:t>
            </a:r>
          </a:p>
        </p:txBody>
      </p:sp>
      <p:sp>
        <p:nvSpPr>
          <p:cNvPr id="368648" name="Rectangle 8"/>
          <p:cNvSpPr>
            <a:spLocks noChangeArrowheads="1"/>
          </p:cNvSpPr>
          <p:nvPr/>
        </p:nvSpPr>
        <p:spPr bwMode="auto">
          <a:xfrm>
            <a:off x="3250440" y="5120746"/>
            <a:ext cx="1162050"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Shrubs and</a:t>
            </a:r>
          </a:p>
          <a:p>
            <a:pPr eaLnBrk="1" hangingPunct="1">
              <a:lnSpc>
                <a:spcPct val="80000"/>
              </a:lnSpc>
              <a:defRPr/>
            </a:pPr>
            <a:r>
              <a:rPr lang="en-US" sz="1400" b="1">
                <a:latin typeface="Arial" charset="0"/>
              </a:rPr>
              <a:t>small pine</a:t>
            </a:r>
          </a:p>
          <a:p>
            <a:pPr eaLnBrk="1" hangingPunct="1">
              <a:lnSpc>
                <a:spcPct val="80000"/>
              </a:lnSpc>
              <a:defRPr/>
            </a:pPr>
            <a:r>
              <a:rPr lang="en-US" sz="1400" b="1">
                <a:latin typeface="Arial" charset="0"/>
              </a:rPr>
              <a:t>seedlings</a:t>
            </a:r>
          </a:p>
        </p:txBody>
      </p:sp>
      <p:sp>
        <p:nvSpPr>
          <p:cNvPr id="368649" name="Rectangle 9"/>
          <p:cNvSpPr>
            <a:spLocks noChangeArrowheads="1"/>
          </p:cNvSpPr>
          <p:nvPr/>
        </p:nvSpPr>
        <p:spPr bwMode="auto">
          <a:xfrm>
            <a:off x="2050290" y="5396971"/>
            <a:ext cx="1093788"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80000"/>
              </a:lnSpc>
              <a:defRPr/>
            </a:pPr>
            <a:r>
              <a:rPr lang="en-US" sz="1400" b="1">
                <a:latin typeface="Arial" charset="0"/>
              </a:rPr>
              <a:t>Perennial</a:t>
            </a:r>
          </a:p>
          <a:p>
            <a:pPr eaLnBrk="1" hangingPunct="1">
              <a:lnSpc>
                <a:spcPct val="80000"/>
              </a:lnSpc>
              <a:defRPr/>
            </a:pPr>
            <a:r>
              <a:rPr lang="en-US" sz="1400" b="1">
                <a:latin typeface="Arial" charset="0"/>
              </a:rPr>
              <a:t>weeds and</a:t>
            </a:r>
          </a:p>
          <a:p>
            <a:pPr eaLnBrk="1" hangingPunct="1">
              <a:lnSpc>
                <a:spcPct val="80000"/>
              </a:lnSpc>
              <a:defRPr/>
            </a:pPr>
            <a:r>
              <a:rPr lang="en-US" sz="1400" b="1">
                <a:latin typeface="Arial" charset="0"/>
              </a:rPr>
              <a:t>grasses</a:t>
            </a:r>
          </a:p>
        </p:txBody>
      </p:sp>
      <p:sp>
        <p:nvSpPr>
          <p:cNvPr id="12" name="Rectangle 2"/>
          <p:cNvSpPr txBox="1">
            <a:spLocks noChangeArrowheads="1"/>
          </p:cNvSpPr>
          <p:nvPr/>
        </p:nvSpPr>
        <p:spPr>
          <a:xfrm>
            <a:off x="0" y="0"/>
            <a:ext cx="9144000" cy="838200"/>
          </a:xfrm>
          <a:prstGeom prst="rect">
            <a:avLst/>
          </a:prstGeom>
          <a:noFill/>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ea typeface="ＭＳ Ｐゴシック" charset="0"/>
              </a:rPr>
              <a:t>Secondary Ecological Succession</a:t>
            </a:r>
            <a:endParaRPr lang="en-US" sz="3000" b="1" dirty="0">
              <a:ea typeface="ＭＳ Ｐゴシック" charset="0"/>
            </a:endParaRPr>
          </a:p>
        </p:txBody>
      </p:sp>
    </p:spTree>
    <p:extLst>
      <p:ext uri="{BB962C8B-B14F-4D97-AF65-F5344CB8AC3E}">
        <p14:creationId xmlns:p14="http://schemas.microsoft.com/office/powerpoint/2010/main" val="14931571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864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6864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6864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6864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686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44" grpId="0"/>
      <p:bldP spid="368645" grpId="0"/>
      <p:bldP spid="368646" grpId="0"/>
      <p:bldP spid="368648" grpId="0"/>
      <p:bldP spid="36864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0005" y="228600"/>
            <a:ext cx="8745865" cy="763162"/>
          </a:xfrm>
          <a:ln>
            <a:solidFill>
              <a:srgbClr val="000000"/>
            </a:solidFill>
          </a:ln>
        </p:spPr>
        <p:txBody>
          <a:bodyPr>
            <a:normAutofit/>
          </a:bodyPr>
          <a:lstStyle/>
          <a:p>
            <a:r>
              <a:rPr lang="en-US" sz="3200" b="1" dirty="0" smtClean="0"/>
              <a:t>Species Interactions</a:t>
            </a:r>
            <a:endParaRPr lang="en-US" sz="3200" b="1" dirty="0"/>
          </a:p>
        </p:txBody>
      </p:sp>
      <p:sp>
        <p:nvSpPr>
          <p:cNvPr id="3" name="Content Placeholder 2"/>
          <p:cNvSpPr>
            <a:spLocks noGrp="1"/>
          </p:cNvSpPr>
          <p:nvPr>
            <p:ph sz="half" idx="1"/>
          </p:nvPr>
        </p:nvSpPr>
        <p:spPr>
          <a:xfrm>
            <a:off x="280005" y="1212960"/>
            <a:ext cx="4430429" cy="5426436"/>
          </a:xfrm>
          <a:ln>
            <a:solidFill>
              <a:srgbClr val="000000"/>
            </a:solidFill>
          </a:ln>
        </p:spPr>
        <p:txBody>
          <a:bodyPr>
            <a:noAutofit/>
          </a:bodyPr>
          <a:lstStyle/>
          <a:p>
            <a:pPr marL="0" indent="0">
              <a:buNone/>
            </a:pPr>
            <a:r>
              <a:rPr lang="en-US" sz="2400" b="1" dirty="0" smtClean="0"/>
              <a:t>Competition: </a:t>
            </a:r>
            <a:r>
              <a:rPr lang="en-US" sz="2400" dirty="0" smtClean="0"/>
              <a:t>Struggle of individuals to obtain a limited resource</a:t>
            </a:r>
            <a:endParaRPr lang="en-US" sz="1200" dirty="0" smtClean="0"/>
          </a:p>
          <a:p>
            <a:pPr marL="0" indent="0">
              <a:buNone/>
            </a:pPr>
            <a:r>
              <a:rPr lang="en-US" sz="2400" b="1" dirty="0" smtClean="0"/>
              <a:t>Interspecific competition</a:t>
            </a:r>
            <a:r>
              <a:rPr lang="en-US" sz="2400" dirty="0" smtClean="0"/>
              <a:t>: competition </a:t>
            </a:r>
            <a:r>
              <a:rPr lang="en-US" sz="2400" dirty="0"/>
              <a:t>in which individuals of different species compete for the same resource in an ecosystem (e.g. food or living space</a:t>
            </a:r>
            <a:r>
              <a:rPr lang="en-US" sz="2400" dirty="0" smtClean="0"/>
              <a:t>). </a:t>
            </a:r>
            <a:endParaRPr lang="en-US" sz="1200" dirty="0" smtClean="0"/>
          </a:p>
          <a:p>
            <a:pPr marL="0" indent="0">
              <a:buNone/>
            </a:pPr>
            <a:r>
              <a:rPr lang="en-US" sz="2400" b="1" dirty="0"/>
              <a:t>I</a:t>
            </a:r>
            <a:r>
              <a:rPr lang="en-US" sz="2400" b="1" dirty="0" smtClean="0"/>
              <a:t>ntraspecific competition: </a:t>
            </a:r>
            <a:r>
              <a:rPr lang="en-US" sz="2400" dirty="0" smtClean="0"/>
              <a:t>organisms </a:t>
            </a:r>
            <a:r>
              <a:rPr lang="en-US" sz="2400" dirty="0"/>
              <a:t>of the same species.</a:t>
            </a:r>
            <a:endParaRPr lang="en-US" sz="2400" dirty="0" smtClean="0"/>
          </a:p>
          <a:p>
            <a:pPr marL="0" indent="0">
              <a:buNone/>
            </a:pPr>
            <a:r>
              <a:rPr lang="en-US" sz="2400" b="1" dirty="0" smtClean="0"/>
              <a:t>Competitive Exclusion Principle</a:t>
            </a:r>
            <a:r>
              <a:rPr lang="en-US" sz="2400" dirty="0" smtClean="0"/>
              <a:t>: Two species competing for same limited resource cannot coexist</a:t>
            </a:r>
          </a:p>
        </p:txBody>
      </p:sp>
      <p:pic>
        <p:nvPicPr>
          <p:cNvPr id="4" name="Picture 3"/>
          <p:cNvPicPr>
            <a:picLocks noChangeAspect="1"/>
          </p:cNvPicPr>
          <p:nvPr/>
        </p:nvPicPr>
        <p:blipFill rotWithShape="1">
          <a:blip r:embed="rId2"/>
          <a:srcRect l="65510" t="9045" b="9556"/>
          <a:stretch/>
        </p:blipFill>
        <p:spPr>
          <a:xfrm>
            <a:off x="7666579" y="2694130"/>
            <a:ext cx="1359291" cy="2474754"/>
          </a:xfrm>
          <a:prstGeom prst="rect">
            <a:avLst/>
          </a:prstGeom>
          <a:ln>
            <a:solidFill>
              <a:srgbClr val="000000"/>
            </a:solidFill>
          </a:ln>
        </p:spPr>
      </p:pic>
      <p:pic>
        <p:nvPicPr>
          <p:cNvPr id="5" name="Picture 2" descr="figure_06_14"/>
          <p:cNvPicPr>
            <a:picLocks noGrp="1" noChangeAspect="1" noChangeArrowheads="1"/>
          </p:cNvPicPr>
          <p:nvPr>
            <p:ph sz="half" idx="2"/>
          </p:nvPr>
        </p:nvPicPr>
        <p:blipFill rotWithShape="1">
          <a:blip r:embed="rId3" cstate="print"/>
          <a:srcRect b="6582"/>
          <a:stretch/>
        </p:blipFill>
        <p:spPr bwMode="auto">
          <a:xfrm>
            <a:off x="4887629" y="1212960"/>
            <a:ext cx="2614487" cy="5426436"/>
          </a:xfrm>
          <a:prstGeom prst="rect">
            <a:avLst/>
          </a:prstGeom>
          <a:noFill/>
          <a:ln w="9525">
            <a:solidFill>
              <a:srgbClr val="000000"/>
            </a:solidFill>
            <a:miter lim="800000"/>
            <a:headEnd/>
            <a:tailEnd/>
          </a:ln>
          <a:effectLst/>
        </p:spPr>
      </p:pic>
    </p:spTree>
    <p:extLst>
      <p:ext uri="{BB962C8B-B14F-4D97-AF65-F5344CB8AC3E}">
        <p14:creationId xmlns:p14="http://schemas.microsoft.com/office/powerpoint/2010/main" val="312614930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2"/>
          <p:cNvSpPr>
            <a:spLocks noGrp="1" noChangeArrowheads="1"/>
          </p:cNvSpPr>
          <p:nvPr>
            <p:ph type="title"/>
          </p:nvPr>
        </p:nvSpPr>
        <p:spPr>
          <a:xfrm>
            <a:off x="0" y="1037167"/>
            <a:ext cx="9144000" cy="364066"/>
          </a:xfrm>
        </p:spPr>
        <p:txBody>
          <a:bodyPr anchor="b">
            <a:noAutofit/>
          </a:bodyPr>
          <a:lstStyle/>
          <a:p>
            <a:pPr eaLnBrk="1" hangingPunct="1"/>
            <a:r>
              <a:rPr lang="en-US" sz="2300" i="1" dirty="0">
                <a:ea typeface="ＭＳ Ｐゴシック" charset="0"/>
              </a:rPr>
              <a:t>Some Ecosystems Do Not Have to Start from Scratch: Secondary </a:t>
            </a:r>
            <a:r>
              <a:rPr lang="en-US" sz="2300" i="1" dirty="0" smtClean="0">
                <a:ea typeface="ＭＳ Ｐゴシック" charset="0"/>
              </a:rPr>
              <a:t>Succession</a:t>
            </a:r>
            <a:endParaRPr lang="en-US" sz="2300" i="1" dirty="0">
              <a:ea typeface="ＭＳ Ｐゴシック" charset="0"/>
            </a:endParaRPr>
          </a:p>
        </p:txBody>
      </p:sp>
      <p:sp>
        <p:nvSpPr>
          <p:cNvPr id="171010" name="Rectangle 3"/>
          <p:cNvSpPr>
            <a:spLocks noGrp="1" noChangeArrowheads="1"/>
          </p:cNvSpPr>
          <p:nvPr>
            <p:ph type="body" idx="1"/>
          </p:nvPr>
        </p:nvSpPr>
        <p:spPr>
          <a:xfrm>
            <a:off x="264234" y="1583266"/>
            <a:ext cx="8669866" cy="4525963"/>
          </a:xfrm>
        </p:spPr>
        <p:txBody>
          <a:bodyPr/>
          <a:lstStyle/>
          <a:p>
            <a:pPr eaLnBrk="1" hangingPunct="1">
              <a:lnSpc>
                <a:spcPct val="80000"/>
              </a:lnSpc>
            </a:pPr>
            <a:r>
              <a:rPr lang="en-US" sz="2400" dirty="0">
                <a:ea typeface="ＭＳ Ｐゴシック" charset="0"/>
              </a:rPr>
              <a:t>Primary and secondary succession</a:t>
            </a:r>
          </a:p>
          <a:p>
            <a:pPr lvl="1" eaLnBrk="1" hangingPunct="1">
              <a:lnSpc>
                <a:spcPct val="80000"/>
              </a:lnSpc>
            </a:pPr>
            <a:r>
              <a:rPr lang="en-US" sz="2200" dirty="0">
                <a:ea typeface="ＭＳ Ｐゴシック" charset="0"/>
              </a:rPr>
              <a:t>Tend to increase biodiversity</a:t>
            </a:r>
          </a:p>
          <a:p>
            <a:pPr lvl="1" eaLnBrk="1" hangingPunct="1">
              <a:lnSpc>
                <a:spcPct val="80000"/>
              </a:lnSpc>
            </a:pPr>
            <a:r>
              <a:rPr lang="en-US" sz="2200" dirty="0">
                <a:ea typeface="ＭＳ Ｐゴシック" charset="0"/>
              </a:rPr>
              <a:t>Increase species richness and interactions among species</a:t>
            </a:r>
          </a:p>
          <a:p>
            <a:pPr lvl="1" eaLnBrk="1" hangingPunct="1">
              <a:lnSpc>
                <a:spcPct val="80000"/>
              </a:lnSpc>
            </a:pPr>
            <a:endParaRPr lang="en-US" sz="2200" dirty="0">
              <a:ea typeface="ＭＳ Ｐゴシック" charset="0"/>
            </a:endParaRPr>
          </a:p>
          <a:p>
            <a:pPr eaLnBrk="1" hangingPunct="1">
              <a:lnSpc>
                <a:spcPct val="80000"/>
              </a:lnSpc>
            </a:pPr>
            <a:r>
              <a:rPr lang="en-US" sz="2400" dirty="0">
                <a:ea typeface="ＭＳ Ｐゴシック" charset="0"/>
              </a:rPr>
              <a:t>Primary and secondary succession can be interrupted by</a:t>
            </a:r>
          </a:p>
          <a:p>
            <a:pPr lvl="1" eaLnBrk="1" hangingPunct="1">
              <a:lnSpc>
                <a:spcPct val="80000"/>
              </a:lnSpc>
            </a:pPr>
            <a:r>
              <a:rPr lang="en-US" sz="2200" dirty="0">
                <a:ea typeface="ＭＳ Ｐゴシック" charset="0"/>
              </a:rPr>
              <a:t>Fires</a:t>
            </a:r>
          </a:p>
          <a:p>
            <a:pPr lvl="1" eaLnBrk="1" hangingPunct="1">
              <a:lnSpc>
                <a:spcPct val="80000"/>
              </a:lnSpc>
            </a:pPr>
            <a:r>
              <a:rPr lang="en-US" sz="2200" dirty="0">
                <a:ea typeface="ＭＳ Ｐゴシック" charset="0"/>
              </a:rPr>
              <a:t>Hurricanes</a:t>
            </a:r>
          </a:p>
          <a:p>
            <a:pPr lvl="1" eaLnBrk="1" hangingPunct="1">
              <a:lnSpc>
                <a:spcPct val="80000"/>
              </a:lnSpc>
            </a:pPr>
            <a:r>
              <a:rPr lang="en-US" sz="2200" dirty="0">
                <a:ea typeface="ＭＳ Ｐゴシック" charset="0"/>
              </a:rPr>
              <a:t>Clear-cutting of forests</a:t>
            </a:r>
          </a:p>
          <a:p>
            <a:pPr lvl="1" eaLnBrk="1" hangingPunct="1">
              <a:lnSpc>
                <a:spcPct val="80000"/>
              </a:lnSpc>
            </a:pPr>
            <a:r>
              <a:rPr lang="en-US" sz="2200" dirty="0">
                <a:ea typeface="ＭＳ Ｐゴシック" charset="0"/>
              </a:rPr>
              <a:t>Plowing of grasslands</a:t>
            </a:r>
          </a:p>
          <a:p>
            <a:pPr lvl="1" eaLnBrk="1" hangingPunct="1">
              <a:lnSpc>
                <a:spcPct val="80000"/>
              </a:lnSpc>
            </a:pPr>
            <a:r>
              <a:rPr lang="en-US" sz="2200" dirty="0">
                <a:ea typeface="ＭＳ Ｐゴシック" charset="0"/>
              </a:rPr>
              <a:t>Invasion by nonnative species</a:t>
            </a:r>
          </a:p>
          <a:p>
            <a:pPr eaLnBrk="1" hangingPunct="1">
              <a:lnSpc>
                <a:spcPct val="80000"/>
              </a:lnSpc>
              <a:buFont typeface="Times" charset="0"/>
              <a:buNone/>
            </a:pPr>
            <a:r>
              <a:rPr lang="en-US" sz="2200" dirty="0">
                <a:ea typeface="ＭＳ Ｐゴシック" charset="0"/>
              </a:rPr>
              <a:t>  </a:t>
            </a:r>
          </a:p>
          <a:p>
            <a:pPr lvl="1" eaLnBrk="1" hangingPunct="1">
              <a:lnSpc>
                <a:spcPct val="80000"/>
              </a:lnSpc>
            </a:pPr>
            <a:endParaRPr lang="en-US" sz="2200" dirty="0">
              <a:ea typeface="ＭＳ Ｐゴシック" charset="0"/>
            </a:endParaRPr>
          </a:p>
          <a:p>
            <a:pPr eaLnBrk="1" hangingPunct="1">
              <a:lnSpc>
                <a:spcPct val="80000"/>
              </a:lnSpc>
            </a:pPr>
            <a:endParaRPr lang="en-US" sz="2000" dirty="0">
              <a:ea typeface="ＭＳ Ｐゴシック" charset="0"/>
            </a:endParaRPr>
          </a:p>
          <a:p>
            <a:pPr eaLnBrk="1" hangingPunct="1">
              <a:lnSpc>
                <a:spcPct val="80000"/>
              </a:lnSpc>
            </a:pPr>
            <a:endParaRPr lang="en-US" sz="2000" dirty="0">
              <a:ea typeface="ＭＳ Ｐゴシック" charset="0"/>
            </a:endParaRPr>
          </a:p>
          <a:p>
            <a:pPr eaLnBrk="1" hangingPunct="1">
              <a:lnSpc>
                <a:spcPct val="80000"/>
              </a:lnSpc>
            </a:pPr>
            <a:endParaRPr lang="en-US" sz="2000" dirty="0">
              <a:ea typeface="ＭＳ Ｐゴシック" charset="0"/>
            </a:endParaRPr>
          </a:p>
          <a:p>
            <a:pPr eaLnBrk="1" hangingPunct="1">
              <a:lnSpc>
                <a:spcPct val="80000"/>
              </a:lnSpc>
            </a:pPr>
            <a:endParaRPr lang="en-US" sz="2000" dirty="0">
              <a:ea typeface="ＭＳ Ｐゴシック" charset="0"/>
            </a:endParaRPr>
          </a:p>
        </p:txBody>
      </p:sp>
      <p:pic>
        <p:nvPicPr>
          <p:cNvPr id="4" name="Picture 4" descr="05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56292" y="3503191"/>
            <a:ext cx="4177808" cy="277003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756291" y="6273224"/>
            <a:ext cx="4150641" cy="584776"/>
          </a:xfrm>
          <a:prstGeom prst="rect">
            <a:avLst/>
          </a:prstGeom>
        </p:spPr>
        <p:txBody>
          <a:bodyPr wrap="square">
            <a:spAutoFit/>
          </a:bodyPr>
          <a:lstStyle/>
          <a:p>
            <a:pPr algn="ctr"/>
            <a:r>
              <a:rPr lang="en-US" sz="1600" dirty="0">
                <a:ea typeface="ＭＳ Ｐゴシック" charset="0"/>
              </a:rPr>
              <a:t>Secondary Ecological Succession in Yellowstone Following the 1998 Fire</a:t>
            </a:r>
            <a:endParaRPr lang="en-US" sz="1600" dirty="0"/>
          </a:p>
        </p:txBody>
      </p:sp>
      <p:sp>
        <p:nvSpPr>
          <p:cNvPr id="6" name="Rectangle 2"/>
          <p:cNvSpPr txBox="1">
            <a:spLocks noChangeArrowheads="1"/>
          </p:cNvSpPr>
          <p:nvPr/>
        </p:nvSpPr>
        <p:spPr>
          <a:xfrm>
            <a:off x="0" y="0"/>
            <a:ext cx="9144000" cy="552229"/>
          </a:xfrm>
          <a:prstGeom prst="rect">
            <a:avLst/>
          </a:prstGeom>
          <a:solidFill>
            <a:schemeClr val="tx1"/>
          </a:solidFill>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350" b="1" dirty="0" smtClean="0">
                <a:solidFill>
                  <a:schemeClr val="bg1"/>
                </a:solidFill>
                <a:ea typeface="ＭＳ Ｐゴシック" charset="0"/>
              </a:rPr>
              <a:t>Communities and Ecosystems Change over Time: Ecological Succession</a:t>
            </a:r>
            <a:endParaRPr lang="en-US" sz="2350" b="1" dirty="0">
              <a:solidFill>
                <a:schemeClr val="bg1"/>
              </a:solidFill>
              <a:ea typeface="ＭＳ Ｐゴシック" charset="0"/>
            </a:endParaRPr>
          </a:p>
        </p:txBody>
      </p:sp>
    </p:spTree>
    <p:extLst>
      <p:ext uri="{BB962C8B-B14F-4D97-AF65-F5344CB8AC3E}">
        <p14:creationId xmlns:p14="http://schemas.microsoft.com/office/powerpoint/2010/main" val="31813407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0" y="0"/>
            <a:ext cx="9144000" cy="552229"/>
          </a:xfrm>
          <a:prstGeom prst="rect">
            <a:avLst/>
          </a:prstGeom>
          <a:solidFill>
            <a:schemeClr val="tx1"/>
          </a:solidFill>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350" b="1" dirty="0" smtClean="0">
                <a:solidFill>
                  <a:schemeClr val="bg1"/>
                </a:solidFill>
                <a:ea typeface="ＭＳ Ｐゴシック" charset="0"/>
              </a:rPr>
              <a:t>Communities and Ecosystems Change over Time: Ecological Succession</a:t>
            </a:r>
            <a:endParaRPr lang="en-US" sz="2350" b="1" dirty="0">
              <a:solidFill>
                <a:schemeClr val="bg1"/>
              </a:solidFill>
              <a:ea typeface="ＭＳ Ｐゴシック" charset="0"/>
            </a:endParaRPr>
          </a:p>
        </p:txBody>
      </p:sp>
      <p:pic>
        <p:nvPicPr>
          <p:cNvPr id="7" name="Picture 6"/>
          <p:cNvPicPr>
            <a:picLocks noChangeAspect="1"/>
          </p:cNvPicPr>
          <p:nvPr/>
        </p:nvPicPr>
        <p:blipFill>
          <a:blip r:embed="rId3"/>
          <a:stretch>
            <a:fillRect/>
          </a:stretch>
        </p:blipFill>
        <p:spPr>
          <a:xfrm>
            <a:off x="2135990" y="735283"/>
            <a:ext cx="4705078" cy="4846147"/>
          </a:xfrm>
          <a:prstGeom prst="rect">
            <a:avLst/>
          </a:prstGeom>
          <a:ln>
            <a:solidFill>
              <a:srgbClr val="000000"/>
            </a:solidFill>
          </a:ln>
        </p:spPr>
      </p:pic>
      <p:sp>
        <p:nvSpPr>
          <p:cNvPr id="8" name="Rectangle 7"/>
          <p:cNvSpPr/>
          <p:nvPr/>
        </p:nvSpPr>
        <p:spPr>
          <a:xfrm>
            <a:off x="152401" y="5782270"/>
            <a:ext cx="8839199" cy="923330"/>
          </a:xfrm>
          <a:prstGeom prst="rect">
            <a:avLst/>
          </a:prstGeom>
        </p:spPr>
        <p:txBody>
          <a:bodyPr wrap="square">
            <a:spAutoFit/>
          </a:bodyPr>
          <a:lstStyle/>
          <a:p>
            <a:pPr algn="ctr"/>
            <a:r>
              <a:rPr lang="en-US" dirty="0"/>
              <a:t>Mt. Saint Helens: One of the most violent natural disasters of our time, the colossal eruption of Mt. St. Helens in 1980 blasted away an entire mountainside. Over 200 square miles of pristine forest were buried under millions of tons of lava, ash, mud, and avalanche </a:t>
            </a:r>
            <a:r>
              <a:rPr lang="en-US" dirty="0" smtClean="0"/>
              <a:t>debris.</a:t>
            </a:r>
            <a:endParaRPr lang="en-US" dirty="0"/>
          </a:p>
        </p:txBody>
      </p:sp>
      <p:sp>
        <p:nvSpPr>
          <p:cNvPr id="9" name="TextBox 8"/>
          <p:cNvSpPr txBox="1"/>
          <p:nvPr/>
        </p:nvSpPr>
        <p:spPr>
          <a:xfrm>
            <a:off x="152401" y="1559298"/>
            <a:ext cx="1761066" cy="646331"/>
          </a:xfrm>
          <a:prstGeom prst="rect">
            <a:avLst/>
          </a:prstGeom>
          <a:noFill/>
        </p:spPr>
        <p:txBody>
          <a:bodyPr wrap="square" rtlCol="0">
            <a:spAutoFit/>
          </a:bodyPr>
          <a:lstStyle/>
          <a:p>
            <a:r>
              <a:rPr lang="en-US" dirty="0" smtClean="0"/>
              <a:t>3-years after the eruption </a:t>
            </a:r>
            <a:r>
              <a:rPr lang="en-US" dirty="0" smtClean="0">
                <a:sym typeface="Wingdings"/>
              </a:rPr>
              <a:t></a:t>
            </a:r>
            <a:endParaRPr lang="en-US" dirty="0"/>
          </a:p>
        </p:txBody>
      </p:sp>
      <p:sp>
        <p:nvSpPr>
          <p:cNvPr id="10" name="TextBox 9"/>
          <p:cNvSpPr txBox="1"/>
          <p:nvPr/>
        </p:nvSpPr>
        <p:spPr>
          <a:xfrm>
            <a:off x="152401" y="3911601"/>
            <a:ext cx="1744132" cy="646331"/>
          </a:xfrm>
          <a:prstGeom prst="rect">
            <a:avLst/>
          </a:prstGeom>
          <a:noFill/>
        </p:spPr>
        <p:txBody>
          <a:bodyPr wrap="square" rtlCol="0">
            <a:spAutoFit/>
          </a:bodyPr>
          <a:lstStyle/>
          <a:p>
            <a:r>
              <a:rPr lang="en-US" dirty="0" smtClean="0"/>
              <a:t>20-years after the eruption </a:t>
            </a:r>
            <a:r>
              <a:rPr lang="en-US" dirty="0" smtClean="0">
                <a:sym typeface="Wingdings"/>
              </a:rPr>
              <a:t></a:t>
            </a:r>
            <a:endParaRPr lang="en-US" dirty="0"/>
          </a:p>
        </p:txBody>
      </p:sp>
    </p:spTree>
    <p:extLst>
      <p:ext uri="{BB962C8B-B14F-4D97-AF65-F5344CB8AC3E}">
        <p14:creationId xmlns:p14="http://schemas.microsoft.com/office/powerpoint/2010/main" val="412097294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a:xfrm>
            <a:off x="0" y="0"/>
            <a:ext cx="9144000" cy="552229"/>
          </a:xfrm>
          <a:prstGeom prst="rect">
            <a:avLst/>
          </a:prstGeom>
          <a:solidFill>
            <a:schemeClr val="tx1"/>
          </a:solidFill>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350" b="1" dirty="0" smtClean="0">
                <a:solidFill>
                  <a:schemeClr val="bg1"/>
                </a:solidFill>
                <a:ea typeface="ＭＳ Ｐゴシック" charset="0"/>
              </a:rPr>
              <a:t>Communities and Ecosystems Change over Time: Ecological Succession</a:t>
            </a:r>
            <a:endParaRPr lang="en-US" sz="2350" b="1" dirty="0">
              <a:solidFill>
                <a:schemeClr val="bg1"/>
              </a:solidFill>
              <a:ea typeface="ＭＳ Ｐゴシック" charset="0"/>
            </a:endParaRPr>
          </a:p>
        </p:txBody>
      </p:sp>
      <p:sp>
        <p:nvSpPr>
          <p:cNvPr id="9" name="Rectangle 3"/>
          <p:cNvSpPr txBox="1">
            <a:spLocks noChangeArrowheads="1"/>
          </p:cNvSpPr>
          <p:nvPr/>
        </p:nvSpPr>
        <p:spPr>
          <a:xfrm>
            <a:off x="203200" y="736600"/>
            <a:ext cx="8720668" cy="5029200"/>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smtClean="0">
                <a:ea typeface="ＭＳ Ｐゴシック" charset="0"/>
              </a:rPr>
              <a:t>Inertia, persistence</a:t>
            </a:r>
          </a:p>
          <a:p>
            <a:pPr marL="0" indent="0">
              <a:buNone/>
            </a:pPr>
            <a:r>
              <a:rPr lang="en-US" sz="2400" dirty="0" smtClean="0">
                <a:ea typeface="ＭＳ Ｐゴシック" charset="0"/>
              </a:rPr>
              <a:t>Ability of a living system to survive moderate disturbances </a:t>
            </a:r>
            <a:endParaRPr lang="en-US" sz="2400" b="1" dirty="0" smtClean="0">
              <a:ea typeface="ＭＳ Ｐゴシック" charset="0"/>
            </a:endParaRPr>
          </a:p>
          <a:p>
            <a:pPr marL="0" indent="0">
              <a:buNone/>
            </a:pPr>
            <a:r>
              <a:rPr lang="en-US" sz="2400" b="1" dirty="0" smtClean="0">
                <a:ea typeface="ＭＳ Ｐゴシック" charset="0"/>
              </a:rPr>
              <a:t>Resilience </a:t>
            </a:r>
          </a:p>
          <a:p>
            <a:pPr marL="0" indent="0">
              <a:buNone/>
            </a:pPr>
            <a:r>
              <a:rPr lang="en-US" sz="2400" dirty="0" smtClean="0">
                <a:ea typeface="ＭＳ Ｐゴシック" charset="0"/>
              </a:rPr>
              <a:t>Ability of a living system to be restored through secondary succession after a moderate disturbance </a:t>
            </a:r>
          </a:p>
          <a:p>
            <a:pPr marL="0" indent="0">
              <a:buNone/>
            </a:pPr>
            <a:endParaRPr lang="en-US" sz="1200" dirty="0" smtClean="0">
              <a:ea typeface="ＭＳ Ｐゴシック" charset="0"/>
            </a:endParaRPr>
          </a:p>
          <a:p>
            <a:pPr marL="0" indent="0">
              <a:buNone/>
            </a:pPr>
            <a:r>
              <a:rPr lang="en-US" sz="2200" b="1" dirty="0" smtClean="0">
                <a:ea typeface="ＭＳ Ｐゴシック" charset="0"/>
              </a:rPr>
              <a:t>Some systems have one property, but not the other:</a:t>
            </a:r>
          </a:p>
          <a:p>
            <a:r>
              <a:rPr lang="en-US" sz="2000" b="1" i="1" dirty="0" smtClean="0">
                <a:ea typeface="ＭＳ Ｐゴシック" charset="0"/>
              </a:rPr>
              <a:t>Tropical rain forests: high inertia/low resilience</a:t>
            </a:r>
            <a:r>
              <a:rPr lang="en-US" sz="2000" b="1" dirty="0" smtClean="0">
                <a:ea typeface="ＭＳ Ｐゴシック" charset="0"/>
              </a:rPr>
              <a:t>; </a:t>
            </a:r>
            <a:r>
              <a:rPr lang="en-US" sz="2000" dirty="0" smtClean="0">
                <a:ea typeface="ＭＳ Ｐゴシック" charset="0"/>
              </a:rPr>
              <a:t>Tropical rainforests have high species richness and high inertia and thus are resistant to change.  But once a large tract of tropical rainforest is cleared, the resilience of the resulting degraded forest ecosystem is so low that it reaches an ecological tipping point and may succeed to tropical grassland; an irreversible change.  </a:t>
            </a:r>
          </a:p>
          <a:p>
            <a:r>
              <a:rPr lang="en-US" sz="2000" b="1" i="1" dirty="0" smtClean="0">
                <a:ea typeface="ＭＳ Ｐゴシック" charset="0"/>
              </a:rPr>
              <a:t>Grasslands: high resilience/low inertia; </a:t>
            </a:r>
            <a:r>
              <a:rPr lang="en-US" sz="2000" dirty="0" smtClean="0">
                <a:ea typeface="ＭＳ Ｐゴシック" charset="0"/>
              </a:rPr>
              <a:t>Grasslands are much less diverse than most forests, and consequently they have low inertia and can burn easily.  However, because most of their plant matter is stored in underground roots, these ecosystems have high resilience and can recover quickly after a fire, as their root systems produce new grasses.  </a:t>
            </a:r>
          </a:p>
          <a:p>
            <a:pPr lvl="2"/>
            <a:endParaRPr lang="en-US" sz="2200" dirty="0">
              <a:ea typeface="ＭＳ Ｐゴシック" charset="0"/>
            </a:endParaRPr>
          </a:p>
        </p:txBody>
      </p:sp>
    </p:spTree>
    <p:extLst>
      <p:ext uri="{BB962C8B-B14F-4D97-AF65-F5344CB8AC3E}">
        <p14:creationId xmlns:p14="http://schemas.microsoft.com/office/powerpoint/2010/main" val="30118600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125420" y="914416"/>
            <a:ext cx="8886317" cy="5810670"/>
          </a:xfrm>
          <a:ln>
            <a:solidFill>
              <a:srgbClr val="000000"/>
            </a:solidFill>
          </a:ln>
        </p:spPr>
        <p:txBody>
          <a:bodyPr>
            <a:noAutofit/>
          </a:bodyPr>
          <a:lstStyle/>
          <a:p>
            <a:pPr marL="0" indent="0">
              <a:buNone/>
            </a:pPr>
            <a:r>
              <a:rPr lang="en-US" sz="2400" b="1" dirty="0" smtClean="0">
                <a:ea typeface="ＭＳ Ｐゴシック" charset="0"/>
              </a:rPr>
              <a:t>Most </a:t>
            </a:r>
            <a:r>
              <a:rPr lang="en-US" sz="2400" b="1" dirty="0">
                <a:ea typeface="ＭＳ Ｐゴシック" charset="0"/>
              </a:rPr>
              <a:t>Species Compete with One Another for Certain </a:t>
            </a:r>
            <a:r>
              <a:rPr lang="en-US" sz="2400" b="1" dirty="0" smtClean="0">
                <a:ea typeface="ＭＳ Ｐゴシック" charset="0"/>
              </a:rPr>
              <a:t>Resources</a:t>
            </a:r>
          </a:p>
          <a:p>
            <a:r>
              <a:rPr lang="en-US" sz="2400" dirty="0">
                <a:ea typeface="ＭＳ Ｐゴシック" charset="0"/>
              </a:rPr>
              <a:t>For limited </a:t>
            </a:r>
            <a:r>
              <a:rPr lang="en-US" sz="2400" dirty="0" smtClean="0">
                <a:ea typeface="ＭＳ Ｐゴシック" charset="0"/>
              </a:rPr>
              <a:t>resources</a:t>
            </a:r>
            <a:endParaRPr lang="en-US" sz="2400" dirty="0">
              <a:ea typeface="ＭＳ Ｐゴシック" charset="0"/>
            </a:endParaRPr>
          </a:p>
          <a:p>
            <a:r>
              <a:rPr lang="en-US" sz="2400" dirty="0">
                <a:ea typeface="ＭＳ Ｐゴシック" charset="0"/>
              </a:rPr>
              <a:t>Ecological niche for exploiting </a:t>
            </a:r>
            <a:r>
              <a:rPr lang="en-US" sz="2400" dirty="0" smtClean="0">
                <a:ea typeface="ＭＳ Ｐゴシック" charset="0"/>
              </a:rPr>
              <a:t>                                                        resources</a:t>
            </a:r>
            <a:endParaRPr lang="en-US" sz="2400" dirty="0">
              <a:ea typeface="ＭＳ Ｐゴシック" charset="0"/>
            </a:endParaRPr>
          </a:p>
          <a:p>
            <a:r>
              <a:rPr lang="en-US" sz="2400" dirty="0">
                <a:ea typeface="ＭＳ Ｐゴシック" charset="0"/>
              </a:rPr>
              <a:t>Some niches </a:t>
            </a:r>
            <a:r>
              <a:rPr lang="en-US" sz="2400" dirty="0" smtClean="0">
                <a:ea typeface="ＭＳ Ｐゴシック" charset="0"/>
              </a:rPr>
              <a:t>overlap  </a:t>
            </a:r>
            <a:r>
              <a:rPr lang="en-US" sz="2400" dirty="0" smtClean="0">
                <a:ea typeface="ＭＳ Ｐゴシック" charset="0"/>
                <a:sym typeface="Wingdings"/>
              </a:rPr>
              <a:t></a:t>
            </a:r>
            <a:endParaRPr lang="en-US" sz="2400" dirty="0" smtClean="0">
              <a:ea typeface="ＭＳ Ｐゴシック" charset="0"/>
            </a:endParaRPr>
          </a:p>
          <a:p>
            <a:r>
              <a:rPr lang="en-US" sz="2400" dirty="0">
                <a:ea typeface="ＭＳ Ｐゴシック" charset="0"/>
              </a:rPr>
              <a:t>Niche </a:t>
            </a:r>
            <a:r>
              <a:rPr lang="en-US" sz="2400" dirty="0" smtClean="0">
                <a:ea typeface="ＭＳ Ｐゴシック" charset="0"/>
              </a:rPr>
              <a:t>differentiation</a:t>
            </a:r>
          </a:p>
          <a:p>
            <a:pPr lvl="1"/>
            <a:r>
              <a:rPr lang="en-US" sz="2400" dirty="0" smtClean="0">
                <a:ea typeface="ＭＳ Ｐゴシック" charset="0"/>
              </a:rPr>
              <a:t>Resource </a:t>
            </a:r>
            <a:r>
              <a:rPr lang="en-US" sz="2400" dirty="0">
                <a:ea typeface="ＭＳ Ｐゴシック" charset="0"/>
              </a:rPr>
              <a:t>partitioning</a:t>
            </a:r>
          </a:p>
          <a:p>
            <a:endParaRPr lang="en-US" sz="2400" dirty="0">
              <a:ea typeface="ＭＳ Ｐゴシック" charset="0"/>
            </a:endParaRPr>
          </a:p>
          <a:p>
            <a:pPr marL="0" indent="0">
              <a:buNone/>
            </a:pPr>
            <a:endParaRPr lang="en-US" sz="2400" b="1" dirty="0">
              <a:solidFill>
                <a:srgbClr val="000000"/>
              </a:solidFill>
              <a:ea typeface="ＭＳ Ｐゴシック" charset="0"/>
            </a:endParaRPr>
          </a:p>
          <a:p>
            <a:pPr marL="0" indent="0" eaLnBrk="1" hangingPunct="1">
              <a:buNone/>
            </a:pPr>
            <a:endParaRPr lang="en-US" sz="2400" dirty="0">
              <a:solidFill>
                <a:srgbClr val="000000"/>
              </a:solidFill>
              <a:ea typeface="ＭＳ Ｐゴシック" charset="0"/>
            </a:endParaRPr>
          </a:p>
        </p:txBody>
      </p:sp>
      <p:pic>
        <p:nvPicPr>
          <p:cNvPr id="7" name="Picture 2" descr="figure_06_15"/>
          <p:cNvPicPr>
            <a:picLocks noChangeAspect="1" noChangeArrowheads="1"/>
          </p:cNvPicPr>
          <p:nvPr/>
        </p:nvPicPr>
        <p:blipFill rotWithShape="1">
          <a:blip r:embed="rId3" cstate="print"/>
          <a:srcRect b="6615"/>
          <a:stretch/>
        </p:blipFill>
        <p:spPr bwMode="auto">
          <a:xfrm>
            <a:off x="4500549" y="1373811"/>
            <a:ext cx="4343363" cy="5218361"/>
          </a:xfrm>
          <a:prstGeom prst="rect">
            <a:avLst/>
          </a:prstGeom>
          <a:noFill/>
          <a:ln w="9525">
            <a:solidFill>
              <a:srgbClr val="000000"/>
            </a:solidFill>
            <a:miter lim="800000"/>
            <a:headEnd/>
            <a:tailEnd/>
          </a:ln>
          <a:effectLst/>
        </p:spPr>
      </p:pic>
      <p:sp>
        <p:nvSpPr>
          <p:cNvPr id="8" name="Title 1"/>
          <p:cNvSpPr>
            <a:spLocks noGrp="1"/>
          </p:cNvSpPr>
          <p:nvPr>
            <p:ph type="title"/>
          </p:nvPr>
        </p:nvSpPr>
        <p:spPr>
          <a:xfrm>
            <a:off x="125421" y="174127"/>
            <a:ext cx="8886316" cy="677797"/>
          </a:xfrm>
          <a:ln>
            <a:solidFill>
              <a:srgbClr val="000000"/>
            </a:solidFill>
          </a:ln>
        </p:spPr>
        <p:txBody>
          <a:bodyPr>
            <a:normAutofit/>
          </a:bodyPr>
          <a:lstStyle/>
          <a:p>
            <a:r>
              <a:rPr lang="en-US" sz="3200" b="1" dirty="0" smtClean="0"/>
              <a:t>Species Interactions</a:t>
            </a:r>
            <a:endParaRPr lang="en-US" sz="3200" b="1" dirty="0"/>
          </a:p>
        </p:txBody>
      </p:sp>
      <p:pic>
        <p:nvPicPr>
          <p:cNvPr id="5" name="Picture 4" descr="05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738" y="4173986"/>
            <a:ext cx="3984241" cy="18216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26911186"/>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hidden="1"/>
          <p:cNvSpPr>
            <a:spLocks noGrp="1" noChangeArrowheads="1"/>
          </p:cNvSpPr>
          <p:nvPr>
            <p:ph type="title"/>
          </p:nvPr>
        </p:nvSpPr>
        <p:spPr/>
        <p:txBody>
          <a:bodyPr/>
          <a:lstStyle/>
          <a:p>
            <a:endParaRPr lang="en-US">
              <a:ea typeface="ＭＳ Ｐゴシック" charset="0"/>
            </a:endParaRPr>
          </a:p>
        </p:txBody>
      </p:sp>
      <p:grpSp>
        <p:nvGrpSpPr>
          <p:cNvPr id="362499" name="Group 3"/>
          <p:cNvGrpSpPr>
            <a:grpSpLocks/>
          </p:cNvGrpSpPr>
          <p:nvPr/>
        </p:nvGrpSpPr>
        <p:grpSpPr bwMode="auto">
          <a:xfrm>
            <a:off x="3505200" y="2446337"/>
            <a:ext cx="2079625" cy="4446588"/>
            <a:chOff x="2208" y="576"/>
            <a:chExt cx="1310" cy="2801"/>
          </a:xfrm>
        </p:grpSpPr>
        <p:pic>
          <p:nvPicPr>
            <p:cNvPr id="21522" name="Picture 4" descr="0508_E"/>
            <p:cNvPicPr>
              <a:picLocks noChangeAspect="1" noChangeArrowheads="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2304" y="864"/>
              <a:ext cx="1214" cy="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2501" name="Rectangle 5"/>
            <p:cNvSpPr>
              <a:spLocks noChangeArrowheads="1"/>
            </p:cNvSpPr>
            <p:nvPr/>
          </p:nvSpPr>
          <p:spPr bwMode="auto">
            <a:xfrm>
              <a:off x="2208" y="576"/>
              <a:ext cx="9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rPr>
                <a:t>Cape May Warbler</a:t>
              </a:r>
            </a:p>
          </p:txBody>
        </p:sp>
      </p:grpSp>
      <p:grpSp>
        <p:nvGrpSpPr>
          <p:cNvPr id="362503" name="Group 7"/>
          <p:cNvGrpSpPr>
            <a:grpSpLocks/>
          </p:cNvGrpSpPr>
          <p:nvPr/>
        </p:nvGrpSpPr>
        <p:grpSpPr bwMode="auto">
          <a:xfrm>
            <a:off x="0" y="2446337"/>
            <a:ext cx="2047875" cy="4413250"/>
            <a:chOff x="0" y="576"/>
            <a:chExt cx="1290" cy="2780"/>
          </a:xfrm>
        </p:grpSpPr>
        <p:sp>
          <p:nvSpPr>
            <p:cNvPr id="362504" name="Rectangle 8"/>
            <p:cNvSpPr>
              <a:spLocks noChangeArrowheads="1"/>
            </p:cNvSpPr>
            <p:nvPr/>
          </p:nvSpPr>
          <p:spPr bwMode="auto">
            <a:xfrm>
              <a:off x="0" y="576"/>
              <a:ext cx="120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rPr>
                <a:t>Blackburnian Warbler</a:t>
              </a:r>
            </a:p>
          </p:txBody>
        </p:sp>
        <p:pic>
          <p:nvPicPr>
            <p:cNvPr id="21521" name="Picture 9" descr="0508_E copy 1"/>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 y="843"/>
              <a:ext cx="1237" cy="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2506" name="Group 10"/>
          <p:cNvGrpSpPr>
            <a:grpSpLocks/>
          </p:cNvGrpSpPr>
          <p:nvPr/>
        </p:nvGrpSpPr>
        <p:grpSpPr bwMode="auto">
          <a:xfrm>
            <a:off x="1447800" y="2446337"/>
            <a:ext cx="2347913" cy="4432300"/>
            <a:chOff x="912" y="576"/>
            <a:chExt cx="1479" cy="2792"/>
          </a:xfrm>
        </p:grpSpPr>
        <p:sp>
          <p:nvSpPr>
            <p:cNvPr id="362507" name="Rectangle 11"/>
            <p:cNvSpPr>
              <a:spLocks noChangeArrowheads="1"/>
            </p:cNvSpPr>
            <p:nvPr/>
          </p:nvSpPr>
          <p:spPr bwMode="auto">
            <a:xfrm>
              <a:off x="912" y="576"/>
              <a:ext cx="1203"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rPr>
                <a:t>Black-throated Green Warbler</a:t>
              </a:r>
            </a:p>
          </p:txBody>
        </p:sp>
        <p:pic>
          <p:nvPicPr>
            <p:cNvPr id="21519" name="Picture 12" descr="0508_E copy 2"/>
            <p:cNvPicPr>
              <a:picLocks noChangeAspect="1" noChangeArrowheads="1"/>
            </p:cNvPicPr>
            <p:nvPr/>
          </p:nvPicPr>
          <p:blipFill>
            <a:blip r:embed="rId5">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1166" y="855"/>
              <a:ext cx="1225" cy="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2509" name="Group 13"/>
          <p:cNvGrpSpPr>
            <a:grpSpLocks/>
          </p:cNvGrpSpPr>
          <p:nvPr/>
        </p:nvGrpSpPr>
        <p:grpSpPr bwMode="auto">
          <a:xfrm>
            <a:off x="7156450" y="2446337"/>
            <a:ext cx="1917700" cy="4411663"/>
            <a:chOff x="4508" y="576"/>
            <a:chExt cx="1208" cy="2779"/>
          </a:xfrm>
        </p:grpSpPr>
        <p:sp>
          <p:nvSpPr>
            <p:cNvPr id="362510" name="Rectangle 14"/>
            <p:cNvSpPr>
              <a:spLocks noChangeArrowheads="1"/>
            </p:cNvSpPr>
            <p:nvPr/>
          </p:nvSpPr>
          <p:spPr bwMode="auto">
            <a:xfrm>
              <a:off x="4512" y="576"/>
              <a:ext cx="1056"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rPr>
                <a:t>Yellow-rumped Warbler</a:t>
              </a:r>
            </a:p>
          </p:txBody>
        </p:sp>
        <p:pic>
          <p:nvPicPr>
            <p:cNvPr id="21517" name="Picture 15" descr="0508_E copy 3"/>
            <p:cNvPicPr>
              <a:picLocks noChangeAspect="1" noChangeArrowheads="1"/>
            </p:cNvPicPr>
            <p:nvPr/>
          </p:nvPicPr>
          <p:blipFill>
            <a:blip r:embed="rId6">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4508" y="842"/>
              <a:ext cx="1208" cy="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62512" name="Group 16"/>
          <p:cNvGrpSpPr>
            <a:grpSpLocks/>
          </p:cNvGrpSpPr>
          <p:nvPr/>
        </p:nvGrpSpPr>
        <p:grpSpPr bwMode="auto">
          <a:xfrm>
            <a:off x="5334000" y="2446337"/>
            <a:ext cx="2028825" cy="4413250"/>
            <a:chOff x="3360" y="576"/>
            <a:chExt cx="1278" cy="2780"/>
          </a:xfrm>
        </p:grpSpPr>
        <p:sp>
          <p:nvSpPr>
            <p:cNvPr id="362513" name="Rectangle 17"/>
            <p:cNvSpPr>
              <a:spLocks noChangeArrowheads="1"/>
            </p:cNvSpPr>
            <p:nvPr/>
          </p:nvSpPr>
          <p:spPr bwMode="auto">
            <a:xfrm>
              <a:off x="3360" y="576"/>
              <a:ext cx="99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dirty="0">
                  <a:latin typeface="Arial" charset="0"/>
                </a:rPr>
                <a:t>Bay-breasted Warbler</a:t>
              </a:r>
            </a:p>
          </p:txBody>
        </p:sp>
        <p:pic>
          <p:nvPicPr>
            <p:cNvPr id="21515" name="Picture 18" descr="0508_E copy"/>
            <p:cNvPicPr>
              <a:picLocks noChangeAspect="1" noChangeArrowheads="1"/>
            </p:cNvPicPr>
            <p:nvPr/>
          </p:nvPicPr>
          <p:blipFill>
            <a:blip r:embed="rId7">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407" y="843"/>
              <a:ext cx="1231" cy="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 name="Rectangle 2"/>
          <p:cNvSpPr txBox="1">
            <a:spLocks noChangeArrowheads="1"/>
          </p:cNvSpPr>
          <p:nvPr/>
        </p:nvSpPr>
        <p:spPr>
          <a:xfrm>
            <a:off x="457200" y="23759"/>
            <a:ext cx="8229600" cy="538415"/>
          </a:xfrm>
          <a:prstGeom prst="rect">
            <a:avLst/>
          </a:prstGeom>
        </p:spPr>
        <p:txBody>
          <a:bodyPr vert="horz" lIns="91440" tIns="45720" rIns="91440" bIns="45720" rtlCol="0" anchor="b">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a:ea typeface="ＭＳ Ｐゴシック" charset="0"/>
              </a:rPr>
              <a:t>Some Species Evolve Ways to Share Resources</a:t>
            </a:r>
          </a:p>
        </p:txBody>
      </p:sp>
      <p:sp>
        <p:nvSpPr>
          <p:cNvPr id="22" name="Rectangle 3"/>
          <p:cNvSpPr txBox="1">
            <a:spLocks noChangeArrowheads="1"/>
          </p:cNvSpPr>
          <p:nvPr/>
        </p:nvSpPr>
        <p:spPr>
          <a:xfrm>
            <a:off x="84138" y="522345"/>
            <a:ext cx="8893157" cy="452596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b="1" dirty="0">
                <a:ea typeface="ＭＳ Ｐゴシック" charset="0"/>
              </a:rPr>
              <a:t>Resource partitioning</a:t>
            </a:r>
          </a:p>
          <a:p>
            <a:pPr lvl="1"/>
            <a:r>
              <a:rPr lang="en-US" sz="2400" dirty="0">
                <a:ea typeface="ＭＳ Ｐゴシック" charset="0"/>
              </a:rPr>
              <a:t>Using only parts of </a:t>
            </a:r>
            <a:r>
              <a:rPr lang="en-US" sz="2400" dirty="0" smtClean="0">
                <a:ea typeface="ＭＳ Ｐゴシック" charset="0"/>
              </a:rPr>
              <a:t>resource</a:t>
            </a:r>
            <a:endParaRPr lang="en-US" sz="2400" dirty="0">
              <a:ea typeface="ＭＳ Ｐゴシック" charset="0"/>
            </a:endParaRPr>
          </a:p>
          <a:p>
            <a:pPr lvl="1"/>
            <a:r>
              <a:rPr lang="en-US" sz="2400" dirty="0">
                <a:ea typeface="ＭＳ Ｐゴシック" charset="0"/>
              </a:rPr>
              <a:t>Using at different </a:t>
            </a:r>
            <a:r>
              <a:rPr lang="en-US" sz="2400" dirty="0" smtClean="0">
                <a:ea typeface="ＭＳ Ｐゴシック" charset="0"/>
              </a:rPr>
              <a:t>times</a:t>
            </a:r>
            <a:endParaRPr lang="en-US" sz="2400" dirty="0">
              <a:ea typeface="ＭＳ Ｐゴシック" charset="0"/>
            </a:endParaRPr>
          </a:p>
          <a:p>
            <a:pPr lvl="1"/>
            <a:r>
              <a:rPr lang="en-US" sz="2400" dirty="0">
                <a:ea typeface="ＭＳ Ｐゴシック" charset="0"/>
              </a:rPr>
              <a:t>Using in different ways</a:t>
            </a:r>
          </a:p>
          <a:p>
            <a:pPr marL="0" indent="0">
              <a:buFont typeface="Arial"/>
              <a:buNone/>
            </a:pPr>
            <a:endParaRPr lang="en-US" sz="2400" b="1" dirty="0" smtClean="0">
              <a:solidFill>
                <a:srgbClr val="000000"/>
              </a:solidFill>
              <a:ea typeface="ＭＳ Ｐゴシック" charset="0"/>
            </a:endParaRPr>
          </a:p>
          <a:p>
            <a:pPr marL="0" indent="0">
              <a:buFont typeface="Arial"/>
              <a:buNone/>
            </a:pPr>
            <a:endParaRPr lang="en-US" sz="2400" dirty="0">
              <a:solidFill>
                <a:srgbClr val="000000"/>
              </a:solidFill>
              <a:ea typeface="ＭＳ Ｐゴシック" charset="0"/>
            </a:endParaRPr>
          </a:p>
        </p:txBody>
      </p:sp>
      <p:sp>
        <p:nvSpPr>
          <p:cNvPr id="3" name="TextBox 2"/>
          <p:cNvSpPr txBox="1"/>
          <p:nvPr/>
        </p:nvSpPr>
        <p:spPr>
          <a:xfrm>
            <a:off x="47274" y="2333684"/>
            <a:ext cx="8990012" cy="4524316"/>
          </a:xfrm>
          <a:prstGeom prst="rect">
            <a:avLst/>
          </a:prstGeom>
          <a:no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Tree>
    <p:extLst>
      <p:ext uri="{BB962C8B-B14F-4D97-AF65-F5344CB8AC3E}">
        <p14:creationId xmlns:p14="http://schemas.microsoft.com/office/powerpoint/2010/main" val="4589217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250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250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6249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6251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250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2" descr="E_041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10072"/>
            <a:ext cx="9144000" cy="20240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2098" name="Rectangle 3" hidden="1"/>
          <p:cNvSpPr>
            <a:spLocks noGrp="1" noChangeArrowheads="1"/>
          </p:cNvSpPr>
          <p:nvPr>
            <p:ph type="title"/>
          </p:nvPr>
        </p:nvSpPr>
        <p:spPr/>
        <p:txBody>
          <a:bodyPr/>
          <a:lstStyle/>
          <a:p>
            <a:endParaRPr lang="en-US">
              <a:solidFill>
                <a:schemeClr val="tx1"/>
              </a:solidFill>
              <a:ea typeface="ＭＳ Ｐゴシック" charset="0"/>
            </a:endParaRPr>
          </a:p>
        </p:txBody>
      </p:sp>
      <p:sp>
        <p:nvSpPr>
          <p:cNvPr id="297989" name="Text Box 5"/>
          <p:cNvSpPr txBox="1">
            <a:spLocks noChangeArrowheads="1"/>
          </p:cNvSpPr>
          <p:nvPr/>
        </p:nvSpPr>
        <p:spPr bwMode="auto">
          <a:xfrm>
            <a:off x="2133600" y="1667097"/>
            <a:ext cx="1778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Brown pelican dives for fish, which it locates from the air</a:t>
            </a:r>
          </a:p>
        </p:txBody>
      </p:sp>
      <p:sp>
        <p:nvSpPr>
          <p:cNvPr id="297990" name="Text Box 6"/>
          <p:cNvSpPr txBox="1">
            <a:spLocks noChangeArrowheads="1"/>
          </p:cNvSpPr>
          <p:nvPr/>
        </p:nvSpPr>
        <p:spPr bwMode="auto">
          <a:xfrm>
            <a:off x="7086600" y="1286097"/>
            <a:ext cx="1143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Herring gull is a tireless scavenger</a:t>
            </a:r>
          </a:p>
        </p:txBody>
      </p:sp>
      <p:sp>
        <p:nvSpPr>
          <p:cNvPr id="132102" name="Text Box 7"/>
          <p:cNvSpPr txBox="1">
            <a:spLocks noChangeArrowheads="1"/>
          </p:cNvSpPr>
          <p:nvPr/>
        </p:nvSpPr>
        <p:spPr bwMode="auto">
          <a:xfrm>
            <a:off x="7699375" y="1619472"/>
            <a:ext cx="1444625" cy="1581150"/>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r" eaLnBrk="1" hangingPunct="1"/>
            <a:r>
              <a:rPr lang="en-US" sz="1400" b="1">
                <a:latin typeface="Arial" charset="0"/>
                <a:cs typeface="Arial" charset="0"/>
              </a:rPr>
              <a:t>Ruddy turnstone searches under shells and pebbles for small invertebrates</a:t>
            </a:r>
          </a:p>
        </p:txBody>
      </p:sp>
      <p:sp>
        <p:nvSpPr>
          <p:cNvPr id="132103" name="Text Box 8"/>
          <p:cNvSpPr txBox="1">
            <a:spLocks noChangeArrowheads="1"/>
          </p:cNvSpPr>
          <p:nvPr/>
        </p:nvSpPr>
        <p:spPr bwMode="auto">
          <a:xfrm>
            <a:off x="0" y="2260822"/>
            <a:ext cx="1752600" cy="730250"/>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a:latin typeface="Arial" charset="0"/>
                <a:cs typeface="Arial" charset="0"/>
              </a:rPr>
              <a:t>Black skimmer seizes small fish at water surface</a:t>
            </a:r>
          </a:p>
        </p:txBody>
      </p:sp>
      <p:sp>
        <p:nvSpPr>
          <p:cNvPr id="132104" name="Text Box 9"/>
          <p:cNvSpPr txBox="1">
            <a:spLocks noChangeArrowheads="1"/>
          </p:cNvSpPr>
          <p:nvPr/>
        </p:nvSpPr>
        <p:spPr bwMode="auto">
          <a:xfrm>
            <a:off x="3622675" y="1924272"/>
            <a:ext cx="1863725" cy="1368425"/>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a:latin typeface="Arial" charset="0"/>
                <a:cs typeface="Arial" charset="0"/>
              </a:rPr>
              <a:t>Avocet sweeps bill through mud and surface water in search of small crustaceans, insects, and seeds</a:t>
            </a:r>
          </a:p>
        </p:txBody>
      </p:sp>
      <p:sp>
        <p:nvSpPr>
          <p:cNvPr id="132105" name="Text Box 10"/>
          <p:cNvSpPr txBox="1">
            <a:spLocks noChangeArrowheads="1"/>
          </p:cNvSpPr>
          <p:nvPr/>
        </p:nvSpPr>
        <p:spPr bwMode="auto">
          <a:xfrm>
            <a:off x="5486400" y="2140172"/>
            <a:ext cx="1943100" cy="1155700"/>
          </a:xfrm>
          <a:prstGeom prst="rect">
            <a:avLst/>
          </a:prstGeom>
          <a:noFill/>
          <a:ln>
            <a:noFill/>
          </a:ln>
          <a:effectLst>
            <a:outerShdw dist="38099" dir="2700000"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eaLnBrk="1" hangingPunct="1"/>
            <a:r>
              <a:rPr lang="en-US" sz="1400" b="1">
                <a:latin typeface="Arial" charset="0"/>
                <a:cs typeface="Arial" charset="0"/>
              </a:rPr>
              <a:t>Dowitcher probes deeply into mud in search of snails, marine worms, and small crustaceans</a:t>
            </a:r>
          </a:p>
        </p:txBody>
      </p:sp>
      <p:sp>
        <p:nvSpPr>
          <p:cNvPr id="297995" name="Text Box 11"/>
          <p:cNvSpPr txBox="1">
            <a:spLocks noChangeArrowheads="1"/>
          </p:cNvSpPr>
          <p:nvPr/>
        </p:nvSpPr>
        <p:spPr bwMode="auto">
          <a:xfrm>
            <a:off x="0" y="4780185"/>
            <a:ext cx="13716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Flamingo feeds on minute organisms </a:t>
            </a:r>
          </a:p>
          <a:p>
            <a:pPr eaLnBrk="1" hangingPunct="1">
              <a:defRPr/>
            </a:pPr>
            <a:r>
              <a:rPr lang="en-US" sz="1400" b="1">
                <a:latin typeface="Arial" charset="0"/>
                <a:cs typeface="Arial" charset="0"/>
              </a:rPr>
              <a:t>in mud</a:t>
            </a:r>
          </a:p>
        </p:txBody>
      </p:sp>
      <p:sp>
        <p:nvSpPr>
          <p:cNvPr id="297996" name="Text Box 12"/>
          <p:cNvSpPr txBox="1">
            <a:spLocks noChangeArrowheads="1"/>
          </p:cNvSpPr>
          <p:nvPr/>
        </p:nvSpPr>
        <p:spPr bwMode="auto">
          <a:xfrm>
            <a:off x="1239838" y="4780185"/>
            <a:ext cx="1579562" cy="1581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Scaup and other diving ducks feed on mollusks, crustaceans, and aquatic vegetation</a:t>
            </a:r>
          </a:p>
        </p:txBody>
      </p:sp>
      <p:sp>
        <p:nvSpPr>
          <p:cNvPr id="297997" name="Text Box 13"/>
          <p:cNvSpPr txBox="1">
            <a:spLocks noChangeArrowheads="1"/>
          </p:cNvSpPr>
          <p:nvPr/>
        </p:nvSpPr>
        <p:spPr bwMode="auto">
          <a:xfrm>
            <a:off x="2794000" y="4780185"/>
            <a:ext cx="13970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Louisiana heron wades into water to seize small fish</a:t>
            </a:r>
          </a:p>
        </p:txBody>
      </p:sp>
      <p:sp>
        <p:nvSpPr>
          <p:cNvPr id="297998" name="Text Box 14"/>
          <p:cNvSpPr txBox="1">
            <a:spLocks noChangeArrowheads="1"/>
          </p:cNvSpPr>
          <p:nvPr/>
        </p:nvSpPr>
        <p:spPr bwMode="auto">
          <a:xfrm>
            <a:off x="4095750" y="4780185"/>
            <a:ext cx="200025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Oystercatcher feeds on clams, mussels, and other shellfish into which it pries </a:t>
            </a:r>
          </a:p>
          <a:p>
            <a:pPr eaLnBrk="1" hangingPunct="1">
              <a:defRPr/>
            </a:pPr>
            <a:r>
              <a:rPr lang="en-US" sz="1400" b="1">
                <a:latin typeface="Arial" charset="0"/>
                <a:cs typeface="Arial" charset="0"/>
              </a:rPr>
              <a:t>its narrow beak</a:t>
            </a:r>
          </a:p>
        </p:txBody>
      </p:sp>
      <p:sp>
        <p:nvSpPr>
          <p:cNvPr id="297999" name="Text Box 15"/>
          <p:cNvSpPr txBox="1">
            <a:spLocks noChangeArrowheads="1"/>
          </p:cNvSpPr>
          <p:nvPr/>
        </p:nvSpPr>
        <p:spPr bwMode="auto">
          <a:xfrm>
            <a:off x="6019800" y="4780185"/>
            <a:ext cx="1676400"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Knot (sandpiper) picks up worms and small crustaceans left by receding tide</a:t>
            </a:r>
          </a:p>
        </p:txBody>
      </p:sp>
      <p:sp>
        <p:nvSpPr>
          <p:cNvPr id="298000" name="Text Box 16"/>
          <p:cNvSpPr txBox="1">
            <a:spLocks noChangeArrowheads="1"/>
          </p:cNvSpPr>
          <p:nvPr/>
        </p:nvSpPr>
        <p:spPr bwMode="auto">
          <a:xfrm>
            <a:off x="7543800" y="4761135"/>
            <a:ext cx="1597025" cy="1155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latin typeface="Arial" charset="0"/>
                <a:cs typeface="Arial" charset="0"/>
              </a:rPr>
              <a:t>Piping plover feeds on insects and tiny crustaceans on sandy beaches</a:t>
            </a:r>
          </a:p>
        </p:txBody>
      </p:sp>
      <p:sp>
        <p:nvSpPr>
          <p:cNvPr id="132112" name="Line 17"/>
          <p:cNvSpPr>
            <a:spLocks noChangeShapeType="1"/>
          </p:cNvSpPr>
          <p:nvPr/>
        </p:nvSpPr>
        <p:spPr bwMode="auto">
          <a:xfrm flipH="1">
            <a:off x="588963" y="4332510"/>
            <a:ext cx="158750" cy="449262"/>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3" name="Line 18"/>
          <p:cNvSpPr>
            <a:spLocks noChangeShapeType="1"/>
          </p:cNvSpPr>
          <p:nvPr/>
        </p:nvSpPr>
        <p:spPr bwMode="auto">
          <a:xfrm>
            <a:off x="2008188" y="4297585"/>
            <a:ext cx="15875" cy="49053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4" name="Line 19"/>
          <p:cNvSpPr>
            <a:spLocks noChangeShapeType="1"/>
          </p:cNvSpPr>
          <p:nvPr/>
        </p:nvSpPr>
        <p:spPr bwMode="auto">
          <a:xfrm>
            <a:off x="3198813" y="4294410"/>
            <a:ext cx="63500" cy="4333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5" name="Line 20"/>
          <p:cNvSpPr>
            <a:spLocks noChangeShapeType="1"/>
          </p:cNvSpPr>
          <p:nvPr/>
        </p:nvSpPr>
        <p:spPr bwMode="auto">
          <a:xfrm flipH="1">
            <a:off x="4967288" y="4027710"/>
            <a:ext cx="130175" cy="747712"/>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6" name="Line 21"/>
          <p:cNvSpPr>
            <a:spLocks noChangeShapeType="1"/>
          </p:cNvSpPr>
          <p:nvPr/>
        </p:nvSpPr>
        <p:spPr bwMode="auto">
          <a:xfrm flipH="1">
            <a:off x="7164388" y="3999135"/>
            <a:ext cx="257175" cy="7508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7" name="Line 22"/>
          <p:cNvSpPr>
            <a:spLocks noChangeShapeType="1"/>
          </p:cNvSpPr>
          <p:nvPr/>
        </p:nvSpPr>
        <p:spPr bwMode="auto">
          <a:xfrm flipH="1">
            <a:off x="8475663" y="3938810"/>
            <a:ext cx="222250" cy="8270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132118" name="Line 23"/>
          <p:cNvSpPr>
            <a:spLocks noChangeShapeType="1"/>
          </p:cNvSpPr>
          <p:nvPr/>
        </p:nvSpPr>
        <p:spPr bwMode="auto">
          <a:xfrm>
            <a:off x="8142288" y="3189510"/>
            <a:ext cx="53975" cy="382587"/>
          </a:xfrm>
          <a:prstGeom prst="line">
            <a:avLst/>
          </a:prstGeom>
          <a:noFill/>
          <a:ln w="19050">
            <a:solidFill>
              <a:schemeClr val="tx1"/>
            </a:solidFill>
            <a:round/>
            <a:headEnd/>
            <a:tailEnd/>
          </a:ln>
          <a:effectLst>
            <a:outerShdw dist="12700" dir="2700000" algn="ctr" rotWithShape="0">
              <a:schemeClr val="bg1"/>
            </a:outerShdw>
          </a:effectLst>
          <a:extLst>
            <a:ext uri="{909E8E84-426E-40dd-AFC4-6F175D3DCCD1}">
              <a14:hiddenFill xmlns:a14="http://schemas.microsoft.com/office/drawing/2010/main">
                <a:noFill/>
              </a14:hiddenFill>
            </a:ext>
          </a:extLst>
        </p:spPr>
        <p:txBody>
          <a:bodyPr wrap="none" anchor="ctr"/>
          <a:lstStyle/>
          <a:p>
            <a:endParaRPr lang="en-US"/>
          </a:p>
        </p:txBody>
      </p:sp>
      <p:sp>
        <p:nvSpPr>
          <p:cNvPr id="25" name="Title 1"/>
          <p:cNvSpPr txBox="1">
            <a:spLocks/>
          </p:cNvSpPr>
          <p:nvPr/>
        </p:nvSpPr>
        <p:spPr>
          <a:xfrm>
            <a:off x="0" y="68853"/>
            <a:ext cx="9144000" cy="914400"/>
          </a:xfrm>
          <a:prstGeom prst="rect">
            <a:avLst/>
          </a:prstGeom>
          <a:solidFill>
            <a:schemeClr val="bg1"/>
          </a:solidFill>
        </p:spPr>
        <p:txBody>
          <a:bodyPr vert="horz" lIns="91440" tIns="45720" rIns="91440" bIns="45720" rtlCol="0" anchor="ctr">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nSpc>
                <a:spcPct val="90000"/>
              </a:lnSpc>
            </a:pPr>
            <a:r>
              <a:rPr lang="en-US" sz="3200" b="1" dirty="0" smtClean="0">
                <a:ea typeface="ＭＳ Ｐゴシック" charset="0"/>
              </a:rPr>
              <a:t>Specialized Feeding Niches of Various Bird Species   in a Coastal Wetland</a:t>
            </a:r>
            <a:endParaRPr lang="en-US" sz="3200" b="1" dirty="0">
              <a:ea typeface="ＭＳ Ｐゴシック" charset="0"/>
            </a:endParaRPr>
          </a:p>
        </p:txBody>
      </p:sp>
    </p:spTree>
    <p:extLst>
      <p:ext uri="{BB962C8B-B14F-4D97-AF65-F5344CB8AC3E}">
        <p14:creationId xmlns:p14="http://schemas.microsoft.com/office/powerpoint/2010/main" val="178516661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163045" y="991448"/>
            <a:ext cx="4195860" cy="2555091"/>
          </a:xfrm>
          <a:ln>
            <a:solidFill>
              <a:srgbClr val="000000"/>
            </a:solidFill>
          </a:ln>
        </p:spPr>
        <p:txBody>
          <a:bodyPr>
            <a:noAutofit/>
          </a:bodyPr>
          <a:lstStyle/>
          <a:p>
            <a:pPr marL="0" indent="0">
              <a:buNone/>
            </a:pPr>
            <a:r>
              <a:rPr lang="en-US" sz="2300" b="1" u="sng" dirty="0" smtClean="0">
                <a:solidFill>
                  <a:srgbClr val="000000"/>
                </a:solidFill>
                <a:ea typeface="ＭＳ Ｐゴシック" charset="0"/>
              </a:rPr>
              <a:t>Five Types of Species Interaction</a:t>
            </a:r>
          </a:p>
          <a:p>
            <a:r>
              <a:rPr lang="en-US" sz="2300" b="1" dirty="0" smtClean="0">
                <a:solidFill>
                  <a:srgbClr val="000000"/>
                </a:solidFill>
                <a:ea typeface="ＭＳ Ｐゴシック" charset="0"/>
              </a:rPr>
              <a:t>Interspecific Competition</a:t>
            </a:r>
            <a:endParaRPr lang="en-US" sz="2300" b="1" dirty="0">
              <a:solidFill>
                <a:srgbClr val="000000"/>
              </a:solidFill>
              <a:ea typeface="ＭＳ Ｐゴシック" charset="0"/>
            </a:endParaRPr>
          </a:p>
          <a:p>
            <a:r>
              <a:rPr lang="en-US" sz="2300" b="1" dirty="0" smtClean="0">
                <a:solidFill>
                  <a:srgbClr val="000000"/>
                </a:solidFill>
                <a:ea typeface="ＭＳ Ｐゴシック" charset="0"/>
              </a:rPr>
              <a:t>Predation</a:t>
            </a:r>
            <a:endParaRPr lang="en-US" sz="2300" b="1" dirty="0">
              <a:solidFill>
                <a:srgbClr val="000000"/>
              </a:solidFill>
              <a:ea typeface="ＭＳ Ｐゴシック" charset="0"/>
            </a:endParaRPr>
          </a:p>
          <a:p>
            <a:r>
              <a:rPr lang="en-US" sz="2300" b="1" dirty="0" smtClean="0">
                <a:solidFill>
                  <a:srgbClr val="000000"/>
                </a:solidFill>
                <a:ea typeface="ＭＳ Ｐゴシック" charset="0"/>
              </a:rPr>
              <a:t>Parasitism</a:t>
            </a:r>
            <a:endParaRPr lang="en-US" sz="2300" b="1" dirty="0">
              <a:solidFill>
                <a:srgbClr val="000000"/>
              </a:solidFill>
              <a:ea typeface="ＭＳ Ｐゴシック" charset="0"/>
            </a:endParaRPr>
          </a:p>
          <a:p>
            <a:r>
              <a:rPr lang="en-US" sz="2300" b="1" dirty="0" smtClean="0">
                <a:solidFill>
                  <a:srgbClr val="000000"/>
                </a:solidFill>
                <a:ea typeface="ＭＳ Ｐゴシック" charset="0"/>
              </a:rPr>
              <a:t>Mutualism</a:t>
            </a:r>
            <a:endParaRPr lang="en-US" sz="2300" b="1" dirty="0">
              <a:solidFill>
                <a:srgbClr val="000000"/>
              </a:solidFill>
              <a:ea typeface="ＭＳ Ｐゴシック" charset="0"/>
            </a:endParaRPr>
          </a:p>
          <a:p>
            <a:r>
              <a:rPr lang="en-US" sz="2300" b="1" dirty="0" smtClean="0">
                <a:solidFill>
                  <a:srgbClr val="000000"/>
                </a:solidFill>
                <a:ea typeface="ＭＳ Ｐゴシック" charset="0"/>
              </a:rPr>
              <a:t>Commensalism</a:t>
            </a:r>
            <a:endParaRPr lang="en-US" sz="2300" b="1" dirty="0">
              <a:solidFill>
                <a:srgbClr val="000000"/>
              </a:solidFill>
              <a:ea typeface="ＭＳ Ｐゴシック" charset="0"/>
            </a:endParaRPr>
          </a:p>
          <a:p>
            <a:pPr marL="0" indent="0">
              <a:buNone/>
            </a:pPr>
            <a:endParaRPr lang="en-US" sz="1200" b="1" dirty="0" smtClean="0">
              <a:ea typeface="ＭＳ Ｐゴシック" charset="0"/>
            </a:endParaRPr>
          </a:p>
          <a:p>
            <a:pPr marL="0" indent="0">
              <a:buNone/>
            </a:pPr>
            <a:endParaRPr lang="en-US" sz="2300" b="1" dirty="0">
              <a:solidFill>
                <a:srgbClr val="000000"/>
              </a:solidFill>
              <a:ea typeface="ＭＳ Ｐゴシック" charset="0"/>
            </a:endParaRPr>
          </a:p>
          <a:p>
            <a:pPr marL="0" indent="0" eaLnBrk="1" hangingPunct="1">
              <a:buNone/>
            </a:pPr>
            <a:endParaRPr lang="en-US" sz="2300" dirty="0">
              <a:solidFill>
                <a:srgbClr val="000000"/>
              </a:solidFill>
              <a:ea typeface="ＭＳ Ｐゴシック" charset="0"/>
            </a:endParaRPr>
          </a:p>
        </p:txBody>
      </p:sp>
      <p:sp>
        <p:nvSpPr>
          <p:cNvPr id="8" name="Title 1"/>
          <p:cNvSpPr>
            <a:spLocks noGrp="1"/>
          </p:cNvSpPr>
          <p:nvPr>
            <p:ph type="title"/>
          </p:nvPr>
        </p:nvSpPr>
        <p:spPr>
          <a:xfrm>
            <a:off x="163045" y="337710"/>
            <a:ext cx="4195860" cy="514215"/>
          </a:xfrm>
          <a:ln>
            <a:solidFill>
              <a:srgbClr val="000000"/>
            </a:solidFill>
          </a:ln>
        </p:spPr>
        <p:txBody>
          <a:bodyPr>
            <a:normAutofit fontScale="90000"/>
          </a:bodyPr>
          <a:lstStyle/>
          <a:p>
            <a:r>
              <a:rPr lang="en-US" sz="3200" b="1" dirty="0" smtClean="0"/>
              <a:t>Species Interactions</a:t>
            </a:r>
            <a:endParaRPr lang="en-US" sz="3200" b="1" dirty="0"/>
          </a:p>
        </p:txBody>
      </p:sp>
      <p:pic>
        <p:nvPicPr>
          <p:cNvPr id="10" name="Picture 4" descr="0504"/>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0073" y="337712"/>
            <a:ext cx="1635044" cy="13081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1" name="Picture 4" descr="050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7595" y="3755348"/>
            <a:ext cx="3340031" cy="2207936"/>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2" name="Picture 4" descr="05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2912" y="337711"/>
            <a:ext cx="2184714" cy="320882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3" name="Picture 4" descr="050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00073" y="1780730"/>
            <a:ext cx="1635044" cy="176580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4" name="Picture 2" descr="0509b"/>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b="5682"/>
          <a:stretch>
            <a:fillRect/>
          </a:stretch>
        </p:blipFill>
        <p:spPr bwMode="auto">
          <a:xfrm>
            <a:off x="2908318" y="3752321"/>
            <a:ext cx="2302452" cy="228297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5" name="Picture 2" descr="0509a"/>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b="5682"/>
          <a:stretch>
            <a:fillRect/>
          </a:stretch>
        </p:blipFill>
        <p:spPr bwMode="auto">
          <a:xfrm>
            <a:off x="441837" y="3755348"/>
            <a:ext cx="2306268" cy="22799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092476637"/>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Grp="1" noChangeArrowheads="1"/>
          </p:cNvSpPr>
          <p:nvPr>
            <p:ph type="body" idx="1"/>
          </p:nvPr>
        </p:nvSpPr>
        <p:spPr>
          <a:xfrm>
            <a:off x="764016" y="818113"/>
            <a:ext cx="7638184" cy="4525963"/>
          </a:xfrm>
        </p:spPr>
        <p:txBody>
          <a:bodyPr>
            <a:normAutofit/>
          </a:bodyPr>
          <a:lstStyle/>
          <a:p>
            <a:pPr marL="0" indent="0" eaLnBrk="1" hangingPunct="1">
              <a:buNone/>
            </a:pPr>
            <a:r>
              <a:rPr lang="en-US" sz="2200" b="1" dirty="0">
                <a:solidFill>
                  <a:srgbClr val="000000"/>
                </a:solidFill>
                <a:ea typeface="ＭＳ Ｐゴシック" charset="0"/>
              </a:rPr>
              <a:t>Predators </a:t>
            </a:r>
            <a:r>
              <a:rPr lang="en-US" sz="2200" dirty="0">
                <a:solidFill>
                  <a:srgbClr val="000000"/>
                </a:solidFill>
                <a:ea typeface="ＭＳ Ｐゴシック" charset="0"/>
              </a:rPr>
              <a:t>may capture prey by</a:t>
            </a:r>
          </a:p>
          <a:p>
            <a:pPr marL="971550" lvl="1" indent="-514350" eaLnBrk="1" hangingPunct="1">
              <a:buFont typeface="Calibri" charset="0"/>
              <a:buAutoNum type="arabicPeriod"/>
            </a:pPr>
            <a:r>
              <a:rPr lang="en-US" sz="2200" dirty="0">
                <a:solidFill>
                  <a:srgbClr val="000000"/>
                </a:solidFill>
                <a:ea typeface="ＭＳ Ｐゴシック" charset="0"/>
              </a:rPr>
              <a:t>Walking</a:t>
            </a:r>
          </a:p>
          <a:p>
            <a:pPr marL="971550" lvl="1" indent="-514350" eaLnBrk="1" hangingPunct="1">
              <a:buFont typeface="Calibri" charset="0"/>
              <a:buAutoNum type="arabicPeriod"/>
            </a:pPr>
            <a:r>
              <a:rPr lang="en-US" sz="2200" dirty="0">
                <a:solidFill>
                  <a:srgbClr val="000000"/>
                </a:solidFill>
                <a:ea typeface="ＭＳ Ｐゴシック" charset="0"/>
              </a:rPr>
              <a:t>Swimming</a:t>
            </a:r>
          </a:p>
          <a:p>
            <a:pPr marL="971550" lvl="1" indent="-514350" eaLnBrk="1" hangingPunct="1">
              <a:buFont typeface="Calibri" charset="0"/>
              <a:buAutoNum type="arabicPeriod"/>
            </a:pPr>
            <a:r>
              <a:rPr lang="en-US" sz="2200" dirty="0">
                <a:solidFill>
                  <a:srgbClr val="000000"/>
                </a:solidFill>
                <a:ea typeface="ＭＳ Ｐゴシック" charset="0"/>
              </a:rPr>
              <a:t>Flying</a:t>
            </a:r>
          </a:p>
          <a:p>
            <a:pPr marL="971550" lvl="1" indent="-514350" eaLnBrk="1" hangingPunct="1">
              <a:buFont typeface="Calibri" charset="0"/>
              <a:buAutoNum type="arabicPeriod"/>
            </a:pPr>
            <a:r>
              <a:rPr lang="en-US" sz="2200" dirty="0">
                <a:solidFill>
                  <a:srgbClr val="000000"/>
                </a:solidFill>
                <a:ea typeface="ＭＳ Ｐゴシック" charset="0"/>
              </a:rPr>
              <a:t>Pursuit and ambush</a:t>
            </a:r>
          </a:p>
          <a:p>
            <a:pPr marL="971550" lvl="1" indent="-514350" eaLnBrk="1" hangingPunct="1">
              <a:buFont typeface="Calibri" charset="0"/>
              <a:buAutoNum type="arabicPeriod"/>
            </a:pPr>
            <a:r>
              <a:rPr lang="en-US" sz="2200" dirty="0">
                <a:solidFill>
                  <a:srgbClr val="000000"/>
                </a:solidFill>
                <a:ea typeface="ＭＳ Ｐゴシック" charset="0"/>
              </a:rPr>
              <a:t>Camouflage</a:t>
            </a:r>
          </a:p>
          <a:p>
            <a:pPr marL="971550" lvl="1" indent="-514350" eaLnBrk="1" hangingPunct="1">
              <a:buFont typeface="Calibri" charset="0"/>
              <a:buAutoNum type="arabicPeriod"/>
            </a:pPr>
            <a:r>
              <a:rPr lang="en-US" sz="2200" dirty="0">
                <a:solidFill>
                  <a:srgbClr val="000000"/>
                </a:solidFill>
                <a:ea typeface="ＭＳ Ｐゴシック" charset="0"/>
              </a:rPr>
              <a:t>Chemical warfare</a:t>
            </a:r>
            <a:endParaRPr lang="en-US" sz="2200" b="1" dirty="0">
              <a:solidFill>
                <a:srgbClr val="000000"/>
              </a:solidFill>
              <a:ea typeface="ＭＳ Ｐゴシック" charset="0"/>
            </a:endParaRPr>
          </a:p>
        </p:txBody>
      </p:sp>
      <p:pic>
        <p:nvPicPr>
          <p:cNvPr id="4" name="Picture 4" descr="0504"/>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808" y="994383"/>
            <a:ext cx="3226876" cy="25816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878816" y="5939449"/>
            <a:ext cx="2803960" cy="369332"/>
          </a:xfrm>
          <a:prstGeom prst="rect">
            <a:avLst/>
          </a:prstGeom>
        </p:spPr>
        <p:txBody>
          <a:bodyPr wrap="none">
            <a:spAutoFit/>
          </a:bodyPr>
          <a:lstStyle/>
          <a:p>
            <a:r>
              <a:rPr lang="en-US" dirty="0">
                <a:ea typeface="ＭＳ Ｐゴシック" charset="0"/>
              </a:rPr>
              <a:t>Predator-Prey Relationships</a:t>
            </a:r>
            <a:endParaRPr lang="en-US" dirty="0"/>
          </a:p>
        </p:txBody>
      </p:sp>
      <p:pic>
        <p:nvPicPr>
          <p:cNvPr id="3" name="Picture 2"/>
          <p:cNvPicPr>
            <a:picLocks noChangeAspect="1"/>
          </p:cNvPicPr>
          <p:nvPr/>
        </p:nvPicPr>
        <p:blipFill>
          <a:blip r:embed="rId4"/>
          <a:stretch>
            <a:fillRect/>
          </a:stretch>
        </p:blipFill>
        <p:spPr>
          <a:xfrm>
            <a:off x="4557173" y="3755249"/>
            <a:ext cx="3249511" cy="2166340"/>
          </a:xfrm>
          <a:prstGeom prst="rect">
            <a:avLst/>
          </a:prstGeom>
          <a:ln>
            <a:solidFill>
              <a:schemeClr val="tx1"/>
            </a:solidFill>
          </a:ln>
        </p:spPr>
      </p:pic>
      <p:pic>
        <p:nvPicPr>
          <p:cNvPr id="5" name="Picture 4"/>
          <p:cNvPicPr>
            <a:picLocks noChangeAspect="1"/>
          </p:cNvPicPr>
          <p:nvPr/>
        </p:nvPicPr>
        <p:blipFill>
          <a:blip r:embed="rId5"/>
          <a:stretch>
            <a:fillRect/>
          </a:stretch>
        </p:blipFill>
        <p:spPr>
          <a:xfrm>
            <a:off x="1223442" y="3755249"/>
            <a:ext cx="2888453" cy="2166340"/>
          </a:xfrm>
          <a:prstGeom prst="rect">
            <a:avLst/>
          </a:prstGeom>
          <a:ln>
            <a:solidFill>
              <a:srgbClr val="000000"/>
            </a:solidFill>
          </a:ln>
        </p:spPr>
      </p:pic>
      <p:sp>
        <p:nvSpPr>
          <p:cNvPr id="10" name="Rectangle 2"/>
          <p:cNvSpPr>
            <a:spLocks noGrp="1" noChangeArrowheads="1"/>
          </p:cNvSpPr>
          <p:nvPr>
            <p:ph type="title"/>
          </p:nvPr>
        </p:nvSpPr>
        <p:spPr>
          <a:xfrm>
            <a:off x="139396" y="166171"/>
            <a:ext cx="8547404" cy="546349"/>
          </a:xfrm>
        </p:spPr>
        <p:txBody>
          <a:bodyPr anchor="b">
            <a:noAutofit/>
          </a:bodyPr>
          <a:lstStyle/>
          <a:p>
            <a:pPr eaLnBrk="1" hangingPunct="1"/>
            <a:r>
              <a:rPr lang="en-US" sz="2400" b="1" dirty="0">
                <a:ea typeface="ＭＳ Ｐゴシック" charset="0"/>
              </a:rPr>
              <a:t>Most Consumer Species Feed on Live Organisms of Other </a:t>
            </a:r>
            <a:r>
              <a:rPr lang="en-US" sz="2400" b="1" dirty="0" smtClean="0">
                <a:ea typeface="ＭＳ Ｐゴシック" charset="0"/>
              </a:rPr>
              <a:t>Species</a:t>
            </a:r>
            <a:endParaRPr lang="en-US" sz="2400" b="1" dirty="0">
              <a:ea typeface="ＭＳ Ｐゴシック" charset="0"/>
            </a:endParaRPr>
          </a:p>
        </p:txBody>
      </p:sp>
    </p:spTree>
    <p:extLst>
      <p:ext uri="{BB962C8B-B14F-4D97-AF65-F5344CB8AC3E}">
        <p14:creationId xmlns:p14="http://schemas.microsoft.com/office/powerpoint/2010/main" val="205303412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p:nvPr>
        </p:nvSpPr>
        <p:spPr>
          <a:xfrm>
            <a:off x="139396" y="166171"/>
            <a:ext cx="8547404" cy="546349"/>
          </a:xfrm>
        </p:spPr>
        <p:txBody>
          <a:bodyPr anchor="b">
            <a:noAutofit/>
          </a:bodyPr>
          <a:lstStyle/>
          <a:p>
            <a:pPr eaLnBrk="1" hangingPunct="1"/>
            <a:r>
              <a:rPr lang="en-US" sz="2400" b="1" dirty="0">
                <a:ea typeface="ＭＳ Ｐゴシック" charset="0"/>
              </a:rPr>
              <a:t>Most Consumer Species Feed on Live Organisms of Other </a:t>
            </a:r>
            <a:r>
              <a:rPr lang="en-US" sz="2400" b="1" dirty="0" smtClean="0">
                <a:ea typeface="ＭＳ Ｐゴシック" charset="0"/>
              </a:rPr>
              <a:t>Species</a:t>
            </a:r>
            <a:endParaRPr lang="en-US" sz="2400" b="1" dirty="0">
              <a:ea typeface="ＭＳ Ｐゴシック" charset="0"/>
            </a:endParaRPr>
          </a:p>
        </p:txBody>
      </p:sp>
      <p:sp>
        <p:nvSpPr>
          <p:cNvPr id="27650" name="Rectangle 3"/>
          <p:cNvSpPr>
            <a:spLocks noGrp="1" noChangeArrowheads="1"/>
          </p:cNvSpPr>
          <p:nvPr>
            <p:ph type="body" idx="1"/>
          </p:nvPr>
        </p:nvSpPr>
        <p:spPr>
          <a:xfrm>
            <a:off x="294281" y="867415"/>
            <a:ext cx="4699472" cy="4525963"/>
          </a:xfrm>
        </p:spPr>
        <p:txBody>
          <a:bodyPr>
            <a:normAutofit/>
          </a:bodyPr>
          <a:lstStyle/>
          <a:p>
            <a:pPr marL="0" indent="0">
              <a:buNone/>
            </a:pPr>
            <a:r>
              <a:rPr lang="en-US" sz="2200" b="1" dirty="0">
                <a:solidFill>
                  <a:srgbClr val="000000"/>
                </a:solidFill>
                <a:ea typeface="ＭＳ Ｐゴシック" charset="0"/>
              </a:rPr>
              <a:t>Prey </a:t>
            </a:r>
            <a:r>
              <a:rPr lang="en-US" sz="2200" dirty="0">
                <a:solidFill>
                  <a:srgbClr val="000000"/>
                </a:solidFill>
                <a:ea typeface="ＭＳ Ｐゴシック" charset="0"/>
              </a:rPr>
              <a:t>may avoid capture by</a:t>
            </a:r>
          </a:p>
          <a:p>
            <a:pPr marL="971550" lvl="1" indent="-514350">
              <a:buFont typeface="Calibri" charset="0"/>
              <a:buAutoNum type="arabicPeriod"/>
            </a:pPr>
            <a:r>
              <a:rPr lang="en-US" sz="2200" dirty="0">
                <a:solidFill>
                  <a:srgbClr val="000000"/>
                </a:solidFill>
                <a:ea typeface="ＭＳ Ｐゴシック" charset="0"/>
              </a:rPr>
              <a:t>Run, swim, fly</a:t>
            </a:r>
          </a:p>
          <a:p>
            <a:pPr marL="971550" lvl="1" indent="-514350">
              <a:buFont typeface="Calibri" charset="0"/>
              <a:buAutoNum type="arabicPeriod"/>
            </a:pPr>
            <a:r>
              <a:rPr lang="en-US" sz="2200" dirty="0">
                <a:solidFill>
                  <a:srgbClr val="000000"/>
                </a:solidFill>
                <a:ea typeface="ＭＳ Ｐゴシック" charset="0"/>
              </a:rPr>
              <a:t>Protection: shells, bark, thorns</a:t>
            </a:r>
          </a:p>
          <a:p>
            <a:pPr marL="971550" lvl="1" indent="-514350">
              <a:buFont typeface="Calibri" charset="0"/>
              <a:buAutoNum type="arabicPeriod"/>
            </a:pPr>
            <a:r>
              <a:rPr lang="en-US" sz="2200" dirty="0">
                <a:solidFill>
                  <a:srgbClr val="000000"/>
                </a:solidFill>
                <a:ea typeface="ＭＳ Ｐゴシック" charset="0"/>
              </a:rPr>
              <a:t>Camouflage</a:t>
            </a:r>
          </a:p>
          <a:p>
            <a:pPr marL="971550" lvl="1" indent="-514350">
              <a:buFont typeface="Calibri" charset="0"/>
              <a:buAutoNum type="arabicPeriod"/>
            </a:pPr>
            <a:r>
              <a:rPr lang="en-US" sz="2200" dirty="0">
                <a:solidFill>
                  <a:srgbClr val="000000"/>
                </a:solidFill>
                <a:ea typeface="ＭＳ Ｐゴシック" charset="0"/>
              </a:rPr>
              <a:t>Chemical warfare</a:t>
            </a:r>
          </a:p>
          <a:p>
            <a:pPr marL="971550" lvl="1" indent="-514350">
              <a:buFont typeface="Calibri" charset="0"/>
              <a:buAutoNum type="arabicPeriod"/>
            </a:pPr>
            <a:r>
              <a:rPr lang="en-US" sz="2200" dirty="0">
                <a:solidFill>
                  <a:srgbClr val="000000"/>
                </a:solidFill>
                <a:ea typeface="ＭＳ Ｐゴシック" charset="0"/>
              </a:rPr>
              <a:t>Warning coloration</a:t>
            </a:r>
          </a:p>
          <a:p>
            <a:pPr marL="971550" lvl="1" indent="-514350">
              <a:buFont typeface="Calibri" charset="0"/>
              <a:buAutoNum type="arabicPeriod"/>
            </a:pPr>
            <a:r>
              <a:rPr lang="en-US" sz="2200" dirty="0">
                <a:solidFill>
                  <a:srgbClr val="000000"/>
                </a:solidFill>
                <a:ea typeface="ＭＳ Ｐゴシック" charset="0"/>
              </a:rPr>
              <a:t>Mimicry</a:t>
            </a:r>
          </a:p>
          <a:p>
            <a:pPr marL="971550" lvl="1" indent="-514350">
              <a:buFont typeface="Calibri" charset="0"/>
              <a:buAutoNum type="arabicPeriod"/>
            </a:pPr>
            <a:r>
              <a:rPr lang="en-US" sz="2200" dirty="0">
                <a:solidFill>
                  <a:srgbClr val="000000"/>
                </a:solidFill>
                <a:ea typeface="ＭＳ Ｐゴシック" charset="0"/>
              </a:rPr>
              <a:t>Deceptive looks</a:t>
            </a:r>
          </a:p>
          <a:p>
            <a:pPr marL="971550" lvl="1" indent="-514350">
              <a:buFont typeface="Calibri" charset="0"/>
              <a:buAutoNum type="arabicPeriod"/>
            </a:pPr>
            <a:r>
              <a:rPr lang="en-US" sz="2200" dirty="0">
                <a:solidFill>
                  <a:srgbClr val="000000"/>
                </a:solidFill>
                <a:ea typeface="ＭＳ Ｐゴシック" charset="0"/>
              </a:rPr>
              <a:t>Deceptive behavior</a:t>
            </a:r>
          </a:p>
        </p:txBody>
      </p:sp>
      <p:pic>
        <p:nvPicPr>
          <p:cNvPr id="6" name="Picture 4" descr="05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06319" y="867415"/>
            <a:ext cx="3205163" cy="58261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TextBox 2"/>
          <p:cNvSpPr txBox="1"/>
          <p:nvPr/>
        </p:nvSpPr>
        <p:spPr>
          <a:xfrm>
            <a:off x="294281" y="4594822"/>
            <a:ext cx="4912038" cy="369332"/>
          </a:xfrm>
          <a:prstGeom prst="rect">
            <a:avLst/>
          </a:prstGeom>
          <a:noFill/>
          <a:ln>
            <a:noFill/>
          </a:ln>
        </p:spPr>
        <p:txBody>
          <a:bodyPr wrap="square" rtlCol="0">
            <a:spAutoFit/>
          </a:bodyPr>
          <a:lstStyle/>
          <a:p>
            <a:r>
              <a:rPr lang="en-US" dirty="0">
                <a:ea typeface="ＭＳ Ｐゴシック" charset="0"/>
              </a:rPr>
              <a:t>Some </a:t>
            </a:r>
            <a:r>
              <a:rPr lang="en-US" dirty="0" smtClean="0">
                <a:ea typeface="ＭＳ Ｐゴシック" charset="0"/>
              </a:rPr>
              <a:t>ways prey species avoid </a:t>
            </a:r>
            <a:r>
              <a:rPr lang="en-US" dirty="0">
                <a:ea typeface="ＭＳ Ｐゴシック" charset="0"/>
              </a:rPr>
              <a:t>t</a:t>
            </a:r>
            <a:r>
              <a:rPr lang="en-US" dirty="0" smtClean="0">
                <a:ea typeface="ＭＳ Ｐゴシック" charset="0"/>
              </a:rPr>
              <a:t>heir predators </a:t>
            </a:r>
            <a:r>
              <a:rPr lang="en-US" dirty="0" smtClean="0">
                <a:ea typeface="ＭＳ Ｐゴシック" charset="0"/>
                <a:sym typeface="Wingdings"/>
              </a:rPr>
              <a:t></a:t>
            </a:r>
            <a:endParaRPr lang="en-US" dirty="0"/>
          </a:p>
        </p:txBody>
      </p:sp>
    </p:spTree>
    <p:extLst>
      <p:ext uri="{BB962C8B-B14F-4D97-AF65-F5344CB8AC3E}">
        <p14:creationId xmlns:p14="http://schemas.microsoft.com/office/powerpoint/2010/main" val="1386439352"/>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4342</TotalTime>
  <Words>2111</Words>
  <Application>Microsoft Macintosh PowerPoint</Application>
  <PresentationFormat>On-screen Show (4:3)</PresentationFormat>
  <Paragraphs>350</Paragraphs>
  <Slides>32</Slides>
  <Notes>27</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Office Theme</vt:lpstr>
      <vt:lpstr>PowerPoint Presentation</vt:lpstr>
      <vt:lpstr>Southern Sea Otters &amp; Marine Ecosystems</vt:lpstr>
      <vt:lpstr>Species Interactions</vt:lpstr>
      <vt:lpstr>Species Interactions</vt:lpstr>
      <vt:lpstr>PowerPoint Presentation</vt:lpstr>
      <vt:lpstr>PowerPoint Presentation</vt:lpstr>
      <vt:lpstr>Species Interactions</vt:lpstr>
      <vt:lpstr>Most Consumer Species Feed on Live Organisms of Other Species</vt:lpstr>
      <vt:lpstr>Most Consumer Species Feed on Live Organisms of Other Species</vt:lpstr>
      <vt:lpstr>PowerPoint Presentation</vt:lpstr>
      <vt:lpstr>PowerPoint Presentation</vt:lpstr>
      <vt:lpstr>Predator and Prey Interactions Can Drive  Each Other’s Evolution</vt:lpstr>
      <vt:lpstr>Specialist Species of Honeycreepers </vt:lpstr>
      <vt:lpstr>Population Abundance and Distribution </vt:lpstr>
      <vt:lpstr>PowerPoint Presentation</vt:lpstr>
      <vt:lpstr>Some Factors Can Limit Population Size</vt:lpstr>
      <vt:lpstr>Some Factors Can Limit Population Size</vt:lpstr>
      <vt:lpstr>No Population Can Grow Indefinitely:  J-Curves and S-Curves</vt:lpstr>
      <vt:lpstr>No Population Can Grow Indefinitely:  J-Curves and S-Curves</vt:lpstr>
      <vt:lpstr>No Population Can Grow Indefinitely:  J-Curves and S-Curves</vt:lpstr>
      <vt:lpstr>PowerPoint Presentation</vt:lpstr>
      <vt:lpstr>Exploding White-Tailed Deer Population in the U.S.</vt:lpstr>
      <vt:lpstr>Some Factors Can Limit Population Size</vt:lpstr>
      <vt:lpstr>Types of Population Change in Nature</vt:lpstr>
      <vt:lpstr>PowerPoint Presentation</vt:lpstr>
      <vt:lpstr>PowerPoint Presentation</vt:lpstr>
      <vt:lpstr>Communities and Ecosystems Change over Time: Ecological Succession</vt:lpstr>
      <vt:lpstr>PowerPoint Presentation</vt:lpstr>
      <vt:lpstr>PowerPoint Presentation</vt:lpstr>
      <vt:lpstr>Some Ecosystems Do Not Have to Start from Scratch: Secondary Succession</vt:lpstr>
      <vt:lpstr>PowerPoint Presentation</vt:lpstr>
      <vt:lpstr>PowerPoint Presentation</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631</cp:revision>
  <cp:lastPrinted>2016-09-19T16:15:06Z</cp:lastPrinted>
  <dcterms:created xsi:type="dcterms:W3CDTF">2016-08-25T00:09:50Z</dcterms:created>
  <dcterms:modified xsi:type="dcterms:W3CDTF">2016-09-28T15:48:22Z</dcterms:modified>
</cp:coreProperties>
</file>