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0"/>
  </p:notesMasterIdLst>
  <p:handoutMasterIdLst>
    <p:handoutMasterId r:id="rId51"/>
  </p:handoutMasterIdLst>
  <p:sldIdLst>
    <p:sldId id="257" r:id="rId2"/>
    <p:sldId id="261" r:id="rId3"/>
    <p:sldId id="260" r:id="rId4"/>
    <p:sldId id="258" r:id="rId5"/>
    <p:sldId id="259" r:id="rId6"/>
    <p:sldId id="266" r:id="rId7"/>
    <p:sldId id="268" r:id="rId8"/>
    <p:sldId id="269" r:id="rId9"/>
    <p:sldId id="264" r:id="rId10"/>
    <p:sldId id="270" r:id="rId11"/>
    <p:sldId id="272" r:id="rId12"/>
    <p:sldId id="271" r:id="rId13"/>
    <p:sldId id="275" r:id="rId14"/>
    <p:sldId id="273" r:id="rId15"/>
    <p:sldId id="274" r:id="rId16"/>
    <p:sldId id="277" r:id="rId17"/>
    <p:sldId id="278" r:id="rId18"/>
    <p:sldId id="280" r:id="rId19"/>
    <p:sldId id="279" r:id="rId20"/>
    <p:sldId id="283" r:id="rId21"/>
    <p:sldId id="281" r:id="rId22"/>
    <p:sldId id="282" r:id="rId23"/>
    <p:sldId id="290" r:id="rId24"/>
    <p:sldId id="285" r:id="rId25"/>
    <p:sldId id="286" r:id="rId26"/>
    <p:sldId id="287" r:id="rId27"/>
    <p:sldId id="288" r:id="rId28"/>
    <p:sldId id="289" r:id="rId29"/>
    <p:sldId id="291" r:id="rId30"/>
    <p:sldId id="292" r:id="rId31"/>
    <p:sldId id="293" r:id="rId32"/>
    <p:sldId id="295" r:id="rId33"/>
    <p:sldId id="303" r:id="rId34"/>
    <p:sldId id="297" r:id="rId35"/>
    <p:sldId id="304" r:id="rId36"/>
    <p:sldId id="298" r:id="rId37"/>
    <p:sldId id="299" r:id="rId38"/>
    <p:sldId id="300" r:id="rId39"/>
    <p:sldId id="301" r:id="rId40"/>
    <p:sldId id="302" r:id="rId41"/>
    <p:sldId id="306" r:id="rId42"/>
    <p:sldId id="307" r:id="rId43"/>
    <p:sldId id="308" r:id="rId44"/>
    <p:sldId id="309" r:id="rId45"/>
    <p:sldId id="310" r:id="rId46"/>
    <p:sldId id="313" r:id="rId47"/>
    <p:sldId id="312" r:id="rId48"/>
    <p:sldId id="314"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3" d="100"/>
          <a:sy n="83" d="100"/>
        </p:scale>
        <p:origin x="-16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notesMaster" Target="notesMasters/notesMaster1.xml"/><Relationship Id="rId51" Type="http://schemas.openxmlformats.org/officeDocument/2006/relationships/handoutMaster" Target="handoutMasters/handout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9/19/16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9/19/16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noTextEdit="1"/>
          </p:cNvSpPr>
          <p:nvPr>
            <p:ph type="sldImg"/>
          </p:nvPr>
        </p:nvSpPr>
        <p:spPr>
          <a:ln/>
        </p:spPr>
      </p:sp>
      <p:sp>
        <p:nvSpPr>
          <p:cNvPr id="911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11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5879895-428A-1B41-A58D-B774A5B0EF04}" type="slidenum">
              <a:rPr lang="en-US" sz="1200"/>
              <a:pPr/>
              <a:t>16</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a:ln/>
        </p:spPr>
      </p:sp>
      <p:sp>
        <p:nvSpPr>
          <p:cNvPr id="9318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4.10:</a:t>
            </a:r>
            <a:r>
              <a:rPr noProof="1">
                <a:solidFill>
                  <a:srgbClr val="221E1F"/>
                </a:solidFill>
                <a:ea typeface="ＭＳ Ｐゴシック" charset="0"/>
              </a:rPr>
              <a:t> </a:t>
            </a:r>
            <a:r>
              <a:rPr i="1" noProof="1">
                <a:solidFill>
                  <a:srgbClr val="221E1F"/>
                </a:solidFill>
                <a:ea typeface="ＭＳ Ｐゴシック" charset="0"/>
              </a:rPr>
              <a:t>Geographic isolation </a:t>
            </a:r>
            <a:r>
              <a:rPr noProof="1">
                <a:solidFill>
                  <a:srgbClr val="221E1F"/>
                </a:solidFill>
                <a:ea typeface="ＭＳ Ｐゴシック" charset="0"/>
              </a:rPr>
              <a:t>can lead to reproductive isolation, divergence of gene pools, and speciation.</a:t>
            </a:r>
          </a:p>
        </p:txBody>
      </p:sp>
      <p:sp>
        <p:nvSpPr>
          <p:cNvPr id="9318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5A9CDF5-2E68-2643-A030-CADC68C213B7}" type="slidenum">
              <a:rPr lang="en-US" sz="1200"/>
              <a:pPr/>
              <a:t>17</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a:ln/>
        </p:spPr>
      </p:sp>
      <p:sp>
        <p:nvSpPr>
          <p:cNvPr id="665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665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E4BF44B-7B6B-4444-974C-CE6AC218C45F}" type="slidenum">
              <a:rPr lang="en-US" sz="1200"/>
              <a:pPr/>
              <a:t>18</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a:ln/>
        </p:spPr>
      </p:sp>
      <p:sp>
        <p:nvSpPr>
          <p:cNvPr id="665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665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E4BF44B-7B6B-4444-974C-CE6AC218C45F}" type="slidenum">
              <a:rPr lang="en-US" sz="1200"/>
              <a:pPr/>
              <a:t>19</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noTextEdit="1"/>
          </p:cNvSpPr>
          <p:nvPr>
            <p:ph type="sldImg"/>
          </p:nvPr>
        </p:nvSpPr>
        <p:spPr>
          <a:ln/>
        </p:spPr>
      </p:sp>
      <p:sp>
        <p:nvSpPr>
          <p:cNvPr id="9318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4.10:</a:t>
            </a:r>
            <a:r>
              <a:rPr noProof="1">
                <a:solidFill>
                  <a:srgbClr val="221E1F"/>
                </a:solidFill>
                <a:ea typeface="ＭＳ Ｐゴシック" charset="0"/>
              </a:rPr>
              <a:t> </a:t>
            </a:r>
            <a:r>
              <a:rPr i="1" noProof="1">
                <a:solidFill>
                  <a:srgbClr val="221E1F"/>
                </a:solidFill>
                <a:ea typeface="ＭＳ Ｐゴシック" charset="0"/>
              </a:rPr>
              <a:t>Geographic isolation </a:t>
            </a:r>
            <a:r>
              <a:rPr noProof="1">
                <a:solidFill>
                  <a:srgbClr val="221E1F"/>
                </a:solidFill>
                <a:ea typeface="ＭＳ Ｐゴシック" charset="0"/>
              </a:rPr>
              <a:t>can lead to reproductive isolation, divergence of gene pools, and speciation.</a:t>
            </a:r>
          </a:p>
        </p:txBody>
      </p:sp>
      <p:sp>
        <p:nvSpPr>
          <p:cNvPr id="9318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5A9CDF5-2E68-2643-A030-CADC68C213B7}" type="slidenum">
              <a:rPr lang="en-US" sz="1200"/>
              <a:pPr/>
              <a:t>20</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noTextEdit="1"/>
          </p:cNvSpPr>
          <p:nvPr>
            <p:ph type="sldImg"/>
          </p:nvPr>
        </p:nvSpPr>
        <p:spPr>
          <a:ln/>
        </p:spPr>
      </p:sp>
      <p:sp>
        <p:nvSpPr>
          <p:cNvPr id="665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665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3E4BF44B-7B6B-4444-974C-CE6AC218C45F}" type="slidenum">
              <a:rPr lang="en-US" sz="1200"/>
              <a:pPr/>
              <a:t>21</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22</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23</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24</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25</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15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4.2:</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This diagram illustrates the major components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a:t>
            </a:r>
            <a:r>
              <a:rPr altLang="ja-JP" i="1" noProof="1">
                <a:solidFill>
                  <a:srgbClr val="221E1F"/>
                </a:solidFill>
                <a:ea typeface="ＭＳ Ｐゴシック" charset="0"/>
              </a:rPr>
              <a:t>biodiversity</a:t>
            </a:r>
            <a:r>
              <a:rPr altLang="ja-JP" noProof="1">
                <a:solidFill>
                  <a:srgbClr val="221E1F"/>
                </a:solidFill>
                <a:latin typeface="Arial" charset="0"/>
                <a:ea typeface="ＭＳ Ｐゴシック" charset="0"/>
              </a:rPr>
              <a:t>—</a:t>
            </a:r>
            <a:r>
              <a:rPr altLang="ja-JP" noProof="1">
                <a:solidFill>
                  <a:srgbClr val="221E1F"/>
                </a:solidFill>
                <a:ea typeface="ＭＳ Ｐゴシック" charset="0"/>
              </a:rPr>
              <a:t>one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most important renewable resources and a key component of the planet</a:t>
            </a:r>
            <a:r>
              <a:rPr noProof="1">
                <a:solidFill>
                  <a:srgbClr val="221E1F"/>
                </a:solidFill>
                <a:latin typeface="Arial" charset="0"/>
                <a:ea typeface="ＭＳ Ｐゴシック" charset="0"/>
              </a:rPr>
              <a:t>’</a:t>
            </a:r>
            <a:r>
              <a:rPr altLang="ja-JP" noProof="1">
                <a:solidFill>
                  <a:srgbClr val="221E1F"/>
                </a:solidFill>
                <a:ea typeface="ＭＳ Ｐゴシック" charset="0"/>
              </a:rPr>
              <a:t>s natural capital (see Figure 1-4, p. 9). </a:t>
            </a:r>
            <a:r>
              <a:rPr altLang="ja-JP" i="1" noProof="1">
                <a:solidFill>
                  <a:srgbClr val="221E1F"/>
                </a:solidFill>
                <a:ea typeface="ＭＳ Ｐゴシック" charset="0"/>
              </a:rPr>
              <a:t>See an animation based on this figure at </a:t>
            </a:r>
            <a:r>
              <a:rPr altLang="ja-JP" noProof="1">
                <a:solidFill>
                  <a:srgbClr val="221E1F"/>
                </a:solidFill>
                <a:ea typeface="ＭＳ Ｐゴシック" charset="0"/>
              </a:rPr>
              <a:t>CengageNOW. </a:t>
            </a:r>
            <a:r>
              <a:rPr altLang="ja-JP" b="1" noProof="1">
                <a:solidFill>
                  <a:srgbClr val="221E1F"/>
                </a:solidFill>
                <a:ea typeface="ＭＳ Ｐゴシック" charset="0"/>
              </a:rPr>
              <a:t>Question: </a:t>
            </a:r>
            <a:r>
              <a:rPr altLang="ja-JP" noProof="1">
                <a:solidFill>
                  <a:srgbClr val="221E1F"/>
                </a:solidFill>
                <a:ea typeface="ＭＳ Ｐゴシック" charset="0"/>
              </a:rPr>
              <a:t>What role do you play in such degradation?</a:t>
            </a:r>
            <a:endParaRPr noProof="1">
              <a:solidFill>
                <a:srgbClr val="221E1F"/>
              </a:solidFill>
              <a:ea typeface="ＭＳ Ｐゴシック"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26</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27</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28</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9728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6473D8F-A52C-C94C-A6A6-EE9F75F35145}" type="slidenum">
              <a:rPr lang="en-US" sz="1200"/>
              <a:pPr/>
              <a:t>29</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C12CC1F-F385-D24B-9104-DB2B9ABEBD35}" type="slidenum">
              <a:rPr lang="en-US" sz="1200"/>
              <a:pPr/>
              <a:t>30</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C12CC1F-F385-D24B-9104-DB2B9ABEBD35}" type="slidenum">
              <a:rPr lang="en-US" sz="1200"/>
              <a:pPr/>
              <a:t>31</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C12CC1F-F385-D24B-9104-DB2B9ABEBD35}" type="slidenum">
              <a:rPr lang="en-US" sz="1200"/>
              <a:pPr/>
              <a:t>32</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15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4.2:</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This diagram illustrates the major components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a:t>
            </a:r>
            <a:r>
              <a:rPr altLang="ja-JP" i="1" noProof="1">
                <a:solidFill>
                  <a:srgbClr val="221E1F"/>
                </a:solidFill>
                <a:ea typeface="ＭＳ Ｐゴシック" charset="0"/>
              </a:rPr>
              <a:t>biodiversity</a:t>
            </a:r>
            <a:r>
              <a:rPr altLang="ja-JP" noProof="1">
                <a:solidFill>
                  <a:srgbClr val="221E1F"/>
                </a:solidFill>
                <a:latin typeface="Arial" charset="0"/>
                <a:ea typeface="ＭＳ Ｐゴシック" charset="0"/>
              </a:rPr>
              <a:t>—</a:t>
            </a:r>
            <a:r>
              <a:rPr altLang="ja-JP" noProof="1">
                <a:solidFill>
                  <a:srgbClr val="221E1F"/>
                </a:solidFill>
                <a:ea typeface="ＭＳ Ｐゴシック" charset="0"/>
              </a:rPr>
              <a:t>one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most important renewable resources and a key component of the planet</a:t>
            </a:r>
            <a:r>
              <a:rPr noProof="1">
                <a:solidFill>
                  <a:srgbClr val="221E1F"/>
                </a:solidFill>
                <a:latin typeface="Arial" charset="0"/>
                <a:ea typeface="ＭＳ Ｐゴシック" charset="0"/>
              </a:rPr>
              <a:t>’</a:t>
            </a:r>
            <a:r>
              <a:rPr altLang="ja-JP" noProof="1">
                <a:solidFill>
                  <a:srgbClr val="221E1F"/>
                </a:solidFill>
                <a:ea typeface="ＭＳ Ｐゴシック" charset="0"/>
              </a:rPr>
              <a:t>s natural capital (see Figure 1-4, p. 9). </a:t>
            </a:r>
            <a:r>
              <a:rPr altLang="ja-JP" i="1" noProof="1">
                <a:solidFill>
                  <a:srgbClr val="221E1F"/>
                </a:solidFill>
                <a:ea typeface="ＭＳ Ｐゴシック" charset="0"/>
              </a:rPr>
              <a:t>See an animation based on this figure at </a:t>
            </a:r>
            <a:r>
              <a:rPr altLang="ja-JP" noProof="1">
                <a:solidFill>
                  <a:srgbClr val="221E1F"/>
                </a:solidFill>
                <a:ea typeface="ＭＳ Ｐゴシック" charset="0"/>
              </a:rPr>
              <a:t>CengageNOW. </a:t>
            </a:r>
            <a:r>
              <a:rPr altLang="ja-JP" b="1" noProof="1">
                <a:solidFill>
                  <a:srgbClr val="221E1F"/>
                </a:solidFill>
                <a:ea typeface="ＭＳ Ｐゴシック" charset="0"/>
              </a:rPr>
              <a:t>Question: </a:t>
            </a:r>
            <a:r>
              <a:rPr altLang="ja-JP" noProof="1">
                <a:solidFill>
                  <a:srgbClr val="221E1F"/>
                </a:solidFill>
                <a:ea typeface="ＭＳ Ｐゴシック" charset="0"/>
              </a:rPr>
              <a:t>What role do you play in such degradation?</a:t>
            </a:r>
            <a:endParaRPr noProof="1">
              <a:solidFill>
                <a:srgbClr val="221E1F"/>
              </a:solidFill>
              <a:ea typeface="ＭＳ Ｐゴシック"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969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4.5:</a:t>
            </a:r>
            <a:r>
              <a:rPr noProof="1">
                <a:solidFill>
                  <a:srgbClr val="221E1F"/>
                </a:solidFill>
                <a:ea typeface="ＭＳ Ｐゴシック" charset="0"/>
              </a:rPr>
              <a:t> The major biomes found along the 39th parallel across the United States are shown in this diagram. The differences in tree and other plant species reflect changes in climate, mainly differences in average annual precipitation and temperature.</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15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4.2:</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This diagram illustrates the major components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a:t>
            </a:r>
            <a:r>
              <a:rPr altLang="ja-JP" i="1" noProof="1">
                <a:solidFill>
                  <a:srgbClr val="221E1F"/>
                </a:solidFill>
                <a:ea typeface="ＭＳ Ｐゴシック" charset="0"/>
              </a:rPr>
              <a:t>biodiversity</a:t>
            </a:r>
            <a:r>
              <a:rPr altLang="ja-JP" noProof="1">
                <a:solidFill>
                  <a:srgbClr val="221E1F"/>
                </a:solidFill>
                <a:latin typeface="Arial" charset="0"/>
                <a:ea typeface="ＭＳ Ｐゴシック" charset="0"/>
              </a:rPr>
              <a:t>—</a:t>
            </a:r>
            <a:r>
              <a:rPr altLang="ja-JP" noProof="1">
                <a:solidFill>
                  <a:srgbClr val="221E1F"/>
                </a:solidFill>
                <a:ea typeface="ＭＳ Ｐゴシック" charset="0"/>
              </a:rPr>
              <a:t>one of the earth</a:t>
            </a:r>
            <a:r>
              <a:rPr noProof="1">
                <a:solidFill>
                  <a:srgbClr val="221E1F"/>
                </a:solidFill>
                <a:latin typeface="Arial" charset="0"/>
                <a:ea typeface="ＭＳ Ｐゴシック" charset="0"/>
              </a:rPr>
              <a:t>’</a:t>
            </a:r>
            <a:r>
              <a:rPr altLang="ja-JP" noProof="1">
                <a:solidFill>
                  <a:srgbClr val="221E1F"/>
                </a:solidFill>
                <a:ea typeface="ＭＳ Ｐゴシック" charset="0"/>
              </a:rPr>
              <a:t>s most important renewable resources and a key component of the planet</a:t>
            </a:r>
            <a:r>
              <a:rPr noProof="1">
                <a:solidFill>
                  <a:srgbClr val="221E1F"/>
                </a:solidFill>
                <a:latin typeface="Arial" charset="0"/>
                <a:ea typeface="ＭＳ Ｐゴシック" charset="0"/>
              </a:rPr>
              <a:t>’</a:t>
            </a:r>
            <a:r>
              <a:rPr altLang="ja-JP" noProof="1">
                <a:solidFill>
                  <a:srgbClr val="221E1F"/>
                </a:solidFill>
                <a:ea typeface="ＭＳ Ｐゴシック" charset="0"/>
              </a:rPr>
              <a:t>s natural capital (see Figure 1-4, p. 9). </a:t>
            </a:r>
            <a:r>
              <a:rPr altLang="ja-JP" i="1" noProof="1">
                <a:solidFill>
                  <a:srgbClr val="221E1F"/>
                </a:solidFill>
                <a:ea typeface="ＭＳ Ｐゴシック" charset="0"/>
              </a:rPr>
              <a:t>See an animation based on this figure at </a:t>
            </a:r>
            <a:r>
              <a:rPr altLang="ja-JP" noProof="1">
                <a:solidFill>
                  <a:srgbClr val="221E1F"/>
                </a:solidFill>
                <a:ea typeface="ＭＳ Ｐゴシック" charset="0"/>
              </a:rPr>
              <a:t>CengageNOW. </a:t>
            </a:r>
            <a:r>
              <a:rPr altLang="ja-JP" b="1" noProof="1">
                <a:solidFill>
                  <a:srgbClr val="221E1F"/>
                </a:solidFill>
                <a:ea typeface="ＭＳ Ｐゴシック" charset="0"/>
              </a:rPr>
              <a:t>Question: </a:t>
            </a:r>
            <a:r>
              <a:rPr altLang="ja-JP" noProof="1">
                <a:solidFill>
                  <a:srgbClr val="221E1F"/>
                </a:solidFill>
                <a:ea typeface="ＭＳ Ｐゴシック" charset="0"/>
              </a:rPr>
              <a:t>What role do you play in such degradation?</a:t>
            </a:r>
            <a:endParaRPr noProof="1">
              <a:solidFill>
                <a:srgbClr val="221E1F"/>
              </a:solidFill>
              <a:ea typeface="ＭＳ Ｐゴシック"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36</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37</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38</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39</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40</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41</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3123"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4.14:</a:t>
            </a:r>
            <a:r>
              <a:rPr noProof="1">
                <a:solidFill>
                  <a:srgbClr val="221E1F"/>
                </a:solidFill>
                <a:ea typeface="ＭＳ Ｐゴシック" charset="0"/>
              </a:rPr>
              <a:t> This diagram illustrates the specialized feeding niches of various bird species in a coastal wetland. This specialization reduces competition and allows sharing of limited resources.</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noTextEdit="1"/>
          </p:cNvSpPr>
          <p:nvPr>
            <p:ph type="sldImg"/>
          </p:nvPr>
        </p:nvSpPr>
        <p:spPr>
          <a:ln/>
        </p:spPr>
      </p:sp>
      <p:sp>
        <p:nvSpPr>
          <p:cNvPr id="13926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926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DB682EBA-F51B-DF42-A4CA-75A4D12CD0E6}" type="slidenum">
              <a:rPr lang="en-US" sz="1200"/>
              <a:pPr/>
              <a:t>44</a:t>
            </a:fld>
            <a:endParaRPr 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a:ln/>
        </p:spPr>
      </p:sp>
      <p:sp>
        <p:nvSpPr>
          <p:cNvPr id="141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1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3EB1A9C-A8AD-AC43-85BB-E1DF6D76FA2B}" type="slidenum">
              <a:rPr lang="en-US" sz="1200"/>
              <a:pPr/>
              <a:t>45</a:t>
            </a:fld>
            <a:endParaRPr 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a:ln/>
        </p:spPr>
      </p:sp>
      <p:sp>
        <p:nvSpPr>
          <p:cNvPr id="141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1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3EB1A9C-A8AD-AC43-85BB-E1DF6D76FA2B}" type="slidenum">
              <a:rPr lang="en-US" sz="1200"/>
              <a:pPr/>
              <a:t>46</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4</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a:ln/>
        </p:spPr>
      </p:sp>
      <p:sp>
        <p:nvSpPr>
          <p:cNvPr id="141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1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3EB1A9C-A8AD-AC43-85BB-E1DF6D76FA2B}" type="slidenum">
              <a:rPr lang="en-US" sz="1200"/>
              <a:pPr/>
              <a:t>47</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noTextEdit="1"/>
          </p:cNvSpPr>
          <p:nvPr>
            <p:ph type="sldImg"/>
          </p:nvPr>
        </p:nvSpPr>
        <p:spPr>
          <a:ln/>
        </p:spPr>
      </p:sp>
      <p:sp>
        <p:nvSpPr>
          <p:cNvPr id="14336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6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F1EE098D-0BEF-C34F-90B8-97220452BDFE}" type="slidenum">
              <a:rPr lang="en-US" sz="1200"/>
              <a:pPr/>
              <a:t>48</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ln/>
        </p:spPr>
      </p:sp>
      <p:sp>
        <p:nvSpPr>
          <p:cNvPr id="44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44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24D2EDF-F5E0-0847-AE5F-684165B1C026}" type="slidenum">
              <a:rPr lang="en-US" sz="1200"/>
              <a:pPr/>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ln/>
        </p:spPr>
      </p:sp>
      <p:sp>
        <p:nvSpPr>
          <p:cNvPr id="44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44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24D2EDF-F5E0-0847-AE5F-684165B1C026}" type="slidenum">
              <a:rPr lang="en-US" sz="1200"/>
              <a:pPr/>
              <a:t>7</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noTextEdit="1"/>
          </p:cNvSpPr>
          <p:nvPr>
            <p:ph type="sldImg"/>
          </p:nvPr>
        </p:nvSpPr>
        <p:spPr>
          <a:ln/>
        </p:spPr>
      </p:sp>
      <p:sp>
        <p:nvSpPr>
          <p:cNvPr id="44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44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24D2EDF-F5E0-0847-AE5F-684165B1C026}" type="slidenum">
              <a:rPr lang="en-US" sz="1200"/>
              <a:pP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5632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56323"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9/19/16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9/19/16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9/19/16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9/19/16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9/19/16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9/19/16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9/19/16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9/19/16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5" Type="http://schemas.openxmlformats.org/officeDocument/2006/relationships/image" Target="../media/image13.jpeg"/><Relationship Id="rId6" Type="http://schemas.openxmlformats.org/officeDocument/2006/relationships/image" Target="../media/image14.jpe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6.gif"/><Relationship Id="rId3" Type="http://schemas.openxmlformats.org/officeDocument/2006/relationships/image" Target="../media/image17.gi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8.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0.png"/><Relationship Id="rId5" Type="http://schemas.openxmlformats.org/officeDocument/2006/relationships/image" Target="../media/image21.png"/><Relationship Id="rId6"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4" Type="http://schemas.openxmlformats.org/officeDocument/2006/relationships/image" Target="../media/image25.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4" Type="http://schemas.openxmlformats.org/officeDocument/2006/relationships/image" Target="../media/image26.png"/><Relationship Id="rId5" Type="http://schemas.openxmlformats.org/officeDocument/2006/relationships/image" Target="../media/image27.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5"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3.jpeg"/></Relationships>
</file>

<file path=ppt/slides/_rels/slide24.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5.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7.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7.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8.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39.pn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9.xml.rels><?xml version="1.0" encoding="UTF-8" standalone="yes"?>
<Relationships xmlns="http://schemas.openxmlformats.org/package/2006/relationships"><Relationship Id="rId3" Type="http://schemas.openxmlformats.org/officeDocument/2006/relationships/image" Target="../media/image34.jpg"/><Relationship Id="rId4" Type="http://schemas.openxmlformats.org/officeDocument/2006/relationships/image" Target="../media/image40.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1.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8.xml"/><Relationship Id="rId3" Type="http://schemas.openxmlformats.org/officeDocument/2006/relationships/image" Target="../media/image45.jpe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9.xml"/><Relationship Id="rId3" Type="http://schemas.openxmlformats.org/officeDocument/2006/relationships/image" Target="../media/image1.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6.jpeg"/></Relationships>
</file>

<file path=ppt/slides/_rels/slide37.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png"/><Relationship Id="rId5"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5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3.png"/></Relationships>
</file>

<file path=ppt/slides/_rels/slide40.xml.rels><?xml version="1.0" encoding="UTF-8" standalone="yes"?>
<Relationships xmlns="http://schemas.openxmlformats.org/package/2006/relationships"><Relationship Id="rId3" Type="http://schemas.openxmlformats.org/officeDocument/2006/relationships/image" Target="../media/image52.jpeg"/><Relationship Id="rId4" Type="http://schemas.openxmlformats.org/officeDocument/2006/relationships/image" Target="../media/image53.jpe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 Id="rId3" Type="http://schemas.openxmlformats.org/officeDocument/2006/relationships/image" Target="../media/image56.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5.xml.rels><?xml version="1.0" encoding="UTF-8" standalone="yes"?>
<Relationships xmlns="http://schemas.openxmlformats.org/package/2006/relationships"><Relationship Id="rId3" Type="http://schemas.openxmlformats.org/officeDocument/2006/relationships/image" Target="../media/image57.jpeg"/><Relationship Id="rId4" Type="http://schemas.openxmlformats.org/officeDocument/2006/relationships/image" Target="../media/image58.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6.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jpeg"/><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5"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7" Type="http://schemas.openxmlformats.org/officeDocument/2006/relationships/image" Target="../media/image9.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233573" y="1854044"/>
            <a:ext cx="8729773" cy="2362200"/>
          </a:xfrm>
          <a:noFill/>
        </p:spPr>
        <p:txBody>
          <a:bodyPr anchor="ctr">
            <a:normAutofit/>
          </a:bodyPr>
          <a:lstStyle/>
          <a:p>
            <a:pPr algn="l">
              <a:buClr>
                <a:srgbClr val="1F881A"/>
              </a:buClr>
            </a:pPr>
            <a:r>
              <a:rPr lang="en-US" sz="2600" b="1" dirty="0">
                <a:solidFill>
                  <a:srgbClr val="000000"/>
                </a:solidFill>
                <a:latin typeface="Arial" charset="0"/>
                <a:ea typeface="ＭＳ Ｐゴシック" charset="0"/>
              </a:rPr>
              <a:t>CHAPTER </a:t>
            </a:r>
            <a:r>
              <a:rPr lang="en-US" sz="2600" b="1" dirty="0" smtClean="0">
                <a:solidFill>
                  <a:srgbClr val="000000"/>
                </a:solidFill>
                <a:latin typeface="Arial" charset="0"/>
                <a:ea typeface="ＭＳ Ｐゴシック" charset="0"/>
              </a:rPr>
              <a:t>4 </a:t>
            </a:r>
          </a:p>
          <a:p>
            <a:pPr algn="l">
              <a:buClr>
                <a:srgbClr val="1F881A"/>
              </a:buClr>
            </a:pPr>
            <a:r>
              <a:rPr lang="en-US" sz="2600" b="1" dirty="0" smtClean="0">
                <a:solidFill>
                  <a:srgbClr val="000000"/>
                </a:solidFill>
                <a:latin typeface="Arial" charset="0"/>
                <a:ea typeface="ＭＳ Ｐゴシック" charset="0"/>
              </a:rPr>
              <a:t>Biodiversity </a:t>
            </a:r>
            <a:r>
              <a:rPr lang="en-US" sz="2600" b="1" dirty="0">
                <a:solidFill>
                  <a:srgbClr val="000000"/>
                </a:solidFill>
                <a:latin typeface="Arial" charset="0"/>
                <a:ea typeface="ＭＳ Ｐゴシック" charset="0"/>
              </a:rPr>
              <a:t>and </a:t>
            </a:r>
            <a:r>
              <a:rPr lang="en-US" sz="2600" b="1" dirty="0" smtClean="0">
                <a:solidFill>
                  <a:srgbClr val="000000"/>
                </a:solidFill>
                <a:latin typeface="Arial" charset="0"/>
                <a:ea typeface="ＭＳ Ｐゴシック" charset="0"/>
              </a:rPr>
              <a:t>Evolution</a:t>
            </a: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hidden="1"/>
          <p:cNvSpPr>
            <a:spLocks noGrp="1" noChangeArrowheads="1"/>
          </p:cNvSpPr>
          <p:nvPr>
            <p:ph type="title"/>
          </p:nvPr>
        </p:nvSpPr>
        <p:spPr/>
        <p:txBody>
          <a:bodyPr/>
          <a:lstStyle/>
          <a:p>
            <a:endParaRPr lang="en-US">
              <a:ea typeface="ＭＳ Ｐゴシック" charset="0"/>
            </a:endParaRPr>
          </a:p>
        </p:txBody>
      </p:sp>
      <p:grpSp>
        <p:nvGrpSpPr>
          <p:cNvPr id="401411" name="Group 3"/>
          <p:cNvGrpSpPr>
            <a:grpSpLocks/>
          </p:cNvGrpSpPr>
          <p:nvPr/>
        </p:nvGrpSpPr>
        <p:grpSpPr bwMode="auto">
          <a:xfrm>
            <a:off x="2341563" y="3048000"/>
            <a:ext cx="2230437" cy="2768600"/>
            <a:chOff x="1475" y="1182"/>
            <a:chExt cx="1405" cy="1744"/>
          </a:xfrm>
        </p:grpSpPr>
        <p:pic>
          <p:nvPicPr>
            <p:cNvPr id="55315" name="Picture 4" descr="0405_E cop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 y="1582"/>
              <a:ext cx="1383"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13" name="Rectangle 5"/>
            <p:cNvSpPr>
              <a:spLocks noChangeArrowheads="1"/>
            </p:cNvSpPr>
            <p:nvPr/>
          </p:nvSpPr>
          <p:spPr bwMode="auto">
            <a:xfrm>
              <a:off x="1584" y="1182"/>
              <a:ext cx="1296"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latin typeface="Arial" charset="0"/>
                </a:rPr>
                <a:t>Most of the normal bacteria die</a:t>
              </a:r>
            </a:p>
          </p:txBody>
        </p:sp>
      </p:grpSp>
      <p:grpSp>
        <p:nvGrpSpPr>
          <p:cNvPr id="401414" name="Group 6"/>
          <p:cNvGrpSpPr>
            <a:grpSpLocks/>
          </p:cNvGrpSpPr>
          <p:nvPr/>
        </p:nvGrpSpPr>
        <p:grpSpPr bwMode="auto">
          <a:xfrm>
            <a:off x="4611688" y="2803525"/>
            <a:ext cx="2322512" cy="3014663"/>
            <a:chOff x="2905" y="1028"/>
            <a:chExt cx="1463" cy="1899"/>
          </a:xfrm>
        </p:grpSpPr>
        <p:pic>
          <p:nvPicPr>
            <p:cNvPr id="55313" name="Picture 7" descr="0405_E copy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05" y="1583"/>
              <a:ext cx="1389"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16" name="Rectangle 8"/>
            <p:cNvSpPr>
              <a:spLocks noChangeArrowheads="1"/>
            </p:cNvSpPr>
            <p:nvPr/>
          </p:nvSpPr>
          <p:spPr bwMode="auto">
            <a:xfrm>
              <a:off x="2970" y="1028"/>
              <a:ext cx="1398" cy="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latin typeface="Arial" charset="0"/>
                </a:rPr>
                <a:t>The genetically resistant bacteria</a:t>
              </a:r>
            </a:p>
            <a:p>
              <a:pPr eaLnBrk="1" hangingPunct="1">
                <a:defRPr/>
              </a:pPr>
              <a:r>
                <a:rPr lang="en-US" sz="1600" b="1">
                  <a:latin typeface="Arial" charset="0"/>
                </a:rPr>
                <a:t>start multiplying</a:t>
              </a:r>
            </a:p>
          </p:txBody>
        </p:sp>
      </p:grpSp>
      <p:grpSp>
        <p:nvGrpSpPr>
          <p:cNvPr id="401417" name="Group 9"/>
          <p:cNvGrpSpPr>
            <a:grpSpLocks/>
          </p:cNvGrpSpPr>
          <p:nvPr/>
        </p:nvGrpSpPr>
        <p:grpSpPr bwMode="auto">
          <a:xfrm>
            <a:off x="6908800" y="2314575"/>
            <a:ext cx="2160588" cy="3503613"/>
            <a:chOff x="4352" y="720"/>
            <a:chExt cx="1361" cy="2207"/>
          </a:xfrm>
        </p:grpSpPr>
        <p:pic>
          <p:nvPicPr>
            <p:cNvPr id="55311" name="Picture 10" descr="0405_E copy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52" y="1583"/>
              <a:ext cx="1361"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19" name="Rectangle 11"/>
            <p:cNvSpPr>
              <a:spLocks noChangeArrowheads="1"/>
            </p:cNvSpPr>
            <p:nvPr/>
          </p:nvSpPr>
          <p:spPr bwMode="auto">
            <a:xfrm>
              <a:off x="4354" y="720"/>
              <a:ext cx="1358"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latin typeface="Arial" charset="0"/>
                </a:rPr>
                <a:t>Eventually the resistant strain</a:t>
              </a:r>
            </a:p>
            <a:p>
              <a:pPr eaLnBrk="1" hangingPunct="1">
                <a:defRPr/>
              </a:pPr>
              <a:r>
                <a:rPr lang="en-US" sz="1600" b="1">
                  <a:latin typeface="Arial" charset="0"/>
                </a:rPr>
                <a:t>replaces the strain affected by</a:t>
              </a:r>
            </a:p>
            <a:p>
              <a:pPr eaLnBrk="1" hangingPunct="1">
                <a:defRPr/>
              </a:pPr>
              <a:r>
                <a:rPr lang="en-US" sz="1600" b="1">
                  <a:latin typeface="Arial" charset="0"/>
                </a:rPr>
                <a:t>the antibiotic</a:t>
              </a:r>
            </a:p>
          </p:txBody>
        </p:sp>
      </p:grpSp>
      <p:grpSp>
        <p:nvGrpSpPr>
          <p:cNvPr id="401420" name="Group 12"/>
          <p:cNvGrpSpPr>
            <a:grpSpLocks/>
          </p:cNvGrpSpPr>
          <p:nvPr/>
        </p:nvGrpSpPr>
        <p:grpSpPr bwMode="auto">
          <a:xfrm>
            <a:off x="0" y="2314575"/>
            <a:ext cx="3241675" cy="4433888"/>
            <a:chOff x="0" y="720"/>
            <a:chExt cx="2042" cy="2793"/>
          </a:xfrm>
        </p:grpSpPr>
        <p:pic>
          <p:nvPicPr>
            <p:cNvPr id="55305" name="Picture 13" descr="0405_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 y="1582"/>
              <a:ext cx="1355" cy="1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1422" name="Rectangle 14"/>
            <p:cNvSpPr>
              <a:spLocks noChangeArrowheads="1"/>
            </p:cNvSpPr>
            <p:nvPr/>
          </p:nvSpPr>
          <p:spPr bwMode="auto">
            <a:xfrm>
              <a:off x="0" y="720"/>
              <a:ext cx="1536" cy="8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latin typeface="Arial" charset="0"/>
                </a:rPr>
                <a:t>A group of bacteria, including genetically resistant ones, are</a:t>
              </a:r>
            </a:p>
            <a:p>
              <a:pPr eaLnBrk="1" hangingPunct="1">
                <a:defRPr/>
              </a:pPr>
              <a:r>
                <a:rPr lang="en-US" sz="1600" b="1">
                  <a:latin typeface="Arial" charset="0"/>
                </a:rPr>
                <a:t>exposed to an antibiotic</a:t>
              </a:r>
            </a:p>
          </p:txBody>
        </p:sp>
        <p:sp>
          <p:nvSpPr>
            <p:cNvPr id="401423" name="Rectangle 15"/>
            <p:cNvSpPr>
              <a:spLocks noChangeArrowheads="1"/>
            </p:cNvSpPr>
            <p:nvPr/>
          </p:nvSpPr>
          <p:spPr bwMode="auto">
            <a:xfrm>
              <a:off x="34" y="3142"/>
              <a:ext cx="1104"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dirty="0">
                  <a:latin typeface="Arial" charset="0"/>
                </a:rPr>
                <a:t>Normal bacterium</a:t>
              </a:r>
            </a:p>
          </p:txBody>
        </p:sp>
        <p:sp>
          <p:nvSpPr>
            <p:cNvPr id="401424" name="Rectangle 16"/>
            <p:cNvSpPr>
              <a:spLocks noChangeArrowheads="1"/>
            </p:cNvSpPr>
            <p:nvPr/>
          </p:nvSpPr>
          <p:spPr bwMode="auto">
            <a:xfrm>
              <a:off x="960" y="3147"/>
              <a:ext cx="1082" cy="3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dirty="0">
                  <a:latin typeface="Arial" charset="0"/>
                </a:rPr>
                <a:t>Resistant bacterium</a:t>
              </a:r>
            </a:p>
          </p:txBody>
        </p:sp>
        <p:sp>
          <p:nvSpPr>
            <p:cNvPr id="401425" name="Line 17"/>
            <p:cNvSpPr>
              <a:spLocks noChangeShapeType="1"/>
            </p:cNvSpPr>
            <p:nvPr/>
          </p:nvSpPr>
          <p:spPr bwMode="auto">
            <a:xfrm>
              <a:off x="192" y="2784"/>
              <a:ext cx="0" cy="43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401426" name="Line 18"/>
            <p:cNvSpPr>
              <a:spLocks noChangeShapeType="1"/>
            </p:cNvSpPr>
            <p:nvPr/>
          </p:nvSpPr>
          <p:spPr bwMode="auto">
            <a:xfrm>
              <a:off x="960" y="2304"/>
              <a:ext cx="240" cy="9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2" name="Rectangle 1"/>
          <p:cNvSpPr/>
          <p:nvPr/>
        </p:nvSpPr>
        <p:spPr>
          <a:xfrm>
            <a:off x="66675" y="718161"/>
            <a:ext cx="9090025" cy="1154162"/>
          </a:xfrm>
          <a:prstGeom prst="rect">
            <a:avLst/>
          </a:prstGeom>
        </p:spPr>
        <p:txBody>
          <a:bodyPr wrap="square">
            <a:spAutoFit/>
          </a:bodyPr>
          <a:lstStyle/>
          <a:p>
            <a:r>
              <a:rPr lang="en-US" sz="2300" b="1" dirty="0">
                <a:ea typeface="ＭＳ Ｐゴシック" charset="0"/>
              </a:rPr>
              <a:t>Genetic resistance: </a:t>
            </a:r>
            <a:r>
              <a:rPr lang="en-US" sz="2300" dirty="0">
                <a:ea typeface="ＭＳ Ｐゴシック" charset="0"/>
              </a:rPr>
              <a:t>ability of one or more members of a population to resist a chemical designed to kill </a:t>
            </a:r>
            <a:r>
              <a:rPr lang="en-US" sz="2300" dirty="0" smtClean="0">
                <a:ea typeface="ＭＳ Ｐゴシック" charset="0"/>
              </a:rPr>
              <a:t>it</a:t>
            </a:r>
          </a:p>
          <a:p>
            <a:r>
              <a:rPr lang="en-US" sz="2300" b="1" dirty="0"/>
              <a:t>Unintended </a:t>
            </a:r>
            <a:r>
              <a:rPr lang="en-US" sz="2300" b="1" dirty="0" smtClean="0"/>
              <a:t>consequence: </a:t>
            </a:r>
            <a:r>
              <a:rPr lang="en-US" sz="2300" dirty="0" smtClean="0"/>
              <a:t>bacterial resistance to antibacterial drugs</a:t>
            </a:r>
            <a:endParaRPr lang="en-US" sz="2300" dirty="0"/>
          </a:p>
        </p:txBody>
      </p:sp>
      <p:sp>
        <p:nvSpPr>
          <p:cNvPr id="22" name="Title 1"/>
          <p:cNvSpPr txBox="1">
            <a:spLocks/>
          </p:cNvSpPr>
          <p:nvPr/>
        </p:nvSpPr>
        <p:spPr>
          <a:xfrm>
            <a:off x="0" y="0"/>
            <a:ext cx="9144000" cy="609600"/>
          </a:xfrm>
          <a:prstGeom prst="rect">
            <a:avLst/>
          </a:prstGeom>
          <a:solidFill>
            <a:srgbClr val="FFFFFF"/>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Evolution by Natural Selection</a:t>
            </a:r>
            <a:endParaRPr lang="en-US" sz="3200" b="1" dirty="0">
              <a:ea typeface="ＭＳ Ｐゴシック" charset="0"/>
            </a:endParaRPr>
          </a:p>
        </p:txBody>
      </p:sp>
      <p:sp>
        <p:nvSpPr>
          <p:cNvPr id="3" name="TextBox 2"/>
          <p:cNvSpPr txBox="1"/>
          <p:nvPr/>
        </p:nvSpPr>
        <p:spPr>
          <a:xfrm>
            <a:off x="53975" y="2230490"/>
            <a:ext cx="9015413" cy="4543233"/>
          </a:xfrm>
          <a:prstGeom prst="rect">
            <a:avLst/>
          </a:prstGeom>
          <a:noFill/>
          <a:ln>
            <a:solidFill>
              <a:srgbClr val="000000"/>
            </a:solidFill>
          </a:ln>
        </p:spPr>
        <p:txBody>
          <a:bodyPr wrap="square" rtlCol="0">
            <a:spAutoFit/>
          </a:bodyPr>
          <a:lstStyle/>
          <a:p>
            <a:endParaRPr lang="en-US" dirty="0"/>
          </a:p>
        </p:txBody>
      </p:sp>
    </p:spTree>
    <p:extLst>
      <p:ext uri="{BB962C8B-B14F-4D97-AF65-F5344CB8AC3E}">
        <p14:creationId xmlns:p14="http://schemas.microsoft.com/office/powerpoint/2010/main" val="210129076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14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1411"/>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141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014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176181" y="52867"/>
            <a:ext cx="8839200" cy="4343400"/>
          </a:xfrm>
        </p:spPr>
        <p:txBody>
          <a:bodyPr>
            <a:normAutofit/>
          </a:bodyPr>
          <a:lstStyle/>
          <a:p>
            <a:pPr marL="0" indent="0">
              <a:buNone/>
            </a:pPr>
            <a:r>
              <a:rPr lang="en-US" sz="2300" b="1" dirty="0" smtClean="0">
                <a:latin typeface="Calibri"/>
                <a:cs typeface="Calibri"/>
              </a:rPr>
              <a:t>Genetic Resistance: </a:t>
            </a:r>
            <a:r>
              <a:rPr lang="en-US" sz="2300" dirty="0" smtClean="0">
                <a:latin typeface="Calibri"/>
                <a:cs typeface="Calibri"/>
              </a:rPr>
              <a:t>ability </a:t>
            </a:r>
            <a:r>
              <a:rPr lang="en-US" sz="2300" dirty="0">
                <a:latin typeface="Calibri"/>
                <a:cs typeface="Calibri"/>
              </a:rPr>
              <a:t>of one or more organisms in a population to tolerate a chemical designed to kill it. </a:t>
            </a:r>
            <a:endParaRPr lang="en-US" sz="2300" dirty="0" smtClean="0">
              <a:latin typeface="Calibri"/>
              <a:cs typeface="Calibri"/>
            </a:endParaRPr>
          </a:p>
          <a:p>
            <a:pPr marL="0" indent="0">
              <a:buNone/>
            </a:pPr>
            <a:r>
              <a:rPr lang="en-US" sz="2300" b="1" dirty="0">
                <a:latin typeface="Calibri"/>
                <a:cs typeface="Calibri"/>
              </a:rPr>
              <a:t>Unintended consequence: </a:t>
            </a:r>
            <a:r>
              <a:rPr lang="en-US" sz="2300" dirty="0">
                <a:latin typeface="Calibri"/>
                <a:cs typeface="Calibri"/>
              </a:rPr>
              <a:t>agricultural pesticide/herbicide use often results in the pest population developing resistance pesticide/herbicide.  </a:t>
            </a:r>
            <a:r>
              <a:rPr lang="en-US" sz="2300" dirty="0" smtClean="0">
                <a:latin typeface="Calibri"/>
                <a:cs typeface="Calibri"/>
              </a:rPr>
              <a:t>                     </a:t>
            </a:r>
          </a:p>
          <a:p>
            <a:pPr marL="0" indent="0" algn="ctr">
              <a:buNone/>
            </a:pPr>
            <a:r>
              <a:rPr lang="en-US" sz="2400" b="1" i="1" dirty="0" smtClean="0">
                <a:latin typeface="Calibri"/>
                <a:cs typeface="Calibri"/>
              </a:rPr>
              <a:t>Pesticide </a:t>
            </a:r>
            <a:r>
              <a:rPr lang="en-US" sz="2400" b="1" i="1" dirty="0">
                <a:latin typeface="Calibri"/>
                <a:cs typeface="Calibri"/>
              </a:rPr>
              <a:t>Resistance</a:t>
            </a:r>
            <a:endParaRPr lang="en-US" sz="2400" b="1" dirty="0">
              <a:latin typeface="Calibri"/>
              <a:cs typeface="Calibri"/>
            </a:endParaRPr>
          </a:p>
          <a:p>
            <a:pPr lvl="1" eaLnBrk="1" hangingPunct="1"/>
            <a:endParaRPr lang="en-US" sz="2400" dirty="0">
              <a:latin typeface="Calibri"/>
              <a:cs typeface="Calibri"/>
            </a:endParaRPr>
          </a:p>
          <a:p>
            <a:pPr eaLnBrk="1" hangingPunct="1"/>
            <a:endParaRPr lang="en-US" sz="2400" dirty="0">
              <a:latin typeface="Calibri"/>
              <a:cs typeface="Calibri"/>
            </a:endParaRPr>
          </a:p>
        </p:txBody>
      </p:sp>
      <p:pic>
        <p:nvPicPr>
          <p:cNvPr id="3" name="Picture 2"/>
          <p:cNvPicPr>
            <a:picLocks noChangeAspect="1"/>
          </p:cNvPicPr>
          <p:nvPr/>
        </p:nvPicPr>
        <p:blipFill>
          <a:blip r:embed="rId2"/>
          <a:stretch>
            <a:fillRect/>
          </a:stretch>
        </p:blipFill>
        <p:spPr>
          <a:xfrm>
            <a:off x="2332643" y="2071166"/>
            <a:ext cx="4430207" cy="4638427"/>
          </a:xfrm>
          <a:prstGeom prst="rect">
            <a:avLst/>
          </a:prstGeom>
          <a:solidFill>
            <a:srgbClr val="FFFFFF"/>
          </a:solidFill>
          <a:ln>
            <a:solidFill>
              <a:srgbClr val="000000"/>
            </a:solidFill>
          </a:ln>
        </p:spPr>
      </p:pic>
    </p:spTree>
    <p:extLst>
      <p:ext uri="{BB962C8B-B14F-4D97-AF65-F5344CB8AC3E}">
        <p14:creationId xmlns:p14="http://schemas.microsoft.com/office/powerpoint/2010/main" val="29409504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481649" y="654699"/>
            <a:ext cx="5225815" cy="6064653"/>
          </a:xfrm>
          <a:ln>
            <a:solidFill>
              <a:srgbClr val="000000"/>
            </a:solidFill>
          </a:ln>
        </p:spPr>
        <p:txBody>
          <a:bodyPr>
            <a:noAutofit/>
          </a:bodyPr>
          <a:lstStyle/>
          <a:p>
            <a:pPr marL="0" indent="0">
              <a:buNone/>
            </a:pPr>
            <a:r>
              <a:rPr lang="en-US" sz="2300" b="1" dirty="0">
                <a:latin typeface="Calibri"/>
                <a:cs typeface="Calibri"/>
              </a:rPr>
              <a:t>Genetic Drift: </a:t>
            </a:r>
            <a:r>
              <a:rPr lang="en-US" sz="2300" dirty="0">
                <a:latin typeface="Calibri"/>
                <a:cs typeface="Calibri"/>
              </a:rPr>
              <a:t> some individuals </a:t>
            </a:r>
            <a:r>
              <a:rPr lang="en-US" sz="2300" dirty="0" smtClean="0">
                <a:latin typeface="Calibri"/>
                <a:cs typeface="Calibri"/>
              </a:rPr>
              <a:t>may, by </a:t>
            </a:r>
            <a:r>
              <a:rPr lang="en-US" sz="2300" dirty="0">
                <a:latin typeface="Calibri"/>
                <a:cs typeface="Calibri"/>
              </a:rPr>
              <a:t>chance, leave behind a few more </a:t>
            </a:r>
            <a:r>
              <a:rPr lang="en-US" sz="2300" dirty="0" smtClean="0">
                <a:latin typeface="Calibri"/>
                <a:cs typeface="Calibri"/>
              </a:rPr>
              <a:t>descendants (genes) </a:t>
            </a:r>
            <a:r>
              <a:rPr lang="en-US" sz="2300" dirty="0">
                <a:latin typeface="Calibri"/>
                <a:cs typeface="Calibri"/>
              </a:rPr>
              <a:t>than other individuals. </a:t>
            </a:r>
            <a:endParaRPr lang="en-US" sz="2300" dirty="0" smtClean="0">
              <a:latin typeface="Calibri"/>
              <a:cs typeface="Calibri"/>
            </a:endParaRPr>
          </a:p>
          <a:p>
            <a:pPr marL="0" indent="0">
              <a:buNone/>
            </a:pPr>
            <a:r>
              <a:rPr lang="en-US" sz="2300" dirty="0" smtClean="0">
                <a:latin typeface="Calibri"/>
                <a:cs typeface="Calibri"/>
              </a:rPr>
              <a:t>The </a:t>
            </a:r>
            <a:r>
              <a:rPr lang="en-US" sz="2300" dirty="0">
                <a:latin typeface="Calibri"/>
                <a:cs typeface="Calibri"/>
              </a:rPr>
              <a:t>genes of the next generation will be the genes of the "lucky" individuals, not necessarily the healthier or "better" individuals.</a:t>
            </a:r>
            <a:endParaRPr lang="en-US" sz="2300" dirty="0" smtClean="0">
              <a:latin typeface="Calibri"/>
              <a:cs typeface="Calibri"/>
            </a:endParaRPr>
          </a:p>
          <a:p>
            <a:pPr marL="0" indent="0" eaLnBrk="1" hangingPunct="1">
              <a:buNone/>
            </a:pPr>
            <a:endParaRPr lang="en-US" sz="1200" dirty="0">
              <a:latin typeface="Calibri"/>
              <a:cs typeface="Calibri"/>
            </a:endParaRPr>
          </a:p>
          <a:p>
            <a:pPr marL="0" indent="0">
              <a:buNone/>
            </a:pPr>
            <a:r>
              <a:rPr lang="en-US" sz="2300" b="1" dirty="0" smtClean="0">
                <a:latin typeface="Calibri"/>
                <a:cs typeface="Calibri"/>
              </a:rPr>
              <a:t>Gene Flow:  </a:t>
            </a:r>
            <a:r>
              <a:rPr lang="en-US" sz="2300" dirty="0" smtClean="0">
                <a:latin typeface="Calibri"/>
                <a:cs typeface="Calibri"/>
              </a:rPr>
              <a:t>also </a:t>
            </a:r>
            <a:r>
              <a:rPr lang="en-US" sz="2300" dirty="0">
                <a:latin typeface="Calibri"/>
                <a:cs typeface="Calibri"/>
              </a:rPr>
              <a:t>called </a:t>
            </a:r>
            <a:r>
              <a:rPr lang="en-US" sz="2300" dirty="0" smtClean="0">
                <a:latin typeface="Calibri"/>
                <a:cs typeface="Calibri"/>
              </a:rPr>
              <a:t>migration, is </a:t>
            </a:r>
            <a:r>
              <a:rPr lang="en-US" sz="2300" dirty="0">
                <a:latin typeface="Calibri"/>
                <a:cs typeface="Calibri"/>
              </a:rPr>
              <a:t>any movement of </a:t>
            </a:r>
            <a:r>
              <a:rPr lang="en-US" sz="2300" dirty="0" smtClean="0">
                <a:latin typeface="Calibri"/>
                <a:cs typeface="Calibri"/>
              </a:rPr>
              <a:t>individuals</a:t>
            </a:r>
            <a:r>
              <a:rPr lang="en-US" sz="2300" dirty="0">
                <a:latin typeface="Calibri"/>
                <a:cs typeface="Calibri"/>
              </a:rPr>
              <a:t> </a:t>
            </a:r>
            <a:r>
              <a:rPr lang="en-US" sz="2300" dirty="0" smtClean="0">
                <a:latin typeface="Calibri"/>
                <a:cs typeface="Calibri"/>
              </a:rPr>
              <a:t>and their </a:t>
            </a:r>
            <a:r>
              <a:rPr lang="en-US" sz="2300" dirty="0">
                <a:latin typeface="Calibri"/>
                <a:cs typeface="Calibri"/>
              </a:rPr>
              <a:t>genetic </a:t>
            </a:r>
            <a:r>
              <a:rPr lang="en-US" sz="2300" dirty="0" smtClean="0">
                <a:latin typeface="Calibri"/>
                <a:cs typeface="Calibri"/>
              </a:rPr>
              <a:t>material from </a:t>
            </a:r>
            <a:r>
              <a:rPr lang="en-US" sz="2300" dirty="0">
                <a:latin typeface="Calibri"/>
                <a:cs typeface="Calibri"/>
              </a:rPr>
              <a:t>one population to another</a:t>
            </a:r>
            <a:r>
              <a:rPr lang="en-US" sz="2300" dirty="0" smtClean="0">
                <a:latin typeface="Calibri"/>
                <a:cs typeface="Calibri"/>
              </a:rPr>
              <a:t>.  </a:t>
            </a:r>
          </a:p>
          <a:p>
            <a:pPr marL="0" indent="0">
              <a:buNone/>
            </a:pPr>
            <a:r>
              <a:rPr lang="en-US" sz="2300" dirty="0" smtClean="0">
                <a:latin typeface="Calibri"/>
                <a:cs typeface="Calibri"/>
              </a:rPr>
              <a:t>If genes are </a:t>
            </a:r>
            <a:r>
              <a:rPr lang="en-US" sz="2300" dirty="0">
                <a:latin typeface="Calibri"/>
                <a:cs typeface="Calibri"/>
              </a:rPr>
              <a:t>carried to a population where those gene </a:t>
            </a:r>
            <a:r>
              <a:rPr lang="en-US" sz="2300" dirty="0" smtClean="0">
                <a:latin typeface="Calibri"/>
                <a:cs typeface="Calibri"/>
              </a:rPr>
              <a:t>previously </a:t>
            </a:r>
            <a:r>
              <a:rPr lang="en-US" sz="2300" dirty="0">
                <a:latin typeface="Calibri"/>
                <a:cs typeface="Calibri"/>
              </a:rPr>
              <a:t>did not exist, gene flow can be a very important source of genetic </a:t>
            </a:r>
            <a:r>
              <a:rPr lang="en-US" sz="2300" dirty="0" smtClean="0">
                <a:latin typeface="Calibri"/>
                <a:cs typeface="Calibri"/>
              </a:rPr>
              <a:t>variation and in-turn biodiversity.  </a:t>
            </a:r>
          </a:p>
          <a:p>
            <a:pPr marL="0" indent="0" eaLnBrk="1" hangingPunct="1">
              <a:buNone/>
            </a:pPr>
            <a:endParaRPr lang="en-US" sz="2300" dirty="0">
              <a:latin typeface="Calibri"/>
              <a:cs typeface="Calibri"/>
            </a:endParaRPr>
          </a:p>
          <a:p>
            <a:pPr marL="0" indent="0" eaLnBrk="1" hangingPunct="1">
              <a:buNone/>
            </a:pPr>
            <a:endParaRPr lang="en-US" sz="2300" dirty="0" smtClean="0">
              <a:latin typeface="Calibri"/>
              <a:cs typeface="Calibri"/>
            </a:endParaRPr>
          </a:p>
          <a:p>
            <a:pPr marL="0" indent="0" eaLnBrk="1" hangingPunct="1">
              <a:buNone/>
            </a:pPr>
            <a:endParaRPr lang="en-US" sz="2300" dirty="0">
              <a:latin typeface="Calibri"/>
              <a:cs typeface="Calibri"/>
            </a:endParaRPr>
          </a:p>
          <a:p>
            <a:pPr eaLnBrk="1" hangingPunct="1"/>
            <a:endParaRPr lang="en-US" sz="2300" dirty="0">
              <a:latin typeface="Calibri"/>
              <a:cs typeface="Calibri"/>
            </a:endParaRPr>
          </a:p>
        </p:txBody>
      </p:sp>
      <p:sp>
        <p:nvSpPr>
          <p:cNvPr id="5" name="Rectangle 2"/>
          <p:cNvSpPr>
            <a:spLocks noGrp="1" noChangeArrowheads="1"/>
          </p:cNvSpPr>
          <p:nvPr>
            <p:ph type="title"/>
          </p:nvPr>
        </p:nvSpPr>
        <p:spPr>
          <a:xfrm>
            <a:off x="0" y="1"/>
            <a:ext cx="9144000" cy="610849"/>
          </a:xfrm>
        </p:spPr>
        <p:txBody>
          <a:bodyPr anchor="b">
            <a:noAutofit/>
          </a:bodyPr>
          <a:lstStyle/>
          <a:p>
            <a:r>
              <a:rPr lang="en-US" sz="2600" b="1" i="1" dirty="0">
                <a:latin typeface="Corbel" charset="0"/>
              </a:rPr>
              <a:t>Natural Selection acts on individuals but occurs in populations</a:t>
            </a:r>
            <a:endParaRPr lang="en-US" sz="2600" b="1" i="1" dirty="0">
              <a:ea typeface="ＭＳ Ｐゴシック" charset="0"/>
            </a:endParaRPr>
          </a:p>
        </p:txBody>
      </p:sp>
      <p:sp>
        <p:nvSpPr>
          <p:cNvPr id="8" name="Title 1"/>
          <p:cNvSpPr txBox="1">
            <a:spLocks/>
          </p:cNvSpPr>
          <p:nvPr/>
        </p:nvSpPr>
        <p:spPr>
          <a:xfrm>
            <a:off x="0" y="0"/>
            <a:ext cx="9144000" cy="609600"/>
          </a:xfrm>
          <a:prstGeom prst="rect">
            <a:avLst/>
          </a:prstGeom>
          <a:solidFill>
            <a:srgbClr val="FFFFFF"/>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Evolution by Natural Selection</a:t>
            </a:r>
            <a:endParaRPr lang="en-US" sz="3200" b="1" dirty="0">
              <a:ea typeface="ＭＳ Ｐゴシック" charset="0"/>
            </a:endParaRPr>
          </a:p>
        </p:txBody>
      </p:sp>
      <p:pic>
        <p:nvPicPr>
          <p:cNvPr id="4" name="Picture 3" descr="beetles_mech3.gi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20006" y="1377990"/>
            <a:ext cx="3018525" cy="1462758"/>
          </a:xfrm>
          <a:prstGeom prst="rect">
            <a:avLst/>
          </a:prstGeom>
          <a:solidFill>
            <a:srgbClr val="FFFFFF"/>
          </a:solidFill>
          <a:ln>
            <a:solidFill>
              <a:srgbClr val="000000"/>
            </a:solidFill>
          </a:ln>
        </p:spPr>
      </p:pic>
      <p:pic>
        <p:nvPicPr>
          <p:cNvPr id="7" name="Picture 6" descr="geneflow_beetles.g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0006" y="4448291"/>
            <a:ext cx="3018525" cy="1213119"/>
          </a:xfrm>
          <a:prstGeom prst="rect">
            <a:avLst/>
          </a:prstGeom>
          <a:solidFill>
            <a:srgbClr val="FFFFFF"/>
          </a:solidFill>
          <a:ln>
            <a:solidFill>
              <a:srgbClr val="000000"/>
            </a:solidFill>
          </a:ln>
        </p:spPr>
      </p:pic>
      <p:sp>
        <p:nvSpPr>
          <p:cNvPr id="9" name="Rectangle 8"/>
          <p:cNvSpPr/>
          <p:nvPr/>
        </p:nvSpPr>
        <p:spPr>
          <a:xfrm>
            <a:off x="6657007" y="976115"/>
            <a:ext cx="1402961" cy="369332"/>
          </a:xfrm>
          <a:prstGeom prst="rect">
            <a:avLst/>
          </a:prstGeom>
        </p:spPr>
        <p:txBody>
          <a:bodyPr wrap="none">
            <a:spAutoFit/>
          </a:bodyPr>
          <a:lstStyle/>
          <a:p>
            <a:r>
              <a:rPr lang="en-US" b="1" dirty="0">
                <a:cs typeface="Calibri"/>
              </a:rPr>
              <a:t>Genetic Drift</a:t>
            </a:r>
            <a:endParaRPr lang="en-US" dirty="0"/>
          </a:p>
        </p:txBody>
      </p:sp>
      <p:sp>
        <p:nvSpPr>
          <p:cNvPr id="10" name="Rectangle 9"/>
          <p:cNvSpPr/>
          <p:nvPr/>
        </p:nvSpPr>
        <p:spPr>
          <a:xfrm>
            <a:off x="6786061" y="4051832"/>
            <a:ext cx="1198954" cy="369332"/>
          </a:xfrm>
          <a:prstGeom prst="rect">
            <a:avLst/>
          </a:prstGeom>
        </p:spPr>
        <p:txBody>
          <a:bodyPr wrap="none">
            <a:spAutoFit/>
          </a:bodyPr>
          <a:lstStyle/>
          <a:p>
            <a:r>
              <a:rPr lang="en-US" b="1" dirty="0">
                <a:cs typeface="Calibri"/>
              </a:rPr>
              <a:t>Gene Flow</a:t>
            </a:r>
            <a:endParaRPr lang="en-US" dirty="0"/>
          </a:p>
        </p:txBody>
      </p:sp>
    </p:spTree>
    <p:extLst>
      <p:ext uri="{BB962C8B-B14F-4D97-AF65-F5344CB8AC3E}">
        <p14:creationId xmlns:p14="http://schemas.microsoft.com/office/powerpoint/2010/main" val="39719789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igure_05_1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b="52080"/>
          <a:stretch/>
        </p:blipFill>
        <p:spPr>
          <a:xfrm>
            <a:off x="393409" y="271698"/>
            <a:ext cx="8368754" cy="6216576"/>
          </a:xfrm>
          <a:noFill/>
          <a:ln>
            <a:solidFill>
              <a:srgbClr val="000000"/>
            </a:solidFill>
          </a:ln>
        </p:spPr>
      </p:pic>
    </p:spTree>
    <p:extLst>
      <p:ext uri="{BB962C8B-B14F-4D97-AF65-F5344CB8AC3E}">
        <p14:creationId xmlns:p14="http://schemas.microsoft.com/office/powerpoint/2010/main" val="28756993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Content Placeholder 2"/>
          <p:cNvSpPr>
            <a:spLocks noGrp="1"/>
          </p:cNvSpPr>
          <p:nvPr>
            <p:ph idx="1"/>
          </p:nvPr>
        </p:nvSpPr>
        <p:spPr>
          <a:xfrm>
            <a:off x="304800" y="654699"/>
            <a:ext cx="8585982" cy="6000353"/>
          </a:xfrm>
        </p:spPr>
        <p:txBody>
          <a:bodyPr>
            <a:noAutofit/>
          </a:bodyPr>
          <a:lstStyle/>
          <a:p>
            <a:pPr marL="0" indent="0">
              <a:buNone/>
              <a:defRPr/>
            </a:pPr>
            <a:r>
              <a:rPr lang="en-US" altLang="en-US" sz="2300" b="1" dirty="0" smtClean="0">
                <a:latin typeface="Calibri"/>
                <a:cs typeface="Calibri"/>
              </a:rPr>
              <a:t>Population </a:t>
            </a:r>
            <a:r>
              <a:rPr lang="en-US" altLang="en-US" sz="2300" b="1" dirty="0">
                <a:latin typeface="Calibri"/>
                <a:cs typeface="Calibri"/>
              </a:rPr>
              <a:t>Bottleneck: </a:t>
            </a:r>
            <a:r>
              <a:rPr lang="en-US" altLang="en-US" sz="2300" dirty="0">
                <a:latin typeface="Calibri"/>
                <a:cs typeface="Calibri"/>
              </a:rPr>
              <a:t>an evolutionary event in which a significant percentage of a population or species is killed or otherwise prevented from reproducing; some genotypes will be lost and genetic composition of survivors will differ from original group</a:t>
            </a:r>
          </a:p>
          <a:p>
            <a:pPr marL="0" indent="0">
              <a:buFont typeface="Arial" charset="0"/>
              <a:buNone/>
              <a:defRPr/>
            </a:pPr>
            <a:endParaRPr lang="en-US" altLang="en-US" sz="2300" dirty="0">
              <a:latin typeface="Calibri"/>
              <a:cs typeface="Calibri"/>
            </a:endParaRPr>
          </a:p>
          <a:p>
            <a:pPr marL="0" indent="0">
              <a:buNone/>
              <a:defRPr/>
            </a:pPr>
            <a:r>
              <a:rPr lang="en-US" altLang="en-US" sz="2300" b="1" dirty="0">
                <a:solidFill>
                  <a:srgbClr val="000000"/>
                </a:solidFill>
                <a:latin typeface="Calibri"/>
                <a:cs typeface="Calibri"/>
              </a:rPr>
              <a:t>The founder effect </a:t>
            </a:r>
            <a:r>
              <a:rPr lang="en-US" altLang="en-US" sz="2300" dirty="0">
                <a:latin typeface="Calibri"/>
                <a:cs typeface="Calibri"/>
              </a:rPr>
              <a:t>is a special case of a population bottleneck, occurring when a small group in a population splinters off from the original population and forms a new one, taking with it only limited alleles from the original population</a:t>
            </a:r>
          </a:p>
          <a:p>
            <a:pPr marL="0" indent="0">
              <a:buNone/>
            </a:pPr>
            <a:endParaRPr lang="en-US" sz="2300" b="1" dirty="0" smtClean="0">
              <a:cs typeface="Calibri"/>
            </a:endParaRPr>
          </a:p>
          <a:p>
            <a:pPr marL="0" indent="0">
              <a:buNone/>
            </a:pPr>
            <a:r>
              <a:rPr lang="en-US" sz="2300" b="1" dirty="0" smtClean="0">
                <a:cs typeface="Calibri"/>
              </a:rPr>
              <a:t>Limitations</a:t>
            </a:r>
            <a:r>
              <a:rPr lang="en-US" sz="2300" dirty="0" smtClean="0">
                <a:cs typeface="Calibri"/>
              </a:rPr>
              <a:t> </a:t>
            </a:r>
            <a:r>
              <a:rPr lang="en-US" sz="2300" dirty="0">
                <a:cs typeface="Calibri"/>
              </a:rPr>
              <a:t>to adaptation through natural selection:</a:t>
            </a:r>
          </a:p>
          <a:p>
            <a:r>
              <a:rPr lang="en-US" sz="2300" dirty="0">
                <a:cs typeface="Calibri"/>
              </a:rPr>
              <a:t>Change in environmental conditions can lead to adaptation only for genetic traits already present in a population’s gene pool or for traits resulting from mutations, which occur randomly</a:t>
            </a:r>
          </a:p>
          <a:p>
            <a:r>
              <a:rPr lang="en-US" sz="2300" dirty="0">
                <a:cs typeface="Calibri"/>
              </a:rPr>
              <a:t>Ability to adapt limited by reproductive capacity (rate)</a:t>
            </a:r>
          </a:p>
          <a:p>
            <a:pPr marL="0" indent="0" eaLnBrk="1" hangingPunct="1">
              <a:buNone/>
            </a:pPr>
            <a:endParaRPr lang="en-US" sz="2300" dirty="0">
              <a:latin typeface="Calibri"/>
              <a:cs typeface="Calibri"/>
            </a:endParaRPr>
          </a:p>
        </p:txBody>
      </p:sp>
      <p:sp>
        <p:nvSpPr>
          <p:cNvPr id="5" name="Rectangle 2"/>
          <p:cNvSpPr>
            <a:spLocks noGrp="1" noChangeArrowheads="1"/>
          </p:cNvSpPr>
          <p:nvPr>
            <p:ph type="title"/>
          </p:nvPr>
        </p:nvSpPr>
        <p:spPr>
          <a:xfrm>
            <a:off x="0" y="1"/>
            <a:ext cx="9144000" cy="610849"/>
          </a:xfrm>
        </p:spPr>
        <p:txBody>
          <a:bodyPr anchor="b">
            <a:noAutofit/>
          </a:bodyPr>
          <a:lstStyle/>
          <a:p>
            <a:r>
              <a:rPr lang="en-US" sz="2600" b="1" i="1" dirty="0">
                <a:latin typeface="Corbel" charset="0"/>
              </a:rPr>
              <a:t>Natural Selection acts on individuals but occurs in populations</a:t>
            </a:r>
            <a:endParaRPr lang="en-US" sz="2600" b="1" i="1" dirty="0">
              <a:ea typeface="ＭＳ Ｐゴシック" charset="0"/>
            </a:endParaRPr>
          </a:p>
        </p:txBody>
      </p:sp>
      <p:sp>
        <p:nvSpPr>
          <p:cNvPr id="8" name="Title 1"/>
          <p:cNvSpPr txBox="1">
            <a:spLocks/>
          </p:cNvSpPr>
          <p:nvPr/>
        </p:nvSpPr>
        <p:spPr>
          <a:xfrm>
            <a:off x="0" y="0"/>
            <a:ext cx="9144000" cy="609600"/>
          </a:xfrm>
          <a:prstGeom prst="rect">
            <a:avLst/>
          </a:prstGeom>
          <a:solidFill>
            <a:srgbClr val="FFFFFF"/>
          </a:solid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Evolution by Natural Selection</a:t>
            </a:r>
            <a:endParaRPr lang="en-US" sz="3200" b="1" dirty="0">
              <a:ea typeface="ＭＳ Ｐゴシック" charset="0"/>
            </a:endParaRPr>
          </a:p>
        </p:txBody>
      </p:sp>
    </p:spTree>
    <p:extLst>
      <p:ext uri="{BB962C8B-B14F-4D97-AF65-F5344CB8AC3E}">
        <p14:creationId xmlns:p14="http://schemas.microsoft.com/office/powerpoint/2010/main" val="9189707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figure_05_12"/>
          <p:cNvPicPr>
            <a:picLocks noGrp="1" noChangeAspect="1" noChangeArrowheads="1"/>
          </p:cNvPicPr>
          <p:nvPr>
            <p:ph idx="1"/>
          </p:nvPr>
        </p:nvPicPr>
        <p:blipFill rotWithShape="1">
          <a:blip r:embed="rId2">
            <a:extLst>
              <a:ext uri="{28A0092B-C50C-407E-A947-70E740481C1C}">
                <a14:useLocalDpi xmlns:a14="http://schemas.microsoft.com/office/drawing/2010/main" val="0"/>
              </a:ext>
            </a:extLst>
          </a:blip>
          <a:srcRect t="46624" b="6750"/>
          <a:stretch/>
        </p:blipFill>
        <p:spPr>
          <a:xfrm>
            <a:off x="436809" y="369725"/>
            <a:ext cx="8398865" cy="6070325"/>
          </a:xfrm>
          <a:noFill/>
          <a:ln>
            <a:solidFill>
              <a:srgbClr val="000000"/>
            </a:solidFill>
          </a:ln>
        </p:spPr>
      </p:pic>
    </p:spTree>
    <p:extLst>
      <p:ext uri="{BB962C8B-B14F-4D97-AF65-F5344CB8AC3E}">
        <p14:creationId xmlns:p14="http://schemas.microsoft.com/office/powerpoint/2010/main" val="1487116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xfrm>
            <a:off x="244011" y="0"/>
            <a:ext cx="8229600" cy="691225"/>
          </a:xfrm>
        </p:spPr>
        <p:txBody>
          <a:bodyPr>
            <a:normAutofit/>
          </a:bodyPr>
          <a:lstStyle/>
          <a:p>
            <a:pPr eaLnBrk="1" hangingPunct="1"/>
            <a:r>
              <a:rPr lang="en-US" sz="3200" b="1" dirty="0">
                <a:ea typeface="ＭＳ Ｐゴシック" charset="0"/>
              </a:rPr>
              <a:t>How Do New Species Evolve?</a:t>
            </a:r>
          </a:p>
        </p:txBody>
      </p:sp>
      <p:sp>
        <p:nvSpPr>
          <p:cNvPr id="90114" name="Rectangle 3"/>
          <p:cNvSpPr>
            <a:spLocks noGrp="1" noChangeArrowheads="1"/>
          </p:cNvSpPr>
          <p:nvPr>
            <p:ph type="body" idx="1"/>
          </p:nvPr>
        </p:nvSpPr>
        <p:spPr>
          <a:xfrm>
            <a:off x="176850" y="694875"/>
            <a:ext cx="3955032" cy="912626"/>
          </a:xfrm>
          <a:ln>
            <a:solidFill>
              <a:srgbClr val="000000"/>
            </a:solidFill>
          </a:ln>
        </p:spPr>
        <p:txBody>
          <a:bodyPr>
            <a:noAutofit/>
          </a:bodyPr>
          <a:lstStyle/>
          <a:p>
            <a:pPr marL="0" indent="0" eaLnBrk="1" hangingPunct="1">
              <a:buNone/>
            </a:pPr>
            <a:r>
              <a:rPr lang="en-US" sz="2400" b="1" dirty="0">
                <a:solidFill>
                  <a:srgbClr val="000000"/>
                </a:solidFill>
                <a:latin typeface="Calibri"/>
                <a:ea typeface="ＭＳ Ｐゴシック" charset="0"/>
                <a:cs typeface="Calibri"/>
              </a:rPr>
              <a:t>Speciation</a:t>
            </a:r>
            <a:r>
              <a:rPr lang="en-US" sz="2400" dirty="0">
                <a:solidFill>
                  <a:srgbClr val="000000"/>
                </a:solidFill>
                <a:latin typeface="Calibri"/>
                <a:ea typeface="ＭＳ Ｐゴシック" charset="0"/>
                <a:cs typeface="Calibri"/>
              </a:rPr>
              <a:t>: </a:t>
            </a:r>
            <a:r>
              <a:rPr lang="en-US" sz="2400" dirty="0" smtClean="0">
                <a:solidFill>
                  <a:srgbClr val="000000"/>
                </a:solidFill>
                <a:latin typeface="Calibri"/>
                <a:ea typeface="ＭＳ Ｐゴシック" charset="0"/>
                <a:cs typeface="Calibri"/>
              </a:rPr>
              <a:t>one </a:t>
            </a:r>
            <a:r>
              <a:rPr lang="en-US" sz="2400" dirty="0">
                <a:solidFill>
                  <a:srgbClr val="000000"/>
                </a:solidFill>
                <a:latin typeface="Calibri"/>
                <a:ea typeface="ＭＳ Ｐゴシック" charset="0"/>
                <a:cs typeface="Calibri"/>
              </a:rPr>
              <a:t>species splits into two or more </a:t>
            </a:r>
            <a:r>
              <a:rPr lang="en-US" sz="2400" dirty="0" smtClean="0">
                <a:solidFill>
                  <a:srgbClr val="000000"/>
                </a:solidFill>
                <a:latin typeface="Calibri"/>
                <a:ea typeface="ＭＳ Ｐゴシック" charset="0"/>
                <a:cs typeface="Calibri"/>
              </a:rPr>
              <a:t>species</a:t>
            </a:r>
          </a:p>
          <a:p>
            <a:pPr marL="0" indent="0" eaLnBrk="1" hangingPunct="1">
              <a:buNone/>
            </a:pPr>
            <a:endParaRPr lang="en-US" sz="2400" dirty="0" smtClean="0">
              <a:solidFill>
                <a:srgbClr val="000000"/>
              </a:solidFill>
              <a:latin typeface="Calibri"/>
              <a:ea typeface="ＭＳ Ｐゴシック" charset="0"/>
              <a:cs typeface="Calibri"/>
            </a:endParaRPr>
          </a:p>
          <a:p>
            <a:pPr marL="0" indent="0" eaLnBrk="1" hangingPunct="1">
              <a:buNone/>
            </a:pPr>
            <a:r>
              <a:rPr lang="en-US" sz="2400" dirty="0" smtClean="0">
                <a:latin typeface="Calibri"/>
                <a:cs typeface="Calibri"/>
              </a:rPr>
              <a:t> </a:t>
            </a:r>
            <a:endParaRPr lang="en-US" sz="2400" dirty="0">
              <a:latin typeface="Calibri"/>
              <a:cs typeface="Calibri"/>
            </a:endParaRPr>
          </a:p>
          <a:p>
            <a:pPr marL="0" indent="0" eaLnBrk="1" hangingPunct="1">
              <a:buNone/>
            </a:pPr>
            <a:endParaRPr lang="en-US" sz="2400" dirty="0">
              <a:solidFill>
                <a:srgbClr val="000000"/>
              </a:solidFill>
              <a:latin typeface="Calibri"/>
              <a:ea typeface="ＭＳ Ｐゴシック" charset="0"/>
              <a:cs typeface="Calibri"/>
            </a:endParaRPr>
          </a:p>
        </p:txBody>
      </p:sp>
      <p:pic>
        <p:nvPicPr>
          <p:cNvPr id="7" name="Content Placeholder 4" descr="figure 5"/>
          <p:cNvPicPr>
            <a:picLocks noChangeAspect="1" noChangeArrowheads="1"/>
          </p:cNvPicPr>
          <p:nvPr/>
        </p:nvPicPr>
        <p:blipFill rotWithShape="1">
          <a:blip r:embed="rId3">
            <a:extLst>
              <a:ext uri="{28A0092B-C50C-407E-A947-70E740481C1C}">
                <a14:useLocalDpi xmlns:a14="http://schemas.microsoft.com/office/drawing/2010/main" val="0"/>
              </a:ext>
            </a:extLst>
          </a:blip>
          <a:srcRect b="6989"/>
          <a:stretch/>
        </p:blipFill>
        <p:spPr>
          <a:xfrm>
            <a:off x="4358812" y="694875"/>
            <a:ext cx="4688232" cy="6041825"/>
          </a:xfrm>
          <a:prstGeom prst="rect">
            <a:avLst/>
          </a:prstGeom>
          <a:noFill/>
          <a:ln>
            <a:solidFill>
              <a:srgbClr val="000000"/>
            </a:solidFill>
          </a:ln>
        </p:spPr>
      </p:pic>
      <p:pic>
        <p:nvPicPr>
          <p:cNvPr id="11" name="Content Placeholder 3"/>
          <p:cNvPicPr>
            <a:picLocks/>
          </p:cNvPicPr>
          <p:nvPr/>
        </p:nvPicPr>
        <p:blipFill>
          <a:blip r:embed="rId4">
            <a:extLst>
              <a:ext uri="{28A0092B-C50C-407E-A947-70E740481C1C}">
                <a14:useLocalDpi xmlns:a14="http://schemas.microsoft.com/office/drawing/2010/main" val="0"/>
              </a:ext>
            </a:extLst>
          </a:blip>
          <a:srcRect/>
          <a:stretch>
            <a:fillRect/>
          </a:stretch>
        </p:blipFill>
        <p:spPr>
          <a:xfrm>
            <a:off x="176850" y="1736101"/>
            <a:ext cx="3955032" cy="1521902"/>
          </a:xfrm>
          <a:prstGeom prst="rect">
            <a:avLst/>
          </a:prstGeom>
        </p:spPr>
      </p:pic>
      <p:pic>
        <p:nvPicPr>
          <p:cNvPr id="1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851" y="3471091"/>
            <a:ext cx="3955032" cy="1633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6849" y="5224465"/>
            <a:ext cx="3955033" cy="1633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411620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p:nvPr>
        </p:nvSpPr>
        <p:spPr>
          <a:xfrm>
            <a:off x="0" y="147622"/>
            <a:ext cx="9144000" cy="482251"/>
          </a:xfrm>
          <a:solidFill>
            <a:srgbClr val="FFFFFF"/>
          </a:solidFill>
        </p:spPr>
        <p:txBody>
          <a:bodyPr anchor="b">
            <a:normAutofit fontScale="90000"/>
          </a:bodyPr>
          <a:lstStyle/>
          <a:p>
            <a:pPr eaLnBrk="1" hangingPunct="1"/>
            <a:r>
              <a:rPr lang="en-US" sz="3200" b="1" dirty="0">
                <a:ea typeface="ＭＳ Ｐゴシック" charset="0"/>
              </a:rPr>
              <a:t>Geographic Isolation Can Lead to Reproductive Isolation</a:t>
            </a:r>
          </a:p>
        </p:txBody>
      </p:sp>
      <p:sp>
        <p:nvSpPr>
          <p:cNvPr id="92162" name="Rectangle 3"/>
          <p:cNvSpPr>
            <a:spLocks noGrp="1" noChangeArrowheads="1"/>
          </p:cNvSpPr>
          <p:nvPr>
            <p:ph type="body" idx="1"/>
          </p:nvPr>
        </p:nvSpPr>
        <p:spPr/>
        <p:txBody>
          <a:bodyPr/>
          <a:lstStyle/>
          <a:p>
            <a:pPr eaLnBrk="1" hangingPunct="1">
              <a:buFont typeface="Times" charset="0"/>
              <a:buNone/>
            </a:pPr>
            <a:endParaRPr lang="en-US">
              <a:solidFill>
                <a:srgbClr val="CC3300"/>
              </a:solidFill>
              <a:ea typeface="ＭＳ Ｐゴシック" charset="0"/>
            </a:endParaRPr>
          </a:p>
          <a:p>
            <a:pPr eaLnBrk="1" hangingPunct="1">
              <a:buFont typeface="Times" charset="0"/>
              <a:buNone/>
            </a:pPr>
            <a:endParaRPr lang="en-US">
              <a:solidFill>
                <a:srgbClr val="CC3300"/>
              </a:solidFill>
              <a:ea typeface="ＭＳ Ｐゴシック" charset="0"/>
            </a:endParaRPr>
          </a:p>
          <a:p>
            <a:pPr eaLnBrk="1" hangingPunct="1">
              <a:buFont typeface="Times" charset="0"/>
              <a:buNone/>
            </a:pPr>
            <a:endParaRPr lang="en-US">
              <a:solidFill>
                <a:srgbClr val="CC3300"/>
              </a:solidFill>
              <a:ea typeface="ＭＳ Ｐゴシック" charset="0"/>
            </a:endParaRPr>
          </a:p>
          <a:p>
            <a:pPr eaLnBrk="1" hangingPunct="1">
              <a:buFont typeface="Times" charset="0"/>
              <a:buNone/>
            </a:pPr>
            <a:r>
              <a:rPr lang="en-US">
                <a:solidFill>
                  <a:srgbClr val="CC3300"/>
                </a:solidFill>
                <a:ea typeface="ＭＳ Ｐゴシック" charset="0"/>
              </a:rPr>
              <a:t>		</a:t>
            </a:r>
          </a:p>
          <a:p>
            <a:pPr eaLnBrk="1" hangingPunct="1">
              <a:buFont typeface="Times" charset="0"/>
              <a:buNone/>
            </a:pPr>
            <a:r>
              <a:rPr lang="en-US">
                <a:solidFill>
                  <a:srgbClr val="CC3300"/>
                </a:solidFill>
                <a:ea typeface="ＭＳ Ｐゴシック" charset="0"/>
              </a:rPr>
              <a:t>		</a:t>
            </a:r>
            <a:endParaRPr lang="en-US" sz="2400" b="1">
              <a:solidFill>
                <a:srgbClr val="CC3300"/>
              </a:solidFill>
              <a:ea typeface="ＭＳ Ｐゴシック" charset="0"/>
            </a:endParaRPr>
          </a:p>
        </p:txBody>
      </p:sp>
      <p:pic>
        <p:nvPicPr>
          <p:cNvPr id="37892" name="Picture 4" descr="0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6058" y="2996899"/>
            <a:ext cx="8915400" cy="37212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6" name="Rectangle 3"/>
          <p:cNvSpPr txBox="1">
            <a:spLocks noChangeArrowheads="1"/>
          </p:cNvSpPr>
          <p:nvPr/>
        </p:nvSpPr>
        <p:spPr>
          <a:xfrm>
            <a:off x="257238" y="697121"/>
            <a:ext cx="8649621" cy="2137976"/>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smtClean="0">
                <a:solidFill>
                  <a:srgbClr val="000000"/>
                </a:solidFill>
                <a:ea typeface="ＭＳ Ｐゴシック" charset="0"/>
              </a:rPr>
              <a:t>Geographic isolation</a:t>
            </a:r>
            <a:r>
              <a:rPr lang="en-US" sz="2400" dirty="0" smtClean="0">
                <a:solidFill>
                  <a:srgbClr val="000000"/>
                </a:solidFill>
                <a:ea typeface="ＭＳ Ｐゴシック" charset="0"/>
              </a:rPr>
              <a:t>: happens first; </a:t>
            </a:r>
            <a:r>
              <a:rPr lang="en-US" sz="2400" dirty="0" smtClean="0">
                <a:latin typeface="Corbel" charset="0"/>
              </a:rPr>
              <a:t>groups from same population become physically isolated</a:t>
            </a:r>
            <a:r>
              <a:rPr lang="en-US" sz="2400" dirty="0" smtClean="0">
                <a:solidFill>
                  <a:srgbClr val="000000"/>
                </a:solidFill>
                <a:ea typeface="ＭＳ Ｐゴシック" charset="0"/>
              </a:rPr>
              <a:t> for a long period of time</a:t>
            </a:r>
          </a:p>
          <a:p>
            <a:pPr marL="0" indent="0">
              <a:buFont typeface="Arial"/>
              <a:buNone/>
            </a:pPr>
            <a:endParaRPr lang="en-US" sz="1300" dirty="0" smtClean="0">
              <a:solidFill>
                <a:srgbClr val="000000"/>
              </a:solidFill>
              <a:ea typeface="ＭＳ Ｐゴシック" charset="0"/>
            </a:endParaRPr>
          </a:p>
          <a:p>
            <a:pPr marL="0" indent="0">
              <a:buFont typeface="Arial"/>
              <a:buNone/>
            </a:pPr>
            <a:r>
              <a:rPr lang="en-US" sz="2400" b="1" dirty="0" smtClean="0">
                <a:solidFill>
                  <a:srgbClr val="000000"/>
                </a:solidFill>
                <a:ea typeface="ＭＳ Ｐゴシック" charset="0"/>
              </a:rPr>
              <a:t>Reproductive isolation</a:t>
            </a:r>
            <a:r>
              <a:rPr lang="en-US" sz="2400" dirty="0" smtClean="0">
                <a:solidFill>
                  <a:srgbClr val="000000"/>
                </a:solidFill>
                <a:ea typeface="ＭＳ Ｐゴシック" charset="0"/>
              </a:rPr>
              <a:t>: populations of </a:t>
            </a:r>
            <a:r>
              <a:rPr lang="en-US" sz="2400" dirty="0" smtClean="0">
                <a:latin typeface="Corbel" charset="0"/>
              </a:rPr>
              <a:t>organisms become </a:t>
            </a:r>
            <a:r>
              <a:rPr lang="en-US" sz="2400" dirty="0" smtClean="0">
                <a:solidFill>
                  <a:srgbClr val="000000"/>
                </a:solidFill>
                <a:ea typeface="ＭＳ Ｐゴシック" charset="0"/>
              </a:rPr>
              <a:t>geographically isolated leading and become </a:t>
            </a:r>
            <a:r>
              <a:rPr lang="en-US" sz="2400" dirty="0" smtClean="0">
                <a:latin typeface="Corbel" charset="0"/>
              </a:rPr>
              <a:t>so genetically different they cannot mate </a:t>
            </a:r>
          </a:p>
        </p:txBody>
      </p:sp>
    </p:spTree>
    <p:extLst>
      <p:ext uri="{BB962C8B-B14F-4D97-AF65-F5344CB8AC3E}">
        <p14:creationId xmlns:p14="http://schemas.microsoft.com/office/powerpoint/2010/main" val="3524614844"/>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457200" y="33513"/>
            <a:ext cx="8229600" cy="1011362"/>
          </a:xfrm>
        </p:spPr>
        <p:txBody>
          <a:bodyPr anchor="b">
            <a:normAutofit fontScale="90000"/>
          </a:bodyPr>
          <a:lstStyle/>
          <a:p>
            <a:r>
              <a:rPr lang="en-US" sz="3100" b="1" dirty="0">
                <a:ea typeface="ＭＳ Ｐゴシック" charset="0"/>
              </a:rPr>
              <a:t>Geologic </a:t>
            </a:r>
            <a:r>
              <a:rPr lang="en-US" sz="3100" b="1" dirty="0" smtClean="0">
                <a:ea typeface="ＭＳ Ｐゴシック" charset="0"/>
              </a:rPr>
              <a:t>Processes, </a:t>
            </a:r>
            <a:r>
              <a:rPr lang="en-US" sz="3100" b="1" dirty="0">
                <a:ea typeface="ＭＳ Ｐゴシック" charset="0"/>
              </a:rPr>
              <a:t>Climate </a:t>
            </a:r>
            <a:r>
              <a:rPr lang="en-US" sz="3100" b="1" dirty="0" smtClean="0">
                <a:ea typeface="ＭＳ Ｐゴシック" charset="0"/>
              </a:rPr>
              <a:t>Change, &amp; Catastrophes Affect </a:t>
            </a:r>
            <a:r>
              <a:rPr lang="en-US" sz="3100" b="1" dirty="0">
                <a:ea typeface="ＭＳ Ｐゴシック" charset="0"/>
              </a:rPr>
              <a:t>Natural Selection</a:t>
            </a:r>
          </a:p>
        </p:txBody>
      </p:sp>
      <p:sp>
        <p:nvSpPr>
          <p:cNvPr id="65538" name="Rectangle 3"/>
          <p:cNvSpPr>
            <a:spLocks noGrp="1" noChangeArrowheads="1"/>
          </p:cNvSpPr>
          <p:nvPr>
            <p:ph type="body" idx="1"/>
          </p:nvPr>
        </p:nvSpPr>
        <p:spPr>
          <a:xfrm>
            <a:off x="225083" y="1044875"/>
            <a:ext cx="8713931" cy="4525963"/>
          </a:xfrm>
        </p:spPr>
        <p:txBody>
          <a:bodyPr>
            <a:noAutofit/>
          </a:bodyPr>
          <a:lstStyle/>
          <a:p>
            <a:pPr marL="0" indent="0" eaLnBrk="1" hangingPunct="1">
              <a:buNone/>
            </a:pPr>
            <a:r>
              <a:rPr lang="en-US" sz="2400" dirty="0">
                <a:ea typeface="ＭＳ Ｐゴシック" charset="0"/>
              </a:rPr>
              <a:t>Tectonic plates affect evolution and the location of life on </a:t>
            </a:r>
            <a:r>
              <a:rPr lang="en-US" sz="2400" dirty="0" smtClean="0">
                <a:ea typeface="ＭＳ Ｐゴシック" charset="0"/>
              </a:rPr>
              <a:t>earth by </a:t>
            </a:r>
            <a:r>
              <a:rPr lang="en-US" sz="2400" dirty="0" smtClean="0"/>
              <a:t>determining the </a:t>
            </a:r>
            <a:r>
              <a:rPr lang="en-US" sz="2400" dirty="0"/>
              <a:t>location of continents and ocean </a:t>
            </a:r>
            <a:r>
              <a:rPr lang="en-US" sz="2400" dirty="0" smtClean="0"/>
              <a:t>basins.</a:t>
            </a:r>
            <a:endParaRPr lang="en-US" sz="2400" dirty="0"/>
          </a:p>
          <a:p>
            <a:pPr marL="525780" indent="-457200">
              <a:defRPr/>
            </a:pPr>
            <a:r>
              <a:rPr lang="en-US" sz="2400" dirty="0"/>
              <a:t>Location/latitude of continents determines climate and thus where plants and animals live</a:t>
            </a:r>
          </a:p>
          <a:p>
            <a:pPr marL="525780" indent="-457200">
              <a:defRPr/>
            </a:pPr>
            <a:r>
              <a:rPr lang="en-US" sz="2400" dirty="0"/>
              <a:t>Movement of continents has allowed species to move, adapt to new </a:t>
            </a:r>
            <a:r>
              <a:rPr lang="en-US" sz="2400" dirty="0" smtClean="0"/>
              <a:t>climates and </a:t>
            </a:r>
            <a:r>
              <a:rPr lang="en-US" sz="2400" dirty="0"/>
              <a:t>form new </a:t>
            </a:r>
            <a:r>
              <a:rPr lang="en-US" sz="2400" dirty="0" smtClean="0"/>
              <a:t>species</a:t>
            </a:r>
            <a:r>
              <a:rPr lang="en-US" sz="2400" dirty="0"/>
              <a:t> </a:t>
            </a:r>
            <a:r>
              <a:rPr lang="en-US" sz="2400" dirty="0">
                <a:ea typeface="ＭＳ Ｐゴシック" charset="0"/>
              </a:rPr>
              <a:t>through natural selection</a:t>
            </a:r>
          </a:p>
          <a:p>
            <a:pPr marL="468630" lvl="1" indent="0">
              <a:buNone/>
              <a:defRPr/>
            </a:pPr>
            <a:endParaRPr lang="en-US" sz="2400" dirty="0"/>
          </a:p>
        </p:txBody>
      </p:sp>
      <p:pic>
        <p:nvPicPr>
          <p:cNvPr id="4" name="Content Placeholder 3" descr="http://www.classroomatsea.net/general_science/images/fossil_correlation_lge.jpg"/>
          <p:cNvPicPr>
            <a:picLocks/>
          </p:cNvPicPr>
          <p:nvPr/>
        </p:nvPicPr>
        <p:blipFill>
          <a:blip r:embed="rId3">
            <a:extLst>
              <a:ext uri="{28A0092B-C50C-407E-A947-70E740481C1C}">
                <a14:useLocalDpi xmlns:a14="http://schemas.microsoft.com/office/drawing/2010/main" val="0"/>
              </a:ext>
            </a:extLst>
          </a:blip>
          <a:srcRect/>
          <a:stretch>
            <a:fillRect/>
          </a:stretch>
        </p:blipFill>
        <p:spPr>
          <a:xfrm>
            <a:off x="225084" y="3729402"/>
            <a:ext cx="3987186" cy="2940375"/>
          </a:xfrm>
          <a:prstGeom prst="rect">
            <a:avLst/>
          </a:prstGeom>
          <a:ln>
            <a:solidFill>
              <a:srgbClr val="000000"/>
            </a:solidFill>
          </a:ln>
        </p:spPr>
      </p:pic>
      <p:grpSp>
        <p:nvGrpSpPr>
          <p:cNvPr id="5" name="Group 12"/>
          <p:cNvGrpSpPr>
            <a:grpSpLocks/>
          </p:cNvGrpSpPr>
          <p:nvPr/>
        </p:nvGrpSpPr>
        <p:grpSpPr bwMode="auto">
          <a:xfrm>
            <a:off x="4406523" y="3729403"/>
            <a:ext cx="4532491" cy="2892432"/>
            <a:chOff x="2884" y="2135"/>
            <a:chExt cx="2876" cy="1764"/>
          </a:xfrm>
        </p:grpSpPr>
        <p:pic>
          <p:nvPicPr>
            <p:cNvPr id="6" name="Picture 13" descr="0406 copy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4" y="2277"/>
              <a:ext cx="2876" cy="162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7" name="Rectangle 14"/>
            <p:cNvSpPr>
              <a:spLocks noChangeArrowheads="1"/>
            </p:cNvSpPr>
            <p:nvPr/>
          </p:nvSpPr>
          <p:spPr bwMode="auto">
            <a:xfrm>
              <a:off x="3024" y="2135"/>
              <a:ext cx="586" cy="212"/>
            </a:xfrm>
            <a:prstGeom prst="rect">
              <a:avLst/>
            </a:prstGeom>
            <a:solidFill>
              <a:srgbClr val="FFFFFF"/>
            </a:solidFill>
            <a:ln w="19050">
              <a:solidFill>
                <a:schemeClr val="tx1"/>
              </a:solidFill>
              <a:miter lim="800000"/>
              <a:headEnd/>
              <a:tailEnd/>
            </a:ln>
            <a:effectLst/>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600" b="1" dirty="0">
                  <a:latin typeface="Arial" charset="0"/>
                </a:rPr>
                <a:t>Present</a:t>
              </a:r>
            </a:p>
          </p:txBody>
        </p:sp>
      </p:grpSp>
      <p:sp>
        <p:nvSpPr>
          <p:cNvPr id="8" name="Rectangle 5"/>
          <p:cNvSpPr>
            <a:spLocks noChangeArrowheads="1"/>
          </p:cNvSpPr>
          <p:nvPr/>
        </p:nvSpPr>
        <p:spPr bwMode="auto">
          <a:xfrm>
            <a:off x="1972307" y="3726752"/>
            <a:ext cx="2239963" cy="336550"/>
          </a:xfrm>
          <a:prstGeom prst="rect">
            <a:avLst/>
          </a:prstGeom>
          <a:solidFill>
            <a:srgbClr val="FFFFFF"/>
          </a:solidFill>
          <a:ln>
            <a:solidFill>
              <a:srgbClr val="000000"/>
            </a:solidFill>
          </a:ln>
          <a:effectLst/>
          <a:extLst/>
        </p:spPr>
        <p:txBody>
          <a:bodyPr wrap="none">
            <a:spAutoFit/>
          </a:bodyPr>
          <a:lstStyle/>
          <a:p>
            <a:pPr eaLnBrk="1" hangingPunct="1">
              <a:defRPr/>
            </a:pPr>
            <a:r>
              <a:rPr lang="en-US" sz="1600" b="1" dirty="0">
                <a:latin typeface="Arial" charset="0"/>
              </a:rPr>
              <a:t>225 million years ago</a:t>
            </a:r>
          </a:p>
        </p:txBody>
      </p:sp>
    </p:spTree>
    <p:extLst>
      <p:ext uri="{BB962C8B-B14F-4D97-AF65-F5344CB8AC3E}">
        <p14:creationId xmlns:p14="http://schemas.microsoft.com/office/powerpoint/2010/main" val="228600693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988781" y="4234276"/>
            <a:ext cx="4155219" cy="2623724"/>
          </a:xfrm>
          <a:prstGeom prst="rect">
            <a:avLst/>
          </a:prstGeom>
          <a:ln>
            <a:solidFill>
              <a:srgbClr val="000000"/>
            </a:solidFill>
          </a:ln>
        </p:spPr>
      </p:pic>
      <p:sp>
        <p:nvSpPr>
          <p:cNvPr id="65538" name="Rectangle 3"/>
          <p:cNvSpPr>
            <a:spLocks noGrp="1" noChangeArrowheads="1"/>
          </p:cNvSpPr>
          <p:nvPr>
            <p:ph type="body" idx="1"/>
          </p:nvPr>
        </p:nvSpPr>
        <p:spPr>
          <a:xfrm>
            <a:off x="225083" y="1044875"/>
            <a:ext cx="8713931" cy="4525963"/>
          </a:xfrm>
        </p:spPr>
        <p:txBody>
          <a:bodyPr>
            <a:noAutofit/>
          </a:bodyPr>
          <a:lstStyle/>
          <a:p>
            <a:pPr marL="0" indent="0">
              <a:buNone/>
              <a:defRPr/>
            </a:pPr>
            <a:r>
              <a:rPr lang="en-US" altLang="en-US" sz="2400" b="1" dirty="0"/>
              <a:t>Volcanic Eruptions: </a:t>
            </a:r>
            <a:r>
              <a:rPr lang="en-US" altLang="en-US" sz="2400" dirty="0"/>
              <a:t>Mt. Saint Helens: Destroy habitat and wipe out populations</a:t>
            </a:r>
          </a:p>
          <a:p>
            <a:pPr marL="0" indent="0">
              <a:buNone/>
              <a:defRPr/>
            </a:pPr>
            <a:r>
              <a:rPr lang="en-US" altLang="en-US" sz="2400" b="1" dirty="0"/>
              <a:t>Earthquakes: </a:t>
            </a:r>
            <a:r>
              <a:rPr lang="en-US" altLang="en-US" sz="2400" dirty="0"/>
              <a:t>create fissures that separate and isolate populations</a:t>
            </a:r>
          </a:p>
          <a:p>
            <a:pPr marL="0" indent="0">
              <a:buNone/>
              <a:defRPr/>
            </a:pPr>
            <a:r>
              <a:rPr lang="en-US" altLang="en-US" sz="2400" b="1" dirty="0"/>
              <a:t>Climate Change and Natural Selection</a:t>
            </a:r>
            <a:r>
              <a:rPr lang="en-US" altLang="en-US" sz="2400" dirty="0"/>
              <a:t>: Grizzly and Polar Bear</a:t>
            </a:r>
          </a:p>
          <a:p>
            <a:pPr marL="0" indent="0">
              <a:buNone/>
            </a:pPr>
            <a:endParaRPr lang="en-US" sz="2400" b="1" dirty="0">
              <a:solidFill>
                <a:srgbClr val="CC3300"/>
              </a:solidFill>
              <a:ea typeface="ＭＳ Ｐゴシック" charset="0"/>
            </a:endParaRPr>
          </a:p>
        </p:txBody>
      </p:sp>
      <p:pic>
        <p:nvPicPr>
          <p:cNvPr id="4" name="Picture 4" descr="040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082" y="2965761"/>
            <a:ext cx="5831067" cy="240329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Rectangle 2"/>
          <p:cNvSpPr/>
          <p:nvPr/>
        </p:nvSpPr>
        <p:spPr>
          <a:xfrm>
            <a:off x="225082" y="5555411"/>
            <a:ext cx="4501663" cy="1077218"/>
          </a:xfrm>
          <a:prstGeom prst="rect">
            <a:avLst/>
          </a:prstGeom>
          <a:ln>
            <a:solidFill>
              <a:srgbClr val="000000"/>
            </a:solidFill>
          </a:ln>
        </p:spPr>
        <p:txBody>
          <a:bodyPr wrap="square">
            <a:spAutoFit/>
          </a:bodyPr>
          <a:lstStyle/>
          <a:p>
            <a:pPr algn="ctr"/>
            <a:r>
              <a:rPr lang="en-US" sz="1600" dirty="0" smtClean="0"/>
              <a:t>These hybrid cubs </a:t>
            </a:r>
            <a:r>
              <a:rPr lang="en-US" sz="1600" dirty="0"/>
              <a:t>above are </a:t>
            </a:r>
            <a:r>
              <a:rPr lang="en-US" sz="1600" dirty="0" err="1"/>
              <a:t>Pizzly</a:t>
            </a:r>
            <a:r>
              <a:rPr lang="en-US" sz="1600" dirty="0"/>
              <a:t> bears, </a:t>
            </a:r>
            <a:r>
              <a:rPr lang="en-US" sz="1600" dirty="0" smtClean="0"/>
              <a:t>which</a:t>
            </a:r>
            <a:r>
              <a:rPr lang="en-US" sz="1600" dirty="0"/>
              <a:t> </a:t>
            </a:r>
            <a:r>
              <a:rPr lang="en-US" sz="1600" dirty="0" smtClean="0"/>
              <a:t>are </a:t>
            </a:r>
            <a:r>
              <a:rPr lang="en-US" sz="1600" dirty="0"/>
              <a:t>the product of a Polar bear dad, Grizzly mom</a:t>
            </a:r>
            <a:r>
              <a:rPr lang="en-US" sz="1600" dirty="0" smtClean="0"/>
              <a:t>.  </a:t>
            </a:r>
          </a:p>
          <a:p>
            <a:pPr algn="ctr"/>
            <a:r>
              <a:rPr lang="en-US" sz="1600" dirty="0" smtClean="0"/>
              <a:t>When hybrids such as these are capable of having fertile offspring, speciation will occur.   </a:t>
            </a:r>
            <a:r>
              <a:rPr lang="en-US" sz="1600" dirty="0" smtClean="0">
                <a:sym typeface="Wingdings"/>
              </a:rPr>
              <a:t></a:t>
            </a:r>
            <a:r>
              <a:rPr lang="en-US" sz="1600" dirty="0" smtClean="0"/>
              <a:t>  </a:t>
            </a:r>
            <a:endParaRPr lang="en-US" sz="1600" dirty="0"/>
          </a:p>
        </p:txBody>
      </p:sp>
      <p:sp>
        <p:nvSpPr>
          <p:cNvPr id="9" name="Rectangle 2"/>
          <p:cNvSpPr>
            <a:spLocks noGrp="1" noChangeArrowheads="1"/>
          </p:cNvSpPr>
          <p:nvPr>
            <p:ph type="title"/>
          </p:nvPr>
        </p:nvSpPr>
        <p:spPr>
          <a:xfrm>
            <a:off x="457200" y="33513"/>
            <a:ext cx="8229600" cy="1011362"/>
          </a:xfrm>
        </p:spPr>
        <p:txBody>
          <a:bodyPr anchor="b">
            <a:normAutofit fontScale="90000"/>
          </a:bodyPr>
          <a:lstStyle/>
          <a:p>
            <a:r>
              <a:rPr lang="en-US" sz="3100" b="1" dirty="0">
                <a:ea typeface="ＭＳ Ｐゴシック" charset="0"/>
              </a:rPr>
              <a:t>Geologic </a:t>
            </a:r>
            <a:r>
              <a:rPr lang="en-US" sz="3100" b="1" dirty="0" smtClean="0">
                <a:ea typeface="ＭＳ Ｐゴシック" charset="0"/>
              </a:rPr>
              <a:t>Processes, </a:t>
            </a:r>
            <a:r>
              <a:rPr lang="en-US" sz="3100" b="1" dirty="0">
                <a:ea typeface="ＭＳ Ｐゴシック" charset="0"/>
              </a:rPr>
              <a:t>Climate </a:t>
            </a:r>
            <a:r>
              <a:rPr lang="en-US" sz="3100" b="1" dirty="0" smtClean="0">
                <a:ea typeface="ＭＳ Ｐゴシック" charset="0"/>
              </a:rPr>
              <a:t>Change, &amp; Catastrophes Affect </a:t>
            </a:r>
            <a:r>
              <a:rPr lang="en-US" sz="3100" b="1" dirty="0">
                <a:ea typeface="ＭＳ Ｐゴシック" charset="0"/>
              </a:rPr>
              <a:t>Natural Selection</a:t>
            </a:r>
          </a:p>
        </p:txBody>
      </p:sp>
    </p:spTree>
    <p:extLst>
      <p:ext uri="{BB962C8B-B14F-4D97-AF65-F5344CB8AC3E}">
        <p14:creationId xmlns:p14="http://schemas.microsoft.com/office/powerpoint/2010/main" val="301284624"/>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E_04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869" y="55563"/>
            <a:ext cx="7705725"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6659" name="Rectangle 3" hidden="1"/>
          <p:cNvSpPr>
            <a:spLocks noGrp="1" noChangeArrowheads="1"/>
          </p:cNvSpPr>
          <p:nvPr>
            <p:ph type="title"/>
          </p:nvPr>
        </p:nvSpPr>
        <p:spPr/>
        <p:txBody>
          <a:bodyPr/>
          <a:lstStyle/>
          <a:p>
            <a:pPr eaLnBrk="1" hangingPunct="1">
              <a:defRPr/>
            </a:pPr>
            <a:endParaRPr lang="en-US" sz="1000" smtClean="0"/>
          </a:p>
        </p:txBody>
      </p:sp>
      <p:sp>
        <p:nvSpPr>
          <p:cNvPr id="326661" name="Text Box 5"/>
          <p:cNvSpPr txBox="1">
            <a:spLocks noChangeArrowheads="1"/>
          </p:cNvSpPr>
          <p:nvPr/>
        </p:nvSpPr>
        <p:spPr bwMode="auto">
          <a:xfrm>
            <a:off x="680357" y="34926"/>
            <a:ext cx="3617912" cy="760208"/>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200" b="1" dirty="0">
                <a:solidFill>
                  <a:srgbClr val="000000"/>
                </a:solidFill>
                <a:latin typeface="Arial" charset="0"/>
                <a:cs typeface="Arial" charset="0"/>
              </a:rPr>
              <a:t>Functional Diversity The biological and chemical processes such as energy </a:t>
            </a:r>
            <a:r>
              <a:rPr lang="en-US" sz="1200" b="1" dirty="0">
                <a:solidFill>
                  <a:srgbClr val="000000"/>
                </a:solidFill>
                <a:latin typeface="Lucida Grande" charset="0"/>
                <a:cs typeface="Arial" charset="0"/>
              </a:rPr>
              <a:t>fl</a:t>
            </a:r>
            <a:r>
              <a:rPr lang="en-US" sz="1200" b="1" dirty="0">
                <a:solidFill>
                  <a:srgbClr val="000000"/>
                </a:solidFill>
                <a:latin typeface="Arial" charset="0"/>
                <a:cs typeface="Arial" charset="0"/>
              </a:rPr>
              <a:t>ow and matter recycling needed for the survival of species, communities, and ecosystems.</a:t>
            </a:r>
          </a:p>
        </p:txBody>
      </p:sp>
      <p:sp>
        <p:nvSpPr>
          <p:cNvPr id="326662" name="Text Box 6"/>
          <p:cNvSpPr txBox="1">
            <a:spLocks noChangeArrowheads="1"/>
          </p:cNvSpPr>
          <p:nvPr/>
        </p:nvSpPr>
        <p:spPr bwMode="auto">
          <a:xfrm>
            <a:off x="6105250" y="50801"/>
            <a:ext cx="2712237" cy="760208"/>
          </a:xfrm>
          <a:prstGeom prst="rect">
            <a:avLst/>
          </a:prstGeom>
          <a:solidFill>
            <a:schemeClr val="accent3">
              <a:lumMod val="40000"/>
              <a:lumOff val="60000"/>
            </a:schemeClr>
          </a:solidFill>
          <a:ln>
            <a:solidFill>
              <a:srgbClr val="000000"/>
            </a:solidFill>
          </a:ln>
          <a:effectLst/>
          <a:extLst/>
        </p:spPr>
        <p:txBody>
          <a:bodyPr wrap="square" anchor="ctr" anchorCtr="1">
            <a:spAutoFit/>
          </a:bodyPr>
          <a:lstStyle/>
          <a:p>
            <a:pPr eaLnBrk="1" hangingPunct="1">
              <a:lnSpc>
                <a:spcPct val="90000"/>
              </a:lnSpc>
              <a:defRPr/>
            </a:pPr>
            <a:r>
              <a:rPr lang="en-US" sz="1200" b="1" dirty="0">
                <a:solidFill>
                  <a:srgbClr val="000000"/>
                </a:solidFill>
                <a:latin typeface="Arial" charset="0"/>
                <a:cs typeface="Arial" charset="0"/>
              </a:rPr>
              <a:t>Ecological Diversity The variety of terrestrial and aquatic ecosystems </a:t>
            </a:r>
            <a:r>
              <a:rPr lang="en-US" sz="1200" b="1" dirty="0" smtClean="0">
                <a:solidFill>
                  <a:srgbClr val="000000"/>
                </a:solidFill>
                <a:latin typeface="Arial" charset="0"/>
                <a:cs typeface="Arial" charset="0"/>
              </a:rPr>
              <a:t>found in </a:t>
            </a:r>
            <a:r>
              <a:rPr lang="en-US" sz="1200" b="1" dirty="0">
                <a:solidFill>
                  <a:srgbClr val="000000"/>
                </a:solidFill>
                <a:latin typeface="Arial" charset="0"/>
                <a:cs typeface="Arial" charset="0"/>
              </a:rPr>
              <a:t>an area or on the earth</a:t>
            </a:r>
            <a:r>
              <a:rPr lang="en-US" sz="1200" b="1" dirty="0" smtClean="0">
                <a:solidFill>
                  <a:srgbClr val="000000"/>
                </a:solidFill>
                <a:latin typeface="Arial" charset="0"/>
                <a:cs typeface="Arial" charset="0"/>
              </a:rPr>
              <a:t>.</a:t>
            </a:r>
          </a:p>
          <a:p>
            <a:pPr eaLnBrk="1" hangingPunct="1">
              <a:lnSpc>
                <a:spcPct val="90000"/>
              </a:lnSpc>
              <a:defRPr/>
            </a:pPr>
            <a:endParaRPr lang="en-US" sz="1200" b="1" dirty="0">
              <a:solidFill>
                <a:srgbClr val="000000"/>
              </a:solidFill>
              <a:latin typeface="Arial" charset="0"/>
              <a:cs typeface="Arial" charset="0"/>
            </a:endParaRPr>
          </a:p>
        </p:txBody>
      </p:sp>
      <p:sp>
        <p:nvSpPr>
          <p:cNvPr id="326663" name="Text Box 7"/>
          <p:cNvSpPr txBox="1">
            <a:spLocks noChangeArrowheads="1"/>
          </p:cNvSpPr>
          <p:nvPr/>
        </p:nvSpPr>
        <p:spPr bwMode="auto">
          <a:xfrm>
            <a:off x="2996519" y="1050926"/>
            <a:ext cx="947738"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200" b="1">
                <a:solidFill>
                  <a:srgbClr val="000000"/>
                </a:solidFill>
                <a:latin typeface="Arial" charset="0"/>
                <a:cs typeface="Arial" charset="0"/>
              </a:rPr>
              <a:t>Solar energy</a:t>
            </a:r>
          </a:p>
        </p:txBody>
      </p:sp>
      <p:sp>
        <p:nvSpPr>
          <p:cNvPr id="326664" name="Text Box 8"/>
          <p:cNvSpPr txBox="1">
            <a:spLocks noChangeArrowheads="1"/>
          </p:cNvSpPr>
          <p:nvPr/>
        </p:nvSpPr>
        <p:spPr bwMode="auto">
          <a:xfrm>
            <a:off x="1731282" y="1187451"/>
            <a:ext cx="10191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800" b="1">
                <a:solidFill>
                  <a:srgbClr val="FFFFFF"/>
                </a:solidFill>
                <a:latin typeface="Arial" charset="0"/>
                <a:cs typeface="Arial" charset="0"/>
              </a:rPr>
              <a:t>Chemical nutrients (carbon dioxide, oxygen, nitrogen, minerals)</a:t>
            </a:r>
          </a:p>
        </p:txBody>
      </p:sp>
      <p:sp>
        <p:nvSpPr>
          <p:cNvPr id="326665" name="Text Box 9"/>
          <p:cNvSpPr txBox="1">
            <a:spLocks noChangeArrowheads="1"/>
          </p:cNvSpPr>
          <p:nvPr/>
        </p:nvSpPr>
        <p:spPr bwMode="auto">
          <a:xfrm>
            <a:off x="680357" y="1309688"/>
            <a:ext cx="7413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6" name="Text Box 10"/>
          <p:cNvSpPr txBox="1">
            <a:spLocks noChangeArrowheads="1"/>
          </p:cNvSpPr>
          <p:nvPr/>
        </p:nvSpPr>
        <p:spPr bwMode="auto">
          <a:xfrm>
            <a:off x="177255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7" name="Text Box 11"/>
          <p:cNvSpPr txBox="1">
            <a:spLocks noChangeArrowheads="1"/>
          </p:cNvSpPr>
          <p:nvPr/>
        </p:nvSpPr>
        <p:spPr bwMode="auto">
          <a:xfrm>
            <a:off x="233770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8" name="Text Box 12"/>
          <p:cNvSpPr txBox="1">
            <a:spLocks noChangeArrowheads="1"/>
          </p:cNvSpPr>
          <p:nvPr/>
        </p:nvSpPr>
        <p:spPr bwMode="auto">
          <a:xfrm>
            <a:off x="697819" y="2397126"/>
            <a:ext cx="1274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Decomposers (bacteria, fungi)</a:t>
            </a:r>
          </a:p>
        </p:txBody>
      </p:sp>
      <p:sp>
        <p:nvSpPr>
          <p:cNvPr id="326669" name="Text Box 13"/>
          <p:cNvSpPr txBox="1">
            <a:spLocks noChangeArrowheads="1"/>
          </p:cNvSpPr>
          <p:nvPr/>
        </p:nvSpPr>
        <p:spPr bwMode="auto">
          <a:xfrm>
            <a:off x="2836182" y="2419351"/>
            <a:ext cx="129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Producers (plants)</a:t>
            </a:r>
          </a:p>
        </p:txBody>
      </p:sp>
      <p:sp>
        <p:nvSpPr>
          <p:cNvPr id="326670" name="Text Box 14"/>
          <p:cNvSpPr txBox="1">
            <a:spLocks noChangeArrowheads="1"/>
          </p:cNvSpPr>
          <p:nvPr/>
        </p:nvSpPr>
        <p:spPr bwMode="auto">
          <a:xfrm>
            <a:off x="1778907" y="3251201"/>
            <a:ext cx="9144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900" b="1">
                <a:solidFill>
                  <a:srgbClr val="FFFFFF"/>
                </a:solidFill>
                <a:latin typeface="Arial" charset="0"/>
                <a:cs typeface="Arial" charset="0"/>
              </a:rPr>
              <a:t>Consumers (plant eaters, meat eaters)</a:t>
            </a:r>
          </a:p>
        </p:txBody>
      </p:sp>
      <p:sp>
        <p:nvSpPr>
          <p:cNvPr id="326671" name="Text Box 15"/>
          <p:cNvSpPr txBox="1">
            <a:spLocks noChangeArrowheads="1"/>
          </p:cNvSpPr>
          <p:nvPr/>
        </p:nvSpPr>
        <p:spPr bwMode="auto">
          <a:xfrm>
            <a:off x="777194" y="341153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2" name="Text Box 16"/>
          <p:cNvSpPr txBox="1">
            <a:spLocks noChangeArrowheads="1"/>
          </p:cNvSpPr>
          <p:nvPr/>
        </p:nvSpPr>
        <p:spPr bwMode="auto">
          <a:xfrm>
            <a:off x="3113994" y="340518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3" name="Text Box 17"/>
          <p:cNvSpPr txBox="1">
            <a:spLocks noChangeArrowheads="1"/>
          </p:cNvSpPr>
          <p:nvPr/>
        </p:nvSpPr>
        <p:spPr bwMode="auto">
          <a:xfrm>
            <a:off x="713693" y="6102351"/>
            <a:ext cx="3024229" cy="630237"/>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300" b="1" dirty="0">
                <a:solidFill>
                  <a:srgbClr val="000000"/>
                </a:solidFill>
                <a:latin typeface="Arial" charset="0"/>
                <a:cs typeface="Arial" charset="0"/>
              </a:rPr>
              <a:t>Genetic Diversity The variety </a:t>
            </a:r>
          </a:p>
          <a:p>
            <a:pPr eaLnBrk="1" hangingPunct="1">
              <a:lnSpc>
                <a:spcPct val="90000"/>
              </a:lnSpc>
              <a:defRPr/>
            </a:pPr>
            <a:r>
              <a:rPr lang="en-US" sz="1300" b="1" dirty="0">
                <a:solidFill>
                  <a:srgbClr val="000000"/>
                </a:solidFill>
                <a:latin typeface="Arial" charset="0"/>
                <a:cs typeface="Arial" charset="0"/>
              </a:rPr>
              <a:t>of genetic material within a </a:t>
            </a:r>
          </a:p>
          <a:p>
            <a:pPr eaLnBrk="1" hangingPunct="1">
              <a:lnSpc>
                <a:spcPct val="90000"/>
              </a:lnSpc>
              <a:defRPr/>
            </a:pPr>
            <a:r>
              <a:rPr lang="en-US" sz="1300" b="1" dirty="0">
                <a:solidFill>
                  <a:srgbClr val="000000"/>
                </a:solidFill>
                <a:latin typeface="Arial" charset="0"/>
                <a:cs typeface="Arial" charset="0"/>
              </a:rPr>
              <a:t>species or a population. </a:t>
            </a:r>
          </a:p>
        </p:txBody>
      </p:sp>
      <p:sp>
        <p:nvSpPr>
          <p:cNvPr id="326674" name="Text Box 18"/>
          <p:cNvSpPr txBox="1">
            <a:spLocks noChangeArrowheads="1"/>
          </p:cNvSpPr>
          <p:nvPr/>
        </p:nvSpPr>
        <p:spPr bwMode="auto">
          <a:xfrm>
            <a:off x="5898469" y="6102351"/>
            <a:ext cx="2590800" cy="639762"/>
          </a:xfrm>
          <a:prstGeom prst="rect">
            <a:avLst/>
          </a:prstGeom>
          <a:solidFill>
            <a:srgbClr val="D7E4BD"/>
          </a:solidFill>
          <a:ln>
            <a:solidFill>
              <a:srgbClr val="000000"/>
            </a:solidFill>
          </a:ln>
          <a:effectLst/>
          <a:extLst/>
        </p:spPr>
        <p:txBody>
          <a:bodyPr>
            <a:spAutoFit/>
          </a:bodyPr>
          <a:lstStyle/>
          <a:p>
            <a:pPr eaLnBrk="1" hangingPunct="1">
              <a:defRPr/>
            </a:pPr>
            <a:r>
              <a:rPr lang="en-US" sz="1200" b="1" dirty="0">
                <a:solidFill>
                  <a:srgbClr val="000000"/>
                </a:solidFill>
                <a:latin typeface="Arial" charset="0"/>
                <a:cs typeface="Arial" charset="0"/>
              </a:rPr>
              <a:t>Species Diversity The number and abundance of species present in different communities.</a:t>
            </a:r>
          </a:p>
        </p:txBody>
      </p:sp>
    </p:spTree>
    <p:extLst>
      <p:ext uri="{BB962C8B-B14F-4D97-AF65-F5344CB8AC3E}">
        <p14:creationId xmlns:p14="http://schemas.microsoft.com/office/powerpoint/2010/main" val="1015662196"/>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257238" y="697120"/>
            <a:ext cx="8649621" cy="5556057"/>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a:latin typeface="Calibri"/>
                <a:cs typeface="Calibri"/>
              </a:rPr>
              <a:t>Divergence: </a:t>
            </a:r>
            <a:r>
              <a:rPr lang="en-US" sz="2400" dirty="0">
                <a:latin typeface="Calibri"/>
                <a:cs typeface="Calibri"/>
              </a:rPr>
              <a:t>One species becomes </a:t>
            </a:r>
            <a:r>
              <a:rPr lang="en-US" sz="2400" dirty="0" smtClean="0">
                <a:latin typeface="Calibri"/>
                <a:cs typeface="Calibri"/>
              </a:rPr>
              <a:t>two; e.g. Arctic Fox</a:t>
            </a:r>
            <a:endParaRPr lang="en-US" sz="2400" dirty="0">
              <a:latin typeface="Calibri"/>
              <a:cs typeface="Calibri"/>
            </a:endParaRPr>
          </a:p>
          <a:p>
            <a:pPr marL="0" indent="0">
              <a:buNone/>
            </a:pPr>
            <a:endParaRPr lang="en-US" sz="2400" b="1" dirty="0" smtClean="0">
              <a:latin typeface="Calibri"/>
              <a:cs typeface="Calibri"/>
            </a:endParaRPr>
          </a:p>
          <a:p>
            <a:pPr marL="0" indent="0">
              <a:buNone/>
            </a:pPr>
            <a:endParaRPr lang="en-US" sz="2400" b="1" dirty="0">
              <a:latin typeface="Calibri"/>
              <a:cs typeface="Calibri"/>
            </a:endParaRPr>
          </a:p>
          <a:p>
            <a:pPr marL="0" indent="0">
              <a:buNone/>
            </a:pPr>
            <a:endParaRPr lang="en-US" sz="2400" b="1" dirty="0" smtClean="0">
              <a:latin typeface="Calibri"/>
              <a:cs typeface="Calibri"/>
            </a:endParaRPr>
          </a:p>
          <a:p>
            <a:pPr marL="0" indent="0">
              <a:buNone/>
            </a:pPr>
            <a:endParaRPr lang="en-US" sz="2400" b="1" dirty="0" smtClean="0">
              <a:latin typeface="Calibri"/>
              <a:cs typeface="Calibri"/>
            </a:endParaRPr>
          </a:p>
          <a:p>
            <a:pPr marL="0" indent="0">
              <a:buNone/>
            </a:pPr>
            <a:endParaRPr lang="en-US" sz="2400" b="1" dirty="0">
              <a:latin typeface="Calibri"/>
              <a:cs typeface="Calibri"/>
            </a:endParaRPr>
          </a:p>
          <a:p>
            <a:pPr marL="0" indent="0">
              <a:buNone/>
            </a:pPr>
            <a:endParaRPr lang="en-US" sz="2400" b="1" dirty="0" smtClean="0">
              <a:latin typeface="Calibri"/>
              <a:cs typeface="Calibri"/>
            </a:endParaRPr>
          </a:p>
          <a:p>
            <a:pPr marL="0" indent="0">
              <a:buNone/>
            </a:pPr>
            <a:r>
              <a:rPr lang="en-US" sz="2400" b="1" dirty="0" smtClean="0">
                <a:latin typeface="Calibri"/>
                <a:cs typeface="Calibri"/>
              </a:rPr>
              <a:t>Convergence</a:t>
            </a:r>
            <a:r>
              <a:rPr lang="en-US" sz="2400" b="1" dirty="0">
                <a:latin typeface="Calibri"/>
                <a:cs typeface="Calibri"/>
              </a:rPr>
              <a:t>: </a:t>
            </a:r>
            <a:r>
              <a:rPr lang="en-US" sz="2400" dirty="0">
                <a:latin typeface="Calibri"/>
                <a:cs typeface="Calibri"/>
              </a:rPr>
              <a:t>The evolution of species from different taxonomic groups toward a similar </a:t>
            </a:r>
            <a:r>
              <a:rPr lang="en-US" sz="2400" dirty="0" smtClean="0">
                <a:latin typeface="Calibri"/>
                <a:cs typeface="Calibri"/>
              </a:rPr>
              <a:t>form; e.g. </a:t>
            </a:r>
            <a:r>
              <a:rPr lang="en-US" sz="2400" dirty="0">
                <a:latin typeface="Calibri"/>
                <a:cs typeface="Calibri"/>
              </a:rPr>
              <a:t>p</a:t>
            </a:r>
            <a:r>
              <a:rPr lang="en-US" sz="2400" dirty="0" smtClean="0">
                <a:latin typeface="Calibri"/>
                <a:cs typeface="Calibri"/>
              </a:rPr>
              <a:t>otentially grizzly &amp; polar bear</a:t>
            </a:r>
            <a:endParaRPr lang="en-US" sz="2400" dirty="0">
              <a:latin typeface="Calibri"/>
              <a:cs typeface="Calibri"/>
            </a:endParaRPr>
          </a:p>
        </p:txBody>
      </p:sp>
      <p:sp>
        <p:nvSpPr>
          <p:cNvPr id="92161" name="Rectangle 2"/>
          <p:cNvSpPr>
            <a:spLocks noGrp="1" noChangeArrowheads="1"/>
          </p:cNvSpPr>
          <p:nvPr>
            <p:ph type="title"/>
          </p:nvPr>
        </p:nvSpPr>
        <p:spPr>
          <a:xfrm>
            <a:off x="0" y="147622"/>
            <a:ext cx="9144000" cy="482251"/>
          </a:xfrm>
          <a:solidFill>
            <a:srgbClr val="FFFFFF"/>
          </a:solidFill>
        </p:spPr>
        <p:txBody>
          <a:bodyPr anchor="b">
            <a:normAutofit fontScale="90000"/>
          </a:bodyPr>
          <a:lstStyle/>
          <a:p>
            <a:pPr eaLnBrk="1" hangingPunct="1"/>
            <a:r>
              <a:rPr lang="en-US" sz="3200" b="1" dirty="0" smtClean="0">
                <a:ea typeface="ＭＳ Ｐゴシック" charset="0"/>
              </a:rPr>
              <a:t>Divergent vs. Convergent Evolution</a:t>
            </a:r>
            <a:endParaRPr lang="en-US" sz="3200" b="1" dirty="0">
              <a:ea typeface="ＭＳ Ｐゴシック" charset="0"/>
            </a:endParaRPr>
          </a:p>
        </p:txBody>
      </p:sp>
      <p:sp>
        <p:nvSpPr>
          <p:cNvPr id="92162" name="Rectangle 3"/>
          <p:cNvSpPr>
            <a:spLocks noGrp="1" noChangeArrowheads="1"/>
          </p:cNvSpPr>
          <p:nvPr>
            <p:ph type="body" idx="1"/>
          </p:nvPr>
        </p:nvSpPr>
        <p:spPr/>
        <p:txBody>
          <a:bodyPr/>
          <a:lstStyle/>
          <a:p>
            <a:pPr eaLnBrk="1" hangingPunct="1">
              <a:buFont typeface="Times" charset="0"/>
              <a:buNone/>
            </a:pPr>
            <a:endParaRPr lang="en-US" dirty="0">
              <a:solidFill>
                <a:srgbClr val="CC3300"/>
              </a:solidFill>
              <a:ea typeface="ＭＳ Ｐゴシック" charset="0"/>
            </a:endParaRPr>
          </a:p>
          <a:p>
            <a:pPr eaLnBrk="1" hangingPunct="1">
              <a:buFont typeface="Times" charset="0"/>
              <a:buNone/>
            </a:pPr>
            <a:endParaRPr lang="en-US" dirty="0">
              <a:solidFill>
                <a:srgbClr val="CC3300"/>
              </a:solidFill>
              <a:ea typeface="ＭＳ Ｐゴシック" charset="0"/>
            </a:endParaRPr>
          </a:p>
          <a:p>
            <a:pPr eaLnBrk="1" hangingPunct="1">
              <a:buFont typeface="Times" charset="0"/>
              <a:buNone/>
            </a:pPr>
            <a:endParaRPr lang="en-US" dirty="0">
              <a:solidFill>
                <a:srgbClr val="CC3300"/>
              </a:solidFill>
              <a:ea typeface="ＭＳ Ｐゴシック" charset="0"/>
            </a:endParaRPr>
          </a:p>
          <a:p>
            <a:pPr eaLnBrk="1" hangingPunct="1">
              <a:buFont typeface="Times" charset="0"/>
              <a:buNone/>
            </a:pPr>
            <a:r>
              <a:rPr lang="en-US" dirty="0">
                <a:solidFill>
                  <a:srgbClr val="CC3300"/>
                </a:solidFill>
                <a:ea typeface="ＭＳ Ｐゴシック" charset="0"/>
              </a:rPr>
              <a:t>		</a:t>
            </a:r>
          </a:p>
          <a:p>
            <a:pPr eaLnBrk="1" hangingPunct="1">
              <a:buFont typeface="Times" charset="0"/>
              <a:buNone/>
            </a:pPr>
            <a:r>
              <a:rPr lang="en-US" dirty="0">
                <a:solidFill>
                  <a:srgbClr val="CC3300"/>
                </a:solidFill>
                <a:ea typeface="ＭＳ Ｐゴシック" charset="0"/>
              </a:rPr>
              <a:t>		</a:t>
            </a:r>
            <a:endParaRPr lang="en-US" sz="2400" b="1" dirty="0">
              <a:solidFill>
                <a:srgbClr val="CC3300"/>
              </a:solidFill>
              <a:ea typeface="ＭＳ Ｐゴシック" charset="0"/>
            </a:endParaRPr>
          </a:p>
        </p:txBody>
      </p:sp>
      <p:pic>
        <p:nvPicPr>
          <p:cNvPr id="37892" name="Picture 4" descr="04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5386" y="1360100"/>
            <a:ext cx="5368267" cy="224070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6"/>
          <p:cNvPicPr>
            <a:picLocks noChangeAspect="1"/>
          </p:cNvPicPr>
          <p:nvPr/>
        </p:nvPicPr>
        <p:blipFill>
          <a:blip r:embed="rId4"/>
          <a:stretch>
            <a:fillRect/>
          </a:stretch>
        </p:blipFill>
        <p:spPr>
          <a:xfrm>
            <a:off x="5367054" y="4675237"/>
            <a:ext cx="3253198" cy="2054163"/>
          </a:xfrm>
          <a:prstGeom prst="rect">
            <a:avLst/>
          </a:prstGeom>
          <a:ln>
            <a:solidFill>
              <a:srgbClr val="000000"/>
            </a:solidFill>
          </a:ln>
        </p:spPr>
      </p:pic>
      <p:pic>
        <p:nvPicPr>
          <p:cNvPr id="8" name="Picture 4" descr="040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7238" y="4675237"/>
            <a:ext cx="4983983" cy="205416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54006562"/>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3"/>
          <p:cNvSpPr>
            <a:spLocks noGrp="1" noChangeArrowheads="1"/>
          </p:cNvSpPr>
          <p:nvPr>
            <p:ph type="body" idx="1"/>
          </p:nvPr>
        </p:nvSpPr>
        <p:spPr>
          <a:xfrm>
            <a:off x="225083" y="1044875"/>
            <a:ext cx="8713931" cy="4525963"/>
          </a:xfrm>
        </p:spPr>
        <p:txBody>
          <a:bodyPr>
            <a:noAutofit/>
          </a:bodyPr>
          <a:lstStyle/>
          <a:p>
            <a:pPr marL="0" indent="0">
              <a:buNone/>
            </a:pPr>
            <a:r>
              <a:rPr lang="en-US" sz="2400" dirty="0">
                <a:ea typeface="ＭＳ Ｐゴシック" charset="0"/>
              </a:rPr>
              <a:t>Collisions between the earth and large asteroids </a:t>
            </a:r>
          </a:p>
          <a:p>
            <a:r>
              <a:rPr lang="en-US" sz="2400" dirty="0">
                <a:ea typeface="ＭＳ Ｐゴシック" charset="0"/>
              </a:rPr>
              <a:t>New species</a:t>
            </a:r>
          </a:p>
          <a:p>
            <a:r>
              <a:rPr lang="en-US" sz="2400" dirty="0">
                <a:ea typeface="ＭＳ Ｐゴシック" charset="0"/>
              </a:rPr>
              <a:t>Extinctions</a:t>
            </a:r>
          </a:p>
          <a:p>
            <a:pPr marL="0" indent="0">
              <a:buNone/>
            </a:pPr>
            <a:endParaRPr lang="en-US" sz="2400" b="1" dirty="0">
              <a:solidFill>
                <a:srgbClr val="CC3300"/>
              </a:solidFill>
              <a:ea typeface="ＭＳ Ｐゴシック" charset="0"/>
            </a:endParaRPr>
          </a:p>
        </p:txBody>
      </p:sp>
      <p:sp>
        <p:nvSpPr>
          <p:cNvPr id="9" name="Rectangle 2"/>
          <p:cNvSpPr>
            <a:spLocks noGrp="1" noChangeArrowheads="1"/>
          </p:cNvSpPr>
          <p:nvPr>
            <p:ph type="title"/>
          </p:nvPr>
        </p:nvSpPr>
        <p:spPr>
          <a:xfrm>
            <a:off x="457200" y="33513"/>
            <a:ext cx="8229600" cy="1011362"/>
          </a:xfrm>
        </p:spPr>
        <p:txBody>
          <a:bodyPr anchor="b">
            <a:normAutofit fontScale="90000"/>
          </a:bodyPr>
          <a:lstStyle/>
          <a:p>
            <a:r>
              <a:rPr lang="en-US" sz="3100" b="1" dirty="0">
                <a:ea typeface="ＭＳ Ｐゴシック" charset="0"/>
              </a:rPr>
              <a:t>Geologic </a:t>
            </a:r>
            <a:r>
              <a:rPr lang="en-US" sz="3100" b="1" dirty="0" smtClean="0">
                <a:ea typeface="ＭＳ Ｐゴシック" charset="0"/>
              </a:rPr>
              <a:t>Processes, </a:t>
            </a:r>
            <a:r>
              <a:rPr lang="en-US" sz="3100" b="1" dirty="0">
                <a:ea typeface="ＭＳ Ｐゴシック" charset="0"/>
              </a:rPr>
              <a:t>Climate </a:t>
            </a:r>
            <a:r>
              <a:rPr lang="en-US" sz="3100" b="1" dirty="0" smtClean="0">
                <a:ea typeface="ＭＳ Ｐゴシック" charset="0"/>
              </a:rPr>
              <a:t>Change, &amp; Catastrophes Affect </a:t>
            </a:r>
            <a:r>
              <a:rPr lang="en-US" sz="3100" b="1" dirty="0">
                <a:ea typeface="ＭＳ Ｐゴシック" charset="0"/>
              </a:rPr>
              <a:t>Natural Selection</a:t>
            </a:r>
          </a:p>
        </p:txBody>
      </p:sp>
      <p:pic>
        <p:nvPicPr>
          <p:cNvPr id="7" name="Picture 6"/>
          <p:cNvPicPr>
            <a:picLocks noChangeAspect="1"/>
          </p:cNvPicPr>
          <p:nvPr/>
        </p:nvPicPr>
        <p:blipFill>
          <a:blip r:embed="rId3"/>
          <a:stretch>
            <a:fillRect/>
          </a:stretch>
        </p:blipFill>
        <p:spPr>
          <a:xfrm>
            <a:off x="288103" y="2571999"/>
            <a:ext cx="4470795" cy="3539967"/>
          </a:xfrm>
          <a:prstGeom prst="rect">
            <a:avLst/>
          </a:prstGeom>
          <a:ln>
            <a:solidFill>
              <a:srgbClr val="000000"/>
            </a:solidFill>
          </a:ln>
        </p:spPr>
      </p:pic>
      <p:pic>
        <p:nvPicPr>
          <p:cNvPr id="8" name="Picture 7"/>
          <p:cNvPicPr>
            <a:picLocks noChangeAspect="1"/>
          </p:cNvPicPr>
          <p:nvPr/>
        </p:nvPicPr>
        <p:blipFill>
          <a:blip r:embed="rId4"/>
          <a:stretch>
            <a:fillRect/>
          </a:stretch>
        </p:blipFill>
        <p:spPr>
          <a:xfrm>
            <a:off x="4898629" y="1736100"/>
            <a:ext cx="4040386" cy="2274913"/>
          </a:xfrm>
          <a:prstGeom prst="rect">
            <a:avLst/>
          </a:prstGeom>
          <a:ln>
            <a:solidFill>
              <a:srgbClr val="000000"/>
            </a:solidFill>
          </a:ln>
        </p:spPr>
      </p:pic>
      <p:pic>
        <p:nvPicPr>
          <p:cNvPr id="10" name="Picture 9"/>
          <p:cNvPicPr>
            <a:picLocks noChangeAspect="1"/>
          </p:cNvPicPr>
          <p:nvPr/>
        </p:nvPicPr>
        <p:blipFill>
          <a:blip r:embed="rId5"/>
          <a:stretch>
            <a:fillRect/>
          </a:stretch>
        </p:blipFill>
        <p:spPr>
          <a:xfrm>
            <a:off x="4898629" y="4179325"/>
            <a:ext cx="4040386" cy="2493676"/>
          </a:xfrm>
          <a:prstGeom prst="rect">
            <a:avLst/>
          </a:prstGeom>
          <a:ln>
            <a:solidFill>
              <a:srgbClr val="000000"/>
            </a:solidFill>
          </a:ln>
        </p:spPr>
      </p:pic>
    </p:spTree>
    <p:extLst>
      <p:ext uri="{BB962C8B-B14F-4D97-AF65-F5344CB8AC3E}">
        <p14:creationId xmlns:p14="http://schemas.microsoft.com/office/powerpoint/2010/main" val="52793408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p:nvPr>
        </p:nvSpPr>
        <p:spPr>
          <a:xfrm>
            <a:off x="457200" y="1363"/>
            <a:ext cx="8229600" cy="722012"/>
          </a:xfrm>
        </p:spPr>
        <p:txBody>
          <a:bodyPr>
            <a:normAutofit/>
          </a:bodyPr>
          <a:lstStyle/>
          <a:p>
            <a:pPr eaLnBrk="1" hangingPunct="1"/>
            <a:r>
              <a:rPr lang="en-US" sz="3200" b="1" dirty="0">
                <a:ea typeface="ＭＳ Ｐゴシック" charset="0"/>
              </a:rPr>
              <a:t>Extinction is Forever </a:t>
            </a:r>
          </a:p>
        </p:txBody>
      </p:sp>
      <p:sp>
        <p:nvSpPr>
          <p:cNvPr id="96258" name="Rectangle 3"/>
          <p:cNvSpPr>
            <a:spLocks noGrp="1" noChangeArrowheads="1"/>
          </p:cNvSpPr>
          <p:nvPr>
            <p:ph type="body" idx="1"/>
          </p:nvPr>
        </p:nvSpPr>
        <p:spPr>
          <a:xfrm>
            <a:off x="257238" y="612020"/>
            <a:ext cx="8617466" cy="4525963"/>
          </a:xfrm>
        </p:spPr>
        <p:txBody>
          <a:bodyPr>
            <a:normAutofit/>
          </a:bodyPr>
          <a:lstStyle/>
          <a:p>
            <a:pPr marL="0" indent="0" eaLnBrk="1" hangingPunct="1">
              <a:buNone/>
            </a:pPr>
            <a:r>
              <a:rPr lang="en-US" sz="2400" b="1" smtClean="0">
                <a:solidFill>
                  <a:srgbClr val="000000"/>
                </a:solidFill>
                <a:ea typeface="ＭＳ Ｐゴシック" charset="0"/>
              </a:rPr>
              <a:t>Extinction</a:t>
            </a:r>
          </a:p>
          <a:p>
            <a:r>
              <a:rPr lang="en-US" sz="2400" smtClean="0">
                <a:solidFill>
                  <a:srgbClr val="000000"/>
                </a:solidFill>
                <a:ea typeface="ＭＳ Ｐゴシック" charset="0"/>
              </a:rPr>
              <a:t>Biological extinction</a:t>
            </a:r>
          </a:p>
          <a:p>
            <a:r>
              <a:rPr lang="en-US" sz="2400" smtClean="0">
                <a:solidFill>
                  <a:srgbClr val="000000"/>
                </a:solidFill>
                <a:ea typeface="ＭＳ Ｐゴシック" charset="0"/>
              </a:rPr>
              <a:t>Local extinction</a:t>
            </a:r>
          </a:p>
          <a:p>
            <a:pPr marL="0" indent="0" eaLnBrk="1" hangingPunct="1">
              <a:buNone/>
            </a:pPr>
            <a:r>
              <a:rPr lang="en-US" sz="2400" b="1" smtClean="0">
                <a:solidFill>
                  <a:srgbClr val="000000"/>
                </a:solidFill>
                <a:ea typeface="ＭＳ Ｐゴシック" charset="0"/>
              </a:rPr>
              <a:t>Endemic species </a:t>
            </a:r>
            <a:endParaRPr lang="en-US" sz="2400" smtClean="0">
              <a:solidFill>
                <a:srgbClr val="000000"/>
              </a:solidFill>
              <a:ea typeface="ＭＳ Ｐゴシック" charset="0"/>
            </a:endParaRPr>
          </a:p>
          <a:p>
            <a:r>
              <a:rPr lang="en-US" sz="2400" smtClean="0">
                <a:solidFill>
                  <a:srgbClr val="000000"/>
                </a:solidFill>
                <a:ea typeface="ＭＳ Ｐゴシック" charset="0"/>
              </a:rPr>
              <a:t>Found only in one area</a:t>
            </a:r>
          </a:p>
          <a:p>
            <a:r>
              <a:rPr lang="en-US" sz="2400" smtClean="0">
                <a:solidFill>
                  <a:srgbClr val="000000"/>
                </a:solidFill>
                <a:ea typeface="ＭＳ Ｐゴシック" charset="0"/>
              </a:rPr>
              <a:t>Particularly vulnerable</a:t>
            </a:r>
          </a:p>
          <a:p>
            <a:pPr marL="0" indent="0" eaLnBrk="1" hangingPunct="1">
              <a:buNone/>
            </a:pPr>
            <a:r>
              <a:rPr lang="en-US" sz="2400" b="1" smtClean="0">
                <a:solidFill>
                  <a:srgbClr val="000000"/>
                </a:solidFill>
                <a:ea typeface="ＭＳ Ｐゴシック" charset="0"/>
              </a:rPr>
              <a:t>Background extinction</a:t>
            </a:r>
            <a:r>
              <a:rPr lang="en-US" sz="2400" smtClean="0">
                <a:solidFill>
                  <a:srgbClr val="000000"/>
                </a:solidFill>
                <a:ea typeface="ＭＳ Ｐゴシック" charset="0"/>
              </a:rPr>
              <a:t>: typical low rate of extinction</a:t>
            </a:r>
          </a:p>
          <a:p>
            <a:pPr marL="0" indent="0" eaLnBrk="1" hangingPunct="1">
              <a:buNone/>
            </a:pPr>
            <a:r>
              <a:rPr lang="en-US" sz="2400" b="1" smtClean="0">
                <a:solidFill>
                  <a:srgbClr val="000000"/>
                </a:solidFill>
                <a:ea typeface="ＭＳ Ｐゴシック" charset="0"/>
              </a:rPr>
              <a:t>Mass extinction</a:t>
            </a:r>
            <a:r>
              <a:rPr lang="en-US" sz="2400" smtClean="0">
                <a:solidFill>
                  <a:srgbClr val="000000"/>
                </a:solidFill>
                <a:ea typeface="ＭＳ Ｐゴシック" charset="0"/>
              </a:rPr>
              <a:t>: 3-5 over 500 million years</a:t>
            </a:r>
            <a:endParaRPr lang="en-US" sz="2400" dirty="0">
              <a:solidFill>
                <a:srgbClr val="000000"/>
              </a:solidFill>
              <a:ea typeface="ＭＳ Ｐゴシック" charset="0"/>
            </a:endParaRPr>
          </a:p>
        </p:txBody>
      </p:sp>
      <p:pic>
        <p:nvPicPr>
          <p:cNvPr id="4" name="Picture 2" descr="figure_05_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698162" y="4149123"/>
            <a:ext cx="3397838" cy="2140232"/>
          </a:xfrm>
          <a:prstGeom prst="rect">
            <a:avLst/>
          </a:prstGeom>
          <a:noFill/>
          <a:ln>
            <a:solidFill>
              <a:srgbClr val="000000"/>
            </a:solidFill>
          </a:ln>
        </p:spPr>
      </p:pic>
      <p:pic>
        <p:nvPicPr>
          <p:cNvPr id="5" name="Picture 4" descr="04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41922" y="817061"/>
            <a:ext cx="2963761" cy="20012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756172" y="2818326"/>
            <a:ext cx="3390672" cy="369332"/>
          </a:xfrm>
          <a:prstGeom prst="rect">
            <a:avLst/>
          </a:prstGeom>
        </p:spPr>
        <p:txBody>
          <a:bodyPr wrap="none">
            <a:spAutoFit/>
          </a:bodyPr>
          <a:lstStyle/>
          <a:p>
            <a:r>
              <a:rPr lang="en-US" dirty="0">
                <a:ea typeface="ＭＳ Ｐゴシック" charset="0"/>
              </a:rPr>
              <a:t>Golden Toad of Costa Rica, Extinct</a:t>
            </a:r>
            <a:endParaRPr lang="en-US" dirty="0"/>
          </a:p>
        </p:txBody>
      </p:sp>
      <p:sp>
        <p:nvSpPr>
          <p:cNvPr id="7" name="Rectangle 3"/>
          <p:cNvSpPr txBox="1">
            <a:spLocks noChangeArrowheads="1"/>
          </p:cNvSpPr>
          <p:nvPr/>
        </p:nvSpPr>
        <p:spPr>
          <a:xfrm>
            <a:off x="257238" y="6289355"/>
            <a:ext cx="8617466" cy="42351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ct val="80000"/>
              </a:lnSpc>
              <a:buFont typeface="Arial"/>
              <a:buNone/>
            </a:pPr>
            <a:r>
              <a:rPr lang="en-US" sz="2400" i="1" dirty="0" smtClean="0">
                <a:cs typeface="Calibri"/>
              </a:rPr>
              <a:t>Extinction and speciation are mechanisms of  biodiversity</a:t>
            </a:r>
            <a:endParaRPr lang="en-US" sz="2400" i="1" dirty="0">
              <a:cs typeface="Calibri"/>
            </a:endParaRPr>
          </a:p>
        </p:txBody>
      </p:sp>
    </p:spTree>
    <p:extLst>
      <p:ext uri="{BB962C8B-B14F-4D97-AF65-F5344CB8AC3E}">
        <p14:creationId xmlns:p14="http://schemas.microsoft.com/office/powerpoint/2010/main" val="1244311112"/>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41300" y="0"/>
            <a:ext cx="8647617" cy="6858000"/>
          </a:xfrm>
          <a:prstGeom prst="rect">
            <a:avLst/>
          </a:prstGeom>
        </p:spPr>
      </p:pic>
    </p:spTree>
    <p:extLst>
      <p:ext uri="{BB962C8B-B14F-4D97-AF65-F5344CB8AC3E}">
        <p14:creationId xmlns:p14="http://schemas.microsoft.com/office/powerpoint/2010/main" val="256275315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pic>
        <p:nvPicPr>
          <p:cNvPr id="2" name="Picture 1"/>
          <p:cNvPicPr>
            <a:picLocks noChangeAspect="1"/>
          </p:cNvPicPr>
          <p:nvPr/>
        </p:nvPicPr>
        <p:blipFill>
          <a:blip r:embed="rId4"/>
          <a:stretch>
            <a:fillRect/>
          </a:stretch>
        </p:blipFill>
        <p:spPr>
          <a:xfrm>
            <a:off x="4510493" y="0"/>
            <a:ext cx="4633507" cy="6858000"/>
          </a:xfrm>
          <a:prstGeom prst="rect">
            <a:avLst/>
          </a:prstGeom>
        </p:spPr>
      </p:pic>
      <p:sp>
        <p:nvSpPr>
          <p:cNvPr id="3" name="Bent-Up Arrow 2"/>
          <p:cNvSpPr/>
          <p:nvPr/>
        </p:nvSpPr>
        <p:spPr>
          <a:xfrm rot="5400000">
            <a:off x="1418122" y="3211579"/>
            <a:ext cx="1716912" cy="3202659"/>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spTree>
    <p:extLst>
      <p:ext uri="{BB962C8B-B14F-4D97-AF65-F5344CB8AC3E}">
        <p14:creationId xmlns:p14="http://schemas.microsoft.com/office/powerpoint/2010/main" val="64210808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sp>
        <p:nvSpPr>
          <p:cNvPr id="3" name="Bent-Up Arrow 2"/>
          <p:cNvSpPr/>
          <p:nvPr/>
        </p:nvSpPr>
        <p:spPr>
          <a:xfrm rot="5400000">
            <a:off x="1627128" y="3420585"/>
            <a:ext cx="1716912" cy="2784648"/>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pic>
        <p:nvPicPr>
          <p:cNvPr id="6" name="Picture 5"/>
          <p:cNvPicPr>
            <a:picLocks noChangeAspect="1"/>
          </p:cNvPicPr>
          <p:nvPr/>
        </p:nvPicPr>
        <p:blipFill>
          <a:blip r:embed="rId4"/>
          <a:stretch>
            <a:fillRect/>
          </a:stretch>
        </p:blipFill>
        <p:spPr>
          <a:xfrm>
            <a:off x="4566565" y="0"/>
            <a:ext cx="4611930" cy="6858000"/>
          </a:xfrm>
          <a:prstGeom prst="rect">
            <a:avLst/>
          </a:prstGeom>
        </p:spPr>
      </p:pic>
    </p:spTree>
    <p:extLst>
      <p:ext uri="{BB962C8B-B14F-4D97-AF65-F5344CB8AC3E}">
        <p14:creationId xmlns:p14="http://schemas.microsoft.com/office/powerpoint/2010/main" val="2817311220"/>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sp>
        <p:nvSpPr>
          <p:cNvPr id="3" name="Bent-Up Arrow 2"/>
          <p:cNvSpPr/>
          <p:nvPr/>
        </p:nvSpPr>
        <p:spPr>
          <a:xfrm rot="5400000">
            <a:off x="2029062" y="3822519"/>
            <a:ext cx="1716912" cy="1980779"/>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pic>
        <p:nvPicPr>
          <p:cNvPr id="5" name="Picture 4"/>
          <p:cNvPicPr>
            <a:picLocks noChangeAspect="1"/>
          </p:cNvPicPr>
          <p:nvPr/>
        </p:nvPicPr>
        <p:blipFill>
          <a:blip r:embed="rId4"/>
          <a:stretch>
            <a:fillRect/>
          </a:stretch>
        </p:blipFill>
        <p:spPr>
          <a:xfrm>
            <a:off x="4555117" y="0"/>
            <a:ext cx="4588883" cy="6858000"/>
          </a:xfrm>
          <a:prstGeom prst="rect">
            <a:avLst/>
          </a:prstGeom>
        </p:spPr>
      </p:pic>
    </p:spTree>
    <p:extLst>
      <p:ext uri="{BB962C8B-B14F-4D97-AF65-F5344CB8AC3E}">
        <p14:creationId xmlns:p14="http://schemas.microsoft.com/office/powerpoint/2010/main" val="3280947843"/>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sp>
        <p:nvSpPr>
          <p:cNvPr id="3" name="Bent-Up Arrow 2"/>
          <p:cNvSpPr/>
          <p:nvPr/>
        </p:nvSpPr>
        <p:spPr>
          <a:xfrm rot="5400000">
            <a:off x="2165719" y="3959177"/>
            <a:ext cx="1716912" cy="1707464"/>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pic>
        <p:nvPicPr>
          <p:cNvPr id="2" name="Picture 1"/>
          <p:cNvPicPr>
            <a:picLocks noChangeAspect="1"/>
          </p:cNvPicPr>
          <p:nvPr/>
        </p:nvPicPr>
        <p:blipFill>
          <a:blip r:embed="rId4"/>
          <a:stretch>
            <a:fillRect/>
          </a:stretch>
        </p:blipFill>
        <p:spPr>
          <a:xfrm>
            <a:off x="4487335" y="158250"/>
            <a:ext cx="4656665" cy="6301403"/>
          </a:xfrm>
          <a:prstGeom prst="rect">
            <a:avLst/>
          </a:prstGeom>
        </p:spPr>
      </p:pic>
    </p:spTree>
    <p:extLst>
      <p:ext uri="{BB962C8B-B14F-4D97-AF65-F5344CB8AC3E}">
        <p14:creationId xmlns:p14="http://schemas.microsoft.com/office/powerpoint/2010/main" val="105856600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sp>
        <p:nvSpPr>
          <p:cNvPr id="3" name="Bent-Up Arrow 2"/>
          <p:cNvSpPr/>
          <p:nvPr/>
        </p:nvSpPr>
        <p:spPr>
          <a:xfrm rot="5400000">
            <a:off x="2831299" y="3984925"/>
            <a:ext cx="1716912" cy="1655968"/>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pic>
        <p:nvPicPr>
          <p:cNvPr id="5" name="Picture 4"/>
          <p:cNvPicPr>
            <a:picLocks noChangeAspect="1"/>
          </p:cNvPicPr>
          <p:nvPr/>
        </p:nvPicPr>
        <p:blipFill>
          <a:blip r:embed="rId4"/>
          <a:stretch>
            <a:fillRect/>
          </a:stretch>
        </p:blipFill>
        <p:spPr>
          <a:xfrm>
            <a:off x="4850626" y="0"/>
            <a:ext cx="4293374" cy="6858000"/>
          </a:xfrm>
          <a:prstGeom prst="rect">
            <a:avLst/>
          </a:prstGeom>
        </p:spPr>
      </p:pic>
    </p:spTree>
    <p:extLst>
      <p:ext uri="{BB962C8B-B14F-4D97-AF65-F5344CB8AC3E}">
        <p14:creationId xmlns:p14="http://schemas.microsoft.com/office/powerpoint/2010/main" val="173078200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extinctions-poste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267" y="900201"/>
            <a:ext cx="3851267" cy="3054251"/>
          </a:xfrm>
          <a:prstGeom prst="rect">
            <a:avLst/>
          </a:prstGeom>
          <a:ln>
            <a:solidFill>
              <a:srgbClr val="000000"/>
            </a:solidFill>
          </a:ln>
        </p:spPr>
      </p:pic>
      <p:sp>
        <p:nvSpPr>
          <p:cNvPr id="3" name="Bent-Up Arrow 2"/>
          <p:cNvSpPr/>
          <p:nvPr/>
        </p:nvSpPr>
        <p:spPr>
          <a:xfrm rot="5400000">
            <a:off x="3737520" y="4091576"/>
            <a:ext cx="1366374" cy="1092127"/>
          </a:xfrm>
          <a:prstGeom prst="bentUpArrow">
            <a:avLst/>
          </a:prstGeom>
          <a:solidFill>
            <a:schemeClr val="tx1"/>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p:cNvSpPr/>
          <p:nvPr/>
        </p:nvSpPr>
        <p:spPr>
          <a:xfrm>
            <a:off x="128619" y="161363"/>
            <a:ext cx="4265185" cy="553998"/>
          </a:xfrm>
          <a:prstGeom prst="rect">
            <a:avLst/>
          </a:prstGeom>
          <a:ln>
            <a:solidFill>
              <a:srgbClr val="000000"/>
            </a:solidFill>
          </a:ln>
        </p:spPr>
        <p:txBody>
          <a:bodyPr wrap="none">
            <a:spAutoFit/>
          </a:bodyPr>
          <a:lstStyle/>
          <a:p>
            <a:r>
              <a:rPr lang="en-US" sz="3000" b="1" dirty="0" smtClean="0">
                <a:solidFill>
                  <a:srgbClr val="000000"/>
                </a:solidFill>
                <a:ea typeface="ＭＳ Ｐゴシック" charset="0"/>
              </a:rPr>
              <a:t>The Five Mass Extinctions</a:t>
            </a:r>
            <a:endParaRPr lang="en-US" sz="3000" dirty="0"/>
          </a:p>
        </p:txBody>
      </p:sp>
      <p:pic>
        <p:nvPicPr>
          <p:cNvPr id="2" name="Picture 1"/>
          <p:cNvPicPr>
            <a:picLocks noChangeAspect="1"/>
          </p:cNvPicPr>
          <p:nvPr/>
        </p:nvPicPr>
        <p:blipFill>
          <a:blip r:embed="rId4"/>
          <a:stretch>
            <a:fillRect/>
          </a:stretch>
        </p:blipFill>
        <p:spPr>
          <a:xfrm>
            <a:off x="4966771" y="0"/>
            <a:ext cx="4177229" cy="6858000"/>
          </a:xfrm>
          <a:prstGeom prst="rect">
            <a:avLst/>
          </a:prstGeom>
        </p:spPr>
      </p:pic>
    </p:spTree>
    <p:extLst>
      <p:ext uri="{BB962C8B-B14F-4D97-AF65-F5344CB8AC3E}">
        <p14:creationId xmlns:p14="http://schemas.microsoft.com/office/powerpoint/2010/main" val="160197106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Supp5_f02"/>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1348281" y="192107"/>
            <a:ext cx="6521908" cy="6589610"/>
          </a:xfrm>
          <a:ln>
            <a:solidFill>
              <a:srgbClr val="000000"/>
            </a:solidFill>
          </a:ln>
        </p:spPr>
      </p:pic>
    </p:spTree>
    <p:extLst>
      <p:ext uri="{BB962C8B-B14F-4D97-AF65-F5344CB8AC3E}">
        <p14:creationId xmlns:p14="http://schemas.microsoft.com/office/powerpoint/2010/main" val="372349721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p:nvPr>
        </p:nvSpPr>
        <p:spPr>
          <a:xfrm>
            <a:off x="457200" y="113888"/>
            <a:ext cx="8229600" cy="609487"/>
          </a:xfrm>
        </p:spPr>
        <p:txBody>
          <a:bodyPr anchor="b">
            <a:normAutofit/>
          </a:bodyPr>
          <a:lstStyle/>
          <a:p>
            <a:pPr eaLnBrk="1" hangingPunct="1"/>
            <a:r>
              <a:rPr lang="en-US" sz="3200" b="1" dirty="0" smtClean="0">
                <a:ea typeface="ＭＳ Ｐゴシック" charset="0"/>
              </a:rPr>
              <a:t>Changing </a:t>
            </a:r>
            <a:r>
              <a:rPr lang="en-US" sz="3200" b="1" dirty="0">
                <a:ea typeface="ＭＳ Ｐゴシック" charset="0"/>
              </a:rPr>
              <a:t>the Genetic Traits of Populations</a:t>
            </a:r>
          </a:p>
        </p:txBody>
      </p:sp>
      <p:sp>
        <p:nvSpPr>
          <p:cNvPr id="100354" name="Rectangle 3"/>
          <p:cNvSpPr>
            <a:spLocks noGrp="1" noChangeArrowheads="1"/>
          </p:cNvSpPr>
          <p:nvPr>
            <p:ph type="body" idx="1"/>
          </p:nvPr>
        </p:nvSpPr>
        <p:spPr>
          <a:xfrm>
            <a:off x="128618" y="732149"/>
            <a:ext cx="8886763" cy="4525963"/>
          </a:xfrm>
        </p:spPr>
        <p:txBody>
          <a:bodyPr>
            <a:normAutofit/>
          </a:bodyPr>
          <a:lstStyle/>
          <a:p>
            <a:pPr marL="0" indent="0" eaLnBrk="1" hangingPunct="1">
              <a:buNone/>
            </a:pPr>
            <a:r>
              <a:rPr lang="en-US" sz="2400" b="1" dirty="0">
                <a:solidFill>
                  <a:srgbClr val="000000"/>
                </a:solidFill>
                <a:ea typeface="ＭＳ Ｐゴシック" charset="0"/>
              </a:rPr>
              <a:t>Artificial selection</a:t>
            </a:r>
          </a:p>
          <a:p>
            <a:pPr marL="0" indent="0">
              <a:buNone/>
            </a:pPr>
            <a:r>
              <a:rPr lang="en-US" sz="2400" dirty="0">
                <a:solidFill>
                  <a:srgbClr val="000000"/>
                </a:solidFill>
                <a:ea typeface="ＭＳ Ｐゴシック" charset="0"/>
              </a:rPr>
              <a:t>Use selective breeding/</a:t>
            </a:r>
            <a:r>
              <a:rPr lang="en-US" sz="2400" dirty="0" smtClean="0">
                <a:solidFill>
                  <a:srgbClr val="000000"/>
                </a:solidFill>
                <a:ea typeface="ＭＳ Ｐゴシック" charset="0"/>
              </a:rPr>
              <a:t>crossbreeding; e.g. </a:t>
            </a:r>
            <a:r>
              <a:rPr lang="en-US" sz="2400" dirty="0">
                <a:solidFill>
                  <a:srgbClr val="000000"/>
                </a:solidFill>
                <a:ea typeface="ＭＳ Ｐゴシック" charset="0"/>
              </a:rPr>
              <a:t>w</a:t>
            </a:r>
            <a:r>
              <a:rPr lang="en-US" sz="2400" dirty="0" smtClean="0">
                <a:solidFill>
                  <a:srgbClr val="000000"/>
                </a:solidFill>
                <a:ea typeface="ＭＳ Ｐゴシック" charset="0"/>
              </a:rPr>
              <a:t>ild mustard over thousands of years each has been selectively bred for a different trait.</a:t>
            </a:r>
            <a:endParaRPr lang="en-US" sz="2400" dirty="0">
              <a:solidFill>
                <a:srgbClr val="000000"/>
              </a:solidFill>
              <a:ea typeface="ＭＳ Ｐゴシック" charset="0"/>
            </a:endParaRPr>
          </a:p>
          <a:p>
            <a:pPr marL="0" indent="0" eaLnBrk="1" hangingPunct="1">
              <a:buNone/>
            </a:pPr>
            <a:endParaRPr lang="en-US" sz="2400" b="1" dirty="0">
              <a:solidFill>
                <a:srgbClr val="000000"/>
              </a:solidFill>
              <a:ea typeface="ＭＳ Ｐゴシック" charset="0"/>
            </a:endParaRPr>
          </a:p>
        </p:txBody>
      </p:sp>
      <p:pic>
        <p:nvPicPr>
          <p:cNvPr id="3" name="Picture 2"/>
          <p:cNvPicPr>
            <a:picLocks noChangeAspect="1"/>
          </p:cNvPicPr>
          <p:nvPr/>
        </p:nvPicPr>
        <p:blipFill>
          <a:blip r:embed="rId3"/>
          <a:stretch>
            <a:fillRect/>
          </a:stretch>
        </p:blipFill>
        <p:spPr>
          <a:xfrm>
            <a:off x="948564" y="2108124"/>
            <a:ext cx="7427743" cy="4605201"/>
          </a:xfrm>
          <a:prstGeom prst="rect">
            <a:avLst/>
          </a:prstGeom>
          <a:ln>
            <a:solidFill>
              <a:srgbClr val="000000"/>
            </a:solidFill>
          </a:ln>
        </p:spPr>
      </p:pic>
    </p:spTree>
    <p:extLst>
      <p:ext uri="{BB962C8B-B14F-4D97-AF65-F5344CB8AC3E}">
        <p14:creationId xmlns:p14="http://schemas.microsoft.com/office/powerpoint/2010/main" val="1767230126"/>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body" idx="1"/>
          </p:nvPr>
        </p:nvSpPr>
        <p:spPr>
          <a:xfrm>
            <a:off x="127000" y="1269926"/>
            <a:ext cx="4471126" cy="1318151"/>
          </a:xfrm>
          <a:ln>
            <a:solidFill>
              <a:srgbClr val="000000"/>
            </a:solidFill>
          </a:ln>
        </p:spPr>
        <p:txBody>
          <a:bodyPr>
            <a:normAutofit fontScale="92500" lnSpcReduction="20000"/>
          </a:bodyPr>
          <a:lstStyle/>
          <a:p>
            <a:pPr marL="0" indent="0" algn="ctr" eaLnBrk="1" hangingPunct="1">
              <a:buNone/>
            </a:pPr>
            <a:r>
              <a:rPr lang="en-US" sz="2400" b="1" dirty="0" smtClean="0">
                <a:solidFill>
                  <a:srgbClr val="000000"/>
                </a:solidFill>
                <a:ea typeface="ＭＳ Ｐゴシック" charset="0"/>
              </a:rPr>
              <a:t>Genetic Engineering: Genetically Modified Organisms (GMO’s):</a:t>
            </a:r>
            <a:endParaRPr lang="en-US" sz="2400" dirty="0">
              <a:solidFill>
                <a:srgbClr val="000000"/>
              </a:solidFill>
              <a:ea typeface="ＭＳ Ｐゴシック" charset="0"/>
            </a:endParaRPr>
          </a:p>
          <a:p>
            <a:pPr marL="0" indent="0" algn="ctr" eaLnBrk="1" hangingPunct="1">
              <a:buNone/>
            </a:pPr>
            <a:r>
              <a:rPr lang="en-US" sz="2400" dirty="0">
                <a:solidFill>
                  <a:srgbClr val="000000"/>
                </a:solidFill>
                <a:ea typeface="ＭＳ Ｐゴシック" charset="0"/>
              </a:rPr>
              <a:t>G</a:t>
            </a:r>
            <a:r>
              <a:rPr lang="en-US" sz="2400" dirty="0" smtClean="0">
                <a:solidFill>
                  <a:srgbClr val="000000"/>
                </a:solidFill>
                <a:ea typeface="ＭＳ Ｐゴシック" charset="0"/>
              </a:rPr>
              <a:t>ene splicing; e.g. Genetically Modified Corn &amp; Cotton </a:t>
            </a:r>
            <a:endParaRPr lang="en-US" sz="2400" dirty="0">
              <a:solidFill>
                <a:srgbClr val="000000"/>
              </a:solidFill>
              <a:ea typeface="ＭＳ Ｐゴシック" charset="0"/>
            </a:endParaRPr>
          </a:p>
          <a:p>
            <a:pPr marL="0" indent="0" algn="ctr" eaLnBrk="1" hangingPunct="1">
              <a:buNone/>
            </a:pPr>
            <a:endParaRPr lang="en-US" sz="2400" b="1" dirty="0">
              <a:solidFill>
                <a:srgbClr val="000000"/>
              </a:solidFill>
              <a:ea typeface="ＭＳ Ｐゴシック" charset="0"/>
            </a:endParaRPr>
          </a:p>
        </p:txBody>
      </p:sp>
      <p:sp>
        <p:nvSpPr>
          <p:cNvPr id="8" name="Rectangle 2"/>
          <p:cNvSpPr>
            <a:spLocks noGrp="1" noChangeArrowheads="1"/>
          </p:cNvSpPr>
          <p:nvPr>
            <p:ph type="title"/>
          </p:nvPr>
        </p:nvSpPr>
        <p:spPr>
          <a:xfrm>
            <a:off x="457200" y="113888"/>
            <a:ext cx="8229600" cy="609487"/>
          </a:xfrm>
        </p:spPr>
        <p:txBody>
          <a:bodyPr anchor="b">
            <a:normAutofit/>
          </a:bodyPr>
          <a:lstStyle/>
          <a:p>
            <a:pPr eaLnBrk="1" hangingPunct="1"/>
            <a:r>
              <a:rPr lang="en-US" sz="3200" b="1" dirty="0" smtClean="0">
                <a:ea typeface="ＭＳ Ｐゴシック" charset="0"/>
              </a:rPr>
              <a:t>Changing </a:t>
            </a:r>
            <a:r>
              <a:rPr lang="en-US" sz="3200" b="1" dirty="0">
                <a:ea typeface="ＭＳ Ｐゴシック" charset="0"/>
              </a:rPr>
              <a:t>the Genetic Traits of Populations</a:t>
            </a:r>
          </a:p>
        </p:txBody>
      </p:sp>
      <p:pic>
        <p:nvPicPr>
          <p:cNvPr id="9" name="Picture 8"/>
          <p:cNvPicPr>
            <a:picLocks noChangeAspect="1"/>
          </p:cNvPicPr>
          <p:nvPr/>
        </p:nvPicPr>
        <p:blipFill rotWithShape="1">
          <a:blip r:embed="rId3"/>
          <a:srcRect b="7081"/>
          <a:stretch/>
        </p:blipFill>
        <p:spPr>
          <a:xfrm>
            <a:off x="4788887" y="1269926"/>
            <a:ext cx="4182281" cy="5449427"/>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127000" y="2837766"/>
            <a:ext cx="4471126" cy="3206436"/>
          </a:xfrm>
          <a:prstGeom prst="rect">
            <a:avLst/>
          </a:prstGeom>
          <a:ln>
            <a:solidFill>
              <a:srgbClr val="000000"/>
            </a:solidFill>
          </a:ln>
        </p:spPr>
      </p:pic>
    </p:spTree>
    <p:extLst>
      <p:ext uri="{BB962C8B-B14F-4D97-AF65-F5344CB8AC3E}">
        <p14:creationId xmlns:p14="http://schemas.microsoft.com/office/powerpoint/2010/main" val="2322823444"/>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3"/>
          <p:cNvSpPr>
            <a:spLocks noGrp="1" noChangeArrowheads="1"/>
          </p:cNvSpPr>
          <p:nvPr>
            <p:ph type="body" idx="1"/>
          </p:nvPr>
        </p:nvSpPr>
        <p:spPr>
          <a:xfrm>
            <a:off x="16076" y="610850"/>
            <a:ext cx="8858627" cy="4525963"/>
          </a:xfrm>
        </p:spPr>
        <p:txBody>
          <a:bodyPr>
            <a:normAutofit/>
          </a:bodyPr>
          <a:lstStyle/>
          <a:p>
            <a:pPr marL="0" indent="0" eaLnBrk="1" hangingPunct="1">
              <a:buNone/>
            </a:pPr>
            <a:r>
              <a:rPr lang="en-US" sz="2300" b="1" dirty="0" smtClean="0">
                <a:solidFill>
                  <a:srgbClr val="000000"/>
                </a:solidFill>
                <a:ea typeface="ＭＳ Ｐゴシック" charset="0"/>
              </a:rPr>
              <a:t>Genetic </a:t>
            </a:r>
            <a:r>
              <a:rPr lang="en-US" sz="2300" b="1" dirty="0">
                <a:solidFill>
                  <a:srgbClr val="000000"/>
                </a:solidFill>
                <a:ea typeface="ＭＳ Ｐゴシック" charset="0"/>
              </a:rPr>
              <a:t>engineering</a:t>
            </a:r>
            <a:r>
              <a:rPr lang="en-US" sz="2300" dirty="0">
                <a:solidFill>
                  <a:srgbClr val="000000"/>
                </a:solidFill>
                <a:ea typeface="ＭＳ Ｐゴシック" charset="0"/>
              </a:rPr>
              <a:t>, gene </a:t>
            </a:r>
            <a:r>
              <a:rPr lang="en-US" sz="2300" dirty="0" smtClean="0">
                <a:solidFill>
                  <a:srgbClr val="000000"/>
                </a:solidFill>
                <a:ea typeface="ＭＳ Ｐゴシック" charset="0"/>
              </a:rPr>
              <a:t>splicing; e.g. Monsanto Round Up Ready Corn</a:t>
            </a:r>
            <a:endParaRPr lang="en-US" sz="2300" dirty="0">
              <a:solidFill>
                <a:srgbClr val="000000"/>
              </a:solidFill>
              <a:ea typeface="ＭＳ Ｐゴシック" charset="0"/>
            </a:endParaRPr>
          </a:p>
          <a:p>
            <a:pPr marL="0" indent="0" eaLnBrk="1" hangingPunct="1">
              <a:buNone/>
            </a:pPr>
            <a:endParaRPr lang="en-US" sz="2300" b="1" dirty="0">
              <a:solidFill>
                <a:srgbClr val="000000"/>
              </a:solidFill>
              <a:ea typeface="ＭＳ Ｐゴシック" charset="0"/>
            </a:endParaRPr>
          </a:p>
        </p:txBody>
      </p:sp>
      <p:pic>
        <p:nvPicPr>
          <p:cNvPr id="2" name="Picture 1"/>
          <p:cNvPicPr>
            <a:picLocks noChangeAspect="1"/>
          </p:cNvPicPr>
          <p:nvPr/>
        </p:nvPicPr>
        <p:blipFill>
          <a:blip r:embed="rId3"/>
          <a:stretch>
            <a:fillRect/>
          </a:stretch>
        </p:blipFill>
        <p:spPr>
          <a:xfrm>
            <a:off x="1902753" y="1209372"/>
            <a:ext cx="5524989" cy="5524989"/>
          </a:xfrm>
          <a:prstGeom prst="rect">
            <a:avLst/>
          </a:prstGeom>
          <a:ln>
            <a:solidFill>
              <a:srgbClr val="000000"/>
            </a:solidFill>
          </a:ln>
        </p:spPr>
      </p:pic>
      <p:sp>
        <p:nvSpPr>
          <p:cNvPr id="8" name="Rectangle 2"/>
          <p:cNvSpPr>
            <a:spLocks noGrp="1" noChangeArrowheads="1"/>
          </p:cNvSpPr>
          <p:nvPr>
            <p:ph type="title"/>
          </p:nvPr>
        </p:nvSpPr>
        <p:spPr>
          <a:xfrm>
            <a:off x="457200" y="113888"/>
            <a:ext cx="8229600" cy="609487"/>
          </a:xfrm>
        </p:spPr>
        <p:txBody>
          <a:bodyPr anchor="b">
            <a:normAutofit/>
          </a:bodyPr>
          <a:lstStyle/>
          <a:p>
            <a:pPr eaLnBrk="1" hangingPunct="1"/>
            <a:r>
              <a:rPr lang="en-US" sz="3200" b="1" dirty="0" smtClean="0">
                <a:ea typeface="ＭＳ Ｐゴシック" charset="0"/>
              </a:rPr>
              <a:t>Changing </a:t>
            </a:r>
            <a:r>
              <a:rPr lang="en-US" sz="3200" b="1" dirty="0">
                <a:ea typeface="ＭＳ Ｐゴシック" charset="0"/>
              </a:rPr>
              <a:t>the Genetic Traits of Populations</a:t>
            </a:r>
          </a:p>
        </p:txBody>
      </p:sp>
    </p:spTree>
    <p:extLst>
      <p:ext uri="{BB962C8B-B14F-4D97-AF65-F5344CB8AC3E}">
        <p14:creationId xmlns:p14="http://schemas.microsoft.com/office/powerpoint/2010/main" val="3106549492"/>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E_04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869" y="55563"/>
            <a:ext cx="7705725"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6659" name="Rectangle 3" hidden="1"/>
          <p:cNvSpPr>
            <a:spLocks noGrp="1" noChangeArrowheads="1"/>
          </p:cNvSpPr>
          <p:nvPr>
            <p:ph type="title"/>
          </p:nvPr>
        </p:nvSpPr>
        <p:spPr/>
        <p:txBody>
          <a:bodyPr/>
          <a:lstStyle/>
          <a:p>
            <a:pPr eaLnBrk="1" hangingPunct="1">
              <a:defRPr/>
            </a:pPr>
            <a:endParaRPr lang="en-US" sz="1000" smtClean="0"/>
          </a:p>
        </p:txBody>
      </p:sp>
      <p:sp>
        <p:nvSpPr>
          <p:cNvPr id="326661" name="Text Box 5"/>
          <p:cNvSpPr txBox="1">
            <a:spLocks noChangeArrowheads="1"/>
          </p:cNvSpPr>
          <p:nvPr/>
        </p:nvSpPr>
        <p:spPr bwMode="auto">
          <a:xfrm>
            <a:off x="680357" y="34926"/>
            <a:ext cx="3617912" cy="760208"/>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200" b="1" dirty="0">
                <a:solidFill>
                  <a:srgbClr val="000000"/>
                </a:solidFill>
                <a:latin typeface="Arial" charset="0"/>
                <a:cs typeface="Arial" charset="0"/>
              </a:rPr>
              <a:t>Functional Diversity The biological and chemical processes such as energy </a:t>
            </a:r>
            <a:r>
              <a:rPr lang="en-US" sz="1200" b="1" dirty="0">
                <a:solidFill>
                  <a:srgbClr val="000000"/>
                </a:solidFill>
                <a:latin typeface="Lucida Grande" charset="0"/>
                <a:cs typeface="Arial" charset="0"/>
              </a:rPr>
              <a:t>fl</a:t>
            </a:r>
            <a:r>
              <a:rPr lang="en-US" sz="1200" b="1" dirty="0">
                <a:solidFill>
                  <a:srgbClr val="000000"/>
                </a:solidFill>
                <a:latin typeface="Arial" charset="0"/>
                <a:cs typeface="Arial" charset="0"/>
              </a:rPr>
              <a:t>ow and matter recycling needed for the survival of species, communities, and ecosystems.</a:t>
            </a:r>
          </a:p>
        </p:txBody>
      </p:sp>
      <p:sp>
        <p:nvSpPr>
          <p:cNvPr id="326662" name="Text Box 6"/>
          <p:cNvSpPr txBox="1">
            <a:spLocks noChangeArrowheads="1"/>
          </p:cNvSpPr>
          <p:nvPr/>
        </p:nvSpPr>
        <p:spPr bwMode="auto">
          <a:xfrm>
            <a:off x="6105250" y="50801"/>
            <a:ext cx="2712237" cy="760208"/>
          </a:xfrm>
          <a:prstGeom prst="rect">
            <a:avLst/>
          </a:prstGeom>
          <a:solidFill>
            <a:schemeClr val="accent3">
              <a:lumMod val="40000"/>
              <a:lumOff val="60000"/>
            </a:schemeClr>
          </a:solidFill>
          <a:ln>
            <a:solidFill>
              <a:srgbClr val="000000"/>
            </a:solidFill>
          </a:ln>
          <a:effectLst/>
          <a:extLst/>
        </p:spPr>
        <p:txBody>
          <a:bodyPr wrap="square" anchor="ctr" anchorCtr="1">
            <a:spAutoFit/>
          </a:bodyPr>
          <a:lstStyle/>
          <a:p>
            <a:pPr eaLnBrk="1" hangingPunct="1">
              <a:lnSpc>
                <a:spcPct val="90000"/>
              </a:lnSpc>
              <a:defRPr/>
            </a:pPr>
            <a:r>
              <a:rPr lang="en-US" sz="1200" b="1" dirty="0">
                <a:solidFill>
                  <a:srgbClr val="000000"/>
                </a:solidFill>
                <a:latin typeface="Arial" charset="0"/>
                <a:cs typeface="Arial" charset="0"/>
              </a:rPr>
              <a:t>Ecological Diversity The variety of terrestrial and aquatic ecosystems </a:t>
            </a:r>
            <a:r>
              <a:rPr lang="en-US" sz="1200" b="1" dirty="0" smtClean="0">
                <a:solidFill>
                  <a:srgbClr val="000000"/>
                </a:solidFill>
                <a:latin typeface="Arial" charset="0"/>
                <a:cs typeface="Arial" charset="0"/>
              </a:rPr>
              <a:t>found in </a:t>
            </a:r>
            <a:r>
              <a:rPr lang="en-US" sz="1200" b="1" dirty="0">
                <a:solidFill>
                  <a:srgbClr val="000000"/>
                </a:solidFill>
                <a:latin typeface="Arial" charset="0"/>
                <a:cs typeface="Arial" charset="0"/>
              </a:rPr>
              <a:t>an area or on the earth</a:t>
            </a:r>
            <a:r>
              <a:rPr lang="en-US" sz="1200" b="1" dirty="0" smtClean="0">
                <a:solidFill>
                  <a:srgbClr val="000000"/>
                </a:solidFill>
                <a:latin typeface="Arial" charset="0"/>
                <a:cs typeface="Arial" charset="0"/>
              </a:rPr>
              <a:t>.</a:t>
            </a:r>
          </a:p>
          <a:p>
            <a:pPr eaLnBrk="1" hangingPunct="1">
              <a:lnSpc>
                <a:spcPct val="90000"/>
              </a:lnSpc>
              <a:defRPr/>
            </a:pPr>
            <a:endParaRPr lang="en-US" sz="1200" b="1" dirty="0">
              <a:solidFill>
                <a:srgbClr val="000000"/>
              </a:solidFill>
              <a:latin typeface="Arial" charset="0"/>
              <a:cs typeface="Arial" charset="0"/>
            </a:endParaRPr>
          </a:p>
        </p:txBody>
      </p:sp>
      <p:sp>
        <p:nvSpPr>
          <p:cNvPr id="326663" name="Text Box 7"/>
          <p:cNvSpPr txBox="1">
            <a:spLocks noChangeArrowheads="1"/>
          </p:cNvSpPr>
          <p:nvPr/>
        </p:nvSpPr>
        <p:spPr bwMode="auto">
          <a:xfrm>
            <a:off x="2996519" y="1050926"/>
            <a:ext cx="947738"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200" b="1">
                <a:solidFill>
                  <a:srgbClr val="000000"/>
                </a:solidFill>
                <a:latin typeface="Arial" charset="0"/>
                <a:cs typeface="Arial" charset="0"/>
              </a:rPr>
              <a:t>Solar energy</a:t>
            </a:r>
          </a:p>
        </p:txBody>
      </p:sp>
      <p:sp>
        <p:nvSpPr>
          <p:cNvPr id="326664" name="Text Box 8"/>
          <p:cNvSpPr txBox="1">
            <a:spLocks noChangeArrowheads="1"/>
          </p:cNvSpPr>
          <p:nvPr/>
        </p:nvSpPr>
        <p:spPr bwMode="auto">
          <a:xfrm>
            <a:off x="1731282" y="1187451"/>
            <a:ext cx="10191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800" b="1">
                <a:solidFill>
                  <a:srgbClr val="FFFFFF"/>
                </a:solidFill>
                <a:latin typeface="Arial" charset="0"/>
                <a:cs typeface="Arial" charset="0"/>
              </a:rPr>
              <a:t>Chemical nutrients (carbon dioxide, oxygen, nitrogen, minerals)</a:t>
            </a:r>
          </a:p>
        </p:txBody>
      </p:sp>
      <p:sp>
        <p:nvSpPr>
          <p:cNvPr id="326665" name="Text Box 9"/>
          <p:cNvSpPr txBox="1">
            <a:spLocks noChangeArrowheads="1"/>
          </p:cNvSpPr>
          <p:nvPr/>
        </p:nvSpPr>
        <p:spPr bwMode="auto">
          <a:xfrm>
            <a:off x="680357" y="1309688"/>
            <a:ext cx="7413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6" name="Text Box 10"/>
          <p:cNvSpPr txBox="1">
            <a:spLocks noChangeArrowheads="1"/>
          </p:cNvSpPr>
          <p:nvPr/>
        </p:nvSpPr>
        <p:spPr bwMode="auto">
          <a:xfrm>
            <a:off x="177255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7" name="Text Box 11"/>
          <p:cNvSpPr txBox="1">
            <a:spLocks noChangeArrowheads="1"/>
          </p:cNvSpPr>
          <p:nvPr/>
        </p:nvSpPr>
        <p:spPr bwMode="auto">
          <a:xfrm>
            <a:off x="233770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8" name="Text Box 12"/>
          <p:cNvSpPr txBox="1">
            <a:spLocks noChangeArrowheads="1"/>
          </p:cNvSpPr>
          <p:nvPr/>
        </p:nvSpPr>
        <p:spPr bwMode="auto">
          <a:xfrm>
            <a:off x="697819" y="2397126"/>
            <a:ext cx="1274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Decomposers (bacteria, fungi)</a:t>
            </a:r>
          </a:p>
        </p:txBody>
      </p:sp>
      <p:sp>
        <p:nvSpPr>
          <p:cNvPr id="326669" name="Text Box 13"/>
          <p:cNvSpPr txBox="1">
            <a:spLocks noChangeArrowheads="1"/>
          </p:cNvSpPr>
          <p:nvPr/>
        </p:nvSpPr>
        <p:spPr bwMode="auto">
          <a:xfrm>
            <a:off x="2836182" y="2419351"/>
            <a:ext cx="129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Producers (plants)</a:t>
            </a:r>
          </a:p>
        </p:txBody>
      </p:sp>
      <p:sp>
        <p:nvSpPr>
          <p:cNvPr id="326670" name="Text Box 14"/>
          <p:cNvSpPr txBox="1">
            <a:spLocks noChangeArrowheads="1"/>
          </p:cNvSpPr>
          <p:nvPr/>
        </p:nvSpPr>
        <p:spPr bwMode="auto">
          <a:xfrm>
            <a:off x="1778907" y="3251201"/>
            <a:ext cx="9144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900" b="1">
                <a:solidFill>
                  <a:srgbClr val="FFFFFF"/>
                </a:solidFill>
                <a:latin typeface="Arial" charset="0"/>
                <a:cs typeface="Arial" charset="0"/>
              </a:rPr>
              <a:t>Consumers (plant eaters, meat eaters)</a:t>
            </a:r>
          </a:p>
        </p:txBody>
      </p:sp>
      <p:sp>
        <p:nvSpPr>
          <p:cNvPr id="326671" name="Text Box 15"/>
          <p:cNvSpPr txBox="1">
            <a:spLocks noChangeArrowheads="1"/>
          </p:cNvSpPr>
          <p:nvPr/>
        </p:nvSpPr>
        <p:spPr bwMode="auto">
          <a:xfrm>
            <a:off x="777194" y="341153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2" name="Text Box 16"/>
          <p:cNvSpPr txBox="1">
            <a:spLocks noChangeArrowheads="1"/>
          </p:cNvSpPr>
          <p:nvPr/>
        </p:nvSpPr>
        <p:spPr bwMode="auto">
          <a:xfrm>
            <a:off x="3113994" y="340518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3" name="Text Box 17"/>
          <p:cNvSpPr txBox="1">
            <a:spLocks noChangeArrowheads="1"/>
          </p:cNvSpPr>
          <p:nvPr/>
        </p:nvSpPr>
        <p:spPr bwMode="auto">
          <a:xfrm>
            <a:off x="713693" y="6102351"/>
            <a:ext cx="3024229" cy="630237"/>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300" b="1" dirty="0">
                <a:solidFill>
                  <a:srgbClr val="000000"/>
                </a:solidFill>
                <a:latin typeface="Arial" charset="0"/>
                <a:cs typeface="Arial" charset="0"/>
              </a:rPr>
              <a:t>Genetic Diversity The variety </a:t>
            </a:r>
          </a:p>
          <a:p>
            <a:pPr eaLnBrk="1" hangingPunct="1">
              <a:lnSpc>
                <a:spcPct val="90000"/>
              </a:lnSpc>
              <a:defRPr/>
            </a:pPr>
            <a:r>
              <a:rPr lang="en-US" sz="1300" b="1" dirty="0">
                <a:solidFill>
                  <a:srgbClr val="000000"/>
                </a:solidFill>
                <a:latin typeface="Arial" charset="0"/>
                <a:cs typeface="Arial" charset="0"/>
              </a:rPr>
              <a:t>of genetic material within a </a:t>
            </a:r>
          </a:p>
          <a:p>
            <a:pPr eaLnBrk="1" hangingPunct="1">
              <a:lnSpc>
                <a:spcPct val="90000"/>
              </a:lnSpc>
              <a:defRPr/>
            </a:pPr>
            <a:r>
              <a:rPr lang="en-US" sz="1300" b="1" dirty="0">
                <a:solidFill>
                  <a:srgbClr val="000000"/>
                </a:solidFill>
                <a:latin typeface="Arial" charset="0"/>
                <a:cs typeface="Arial" charset="0"/>
              </a:rPr>
              <a:t>species or a population. </a:t>
            </a:r>
          </a:p>
        </p:txBody>
      </p:sp>
      <p:sp>
        <p:nvSpPr>
          <p:cNvPr id="326674" name="Text Box 18"/>
          <p:cNvSpPr txBox="1">
            <a:spLocks noChangeArrowheads="1"/>
          </p:cNvSpPr>
          <p:nvPr/>
        </p:nvSpPr>
        <p:spPr bwMode="auto">
          <a:xfrm>
            <a:off x="5898469" y="6102351"/>
            <a:ext cx="2590800" cy="639762"/>
          </a:xfrm>
          <a:prstGeom prst="rect">
            <a:avLst/>
          </a:prstGeom>
          <a:solidFill>
            <a:srgbClr val="D7E4BD"/>
          </a:solidFill>
          <a:ln>
            <a:solidFill>
              <a:srgbClr val="000000"/>
            </a:solidFill>
          </a:ln>
          <a:effectLst/>
          <a:extLst/>
        </p:spPr>
        <p:txBody>
          <a:bodyPr>
            <a:spAutoFit/>
          </a:bodyPr>
          <a:lstStyle/>
          <a:p>
            <a:pPr eaLnBrk="1" hangingPunct="1">
              <a:defRPr/>
            </a:pPr>
            <a:r>
              <a:rPr lang="en-US" sz="1200" b="1" dirty="0">
                <a:solidFill>
                  <a:srgbClr val="000000"/>
                </a:solidFill>
                <a:latin typeface="Arial" charset="0"/>
                <a:cs typeface="Arial" charset="0"/>
              </a:rPr>
              <a:t>Species Diversity The number and abundance of species present in different communities.</a:t>
            </a:r>
          </a:p>
        </p:txBody>
      </p:sp>
    </p:spTree>
    <p:extLst>
      <p:ext uri="{BB962C8B-B14F-4D97-AF65-F5344CB8AC3E}">
        <p14:creationId xmlns:p14="http://schemas.microsoft.com/office/powerpoint/2010/main" val="2446723419"/>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E_040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1276" y="429702"/>
            <a:ext cx="9144000" cy="44434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674" name="Rectangle 3" hidden="1"/>
          <p:cNvSpPr>
            <a:spLocks noGrp="1" noChangeArrowheads="1"/>
          </p:cNvSpPr>
          <p:nvPr>
            <p:ph type="title"/>
          </p:nvPr>
        </p:nvSpPr>
        <p:spPr>
          <a:xfrm>
            <a:off x="457200" y="-76200"/>
            <a:ext cx="8229600" cy="1143000"/>
          </a:xfrm>
        </p:spPr>
        <p:txBody>
          <a:bodyPr/>
          <a:lstStyle/>
          <a:p>
            <a:endParaRPr lang="en-US" sz="3600">
              <a:ea typeface="ＭＳ Ｐゴシック" charset="0"/>
            </a:endParaRPr>
          </a:p>
        </p:txBody>
      </p:sp>
      <p:sp>
        <p:nvSpPr>
          <p:cNvPr id="345093" name="Text Box 5"/>
          <p:cNvSpPr txBox="1">
            <a:spLocks noChangeArrowheads="1"/>
          </p:cNvSpPr>
          <p:nvPr/>
        </p:nvSpPr>
        <p:spPr bwMode="auto">
          <a:xfrm>
            <a:off x="4940301" y="750377"/>
            <a:ext cx="10207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FFFFFF"/>
                </a:solidFill>
                <a:latin typeface="Arial" charset="0"/>
                <a:cs typeface="Arial" charset="0"/>
              </a:rPr>
              <a:t>Denver</a:t>
            </a:r>
          </a:p>
        </p:txBody>
      </p:sp>
      <p:sp>
        <p:nvSpPr>
          <p:cNvPr id="345094" name="Text Box 6"/>
          <p:cNvSpPr txBox="1">
            <a:spLocks noChangeArrowheads="1"/>
          </p:cNvSpPr>
          <p:nvPr/>
        </p:nvSpPr>
        <p:spPr bwMode="auto">
          <a:xfrm>
            <a:off x="7246939" y="869440"/>
            <a:ext cx="13001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FFFFFF"/>
                </a:solidFill>
                <a:latin typeface="Arial" charset="0"/>
                <a:cs typeface="Arial" charset="0"/>
              </a:rPr>
              <a:t>Baltimore</a:t>
            </a:r>
          </a:p>
        </p:txBody>
      </p:sp>
      <p:sp>
        <p:nvSpPr>
          <p:cNvPr id="345095" name="Text Box 7"/>
          <p:cNvSpPr txBox="1">
            <a:spLocks noChangeArrowheads="1"/>
          </p:cNvSpPr>
          <p:nvPr/>
        </p:nvSpPr>
        <p:spPr bwMode="auto">
          <a:xfrm>
            <a:off x="277814" y="1221865"/>
            <a:ext cx="1371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FFFFFF"/>
                </a:solidFill>
                <a:latin typeface="Arial" charset="0"/>
                <a:cs typeface="Arial" charset="0"/>
              </a:rPr>
              <a:t>San Francisco</a:t>
            </a:r>
          </a:p>
        </p:txBody>
      </p:sp>
      <p:sp>
        <p:nvSpPr>
          <p:cNvPr id="345096" name="Text Box 8"/>
          <p:cNvSpPr txBox="1">
            <a:spLocks noChangeArrowheads="1"/>
          </p:cNvSpPr>
          <p:nvPr/>
        </p:nvSpPr>
        <p:spPr bwMode="auto">
          <a:xfrm>
            <a:off x="2616201" y="1647315"/>
            <a:ext cx="9906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FFFFFF"/>
                </a:solidFill>
                <a:latin typeface="Arial" charset="0"/>
                <a:cs typeface="Arial" charset="0"/>
              </a:rPr>
              <a:t>Las Vegas</a:t>
            </a:r>
          </a:p>
        </p:txBody>
      </p:sp>
      <p:sp>
        <p:nvSpPr>
          <p:cNvPr id="345097" name="Text Box 9"/>
          <p:cNvSpPr txBox="1">
            <a:spLocks noChangeArrowheads="1"/>
          </p:cNvSpPr>
          <p:nvPr/>
        </p:nvSpPr>
        <p:spPr bwMode="auto">
          <a:xfrm>
            <a:off x="5840414" y="1877502"/>
            <a:ext cx="12112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FFFFFF"/>
                </a:solidFill>
                <a:latin typeface="Arial" charset="0"/>
                <a:cs typeface="Arial" charset="0"/>
              </a:rPr>
              <a:t>St. Louis</a:t>
            </a:r>
          </a:p>
        </p:txBody>
      </p:sp>
      <p:sp>
        <p:nvSpPr>
          <p:cNvPr id="345098" name="Text Box 10"/>
          <p:cNvSpPr txBox="1">
            <a:spLocks noChangeArrowheads="1"/>
          </p:cNvSpPr>
          <p:nvPr/>
        </p:nvSpPr>
        <p:spPr bwMode="auto">
          <a:xfrm>
            <a:off x="65089" y="2801427"/>
            <a:ext cx="1347787"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Coastal mountain ranges</a:t>
            </a:r>
          </a:p>
        </p:txBody>
      </p:sp>
      <p:sp>
        <p:nvSpPr>
          <p:cNvPr id="345099" name="Text Box 11"/>
          <p:cNvSpPr txBox="1">
            <a:spLocks noChangeArrowheads="1"/>
          </p:cNvSpPr>
          <p:nvPr/>
        </p:nvSpPr>
        <p:spPr bwMode="auto">
          <a:xfrm>
            <a:off x="1641476" y="2801427"/>
            <a:ext cx="140335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Sierra Nevada</a:t>
            </a:r>
          </a:p>
        </p:txBody>
      </p:sp>
      <p:sp>
        <p:nvSpPr>
          <p:cNvPr id="345100" name="Text Box 12"/>
          <p:cNvSpPr txBox="1">
            <a:spLocks noChangeArrowheads="1"/>
          </p:cNvSpPr>
          <p:nvPr/>
        </p:nvSpPr>
        <p:spPr bwMode="auto">
          <a:xfrm>
            <a:off x="2655889" y="2801427"/>
            <a:ext cx="1473200" cy="825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Great American Desert</a:t>
            </a:r>
          </a:p>
        </p:txBody>
      </p:sp>
      <p:sp>
        <p:nvSpPr>
          <p:cNvPr id="345101" name="Text Box 13"/>
          <p:cNvSpPr txBox="1">
            <a:spLocks noChangeArrowheads="1"/>
          </p:cNvSpPr>
          <p:nvPr/>
        </p:nvSpPr>
        <p:spPr bwMode="auto">
          <a:xfrm>
            <a:off x="3775076" y="2801427"/>
            <a:ext cx="17399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Rocky Mountains</a:t>
            </a:r>
          </a:p>
        </p:txBody>
      </p:sp>
      <p:sp>
        <p:nvSpPr>
          <p:cNvPr id="345102" name="Text Box 14"/>
          <p:cNvSpPr txBox="1">
            <a:spLocks noChangeArrowheads="1"/>
          </p:cNvSpPr>
          <p:nvPr/>
        </p:nvSpPr>
        <p:spPr bwMode="auto">
          <a:xfrm>
            <a:off x="5451476" y="2801427"/>
            <a:ext cx="1274763"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Great Plains</a:t>
            </a:r>
          </a:p>
        </p:txBody>
      </p:sp>
      <p:sp>
        <p:nvSpPr>
          <p:cNvPr id="345103" name="Text Box 15"/>
          <p:cNvSpPr txBox="1">
            <a:spLocks noChangeArrowheads="1"/>
          </p:cNvSpPr>
          <p:nvPr/>
        </p:nvSpPr>
        <p:spPr bwMode="auto">
          <a:xfrm>
            <a:off x="6365876" y="2801427"/>
            <a:ext cx="16764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Mississippi River Valley</a:t>
            </a:r>
          </a:p>
        </p:txBody>
      </p:sp>
      <p:sp>
        <p:nvSpPr>
          <p:cNvPr id="345104" name="Text Box 16"/>
          <p:cNvSpPr txBox="1">
            <a:spLocks noChangeArrowheads="1"/>
          </p:cNvSpPr>
          <p:nvPr/>
        </p:nvSpPr>
        <p:spPr bwMode="auto">
          <a:xfrm>
            <a:off x="7777164" y="2801427"/>
            <a:ext cx="14144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600" b="1">
                <a:solidFill>
                  <a:srgbClr val="000000"/>
                </a:solidFill>
                <a:latin typeface="Arial" charset="0"/>
                <a:cs typeface="Arial" charset="0"/>
              </a:rPr>
              <a:t>Appalachian Mountains</a:t>
            </a:r>
          </a:p>
        </p:txBody>
      </p:sp>
      <p:sp>
        <p:nvSpPr>
          <p:cNvPr id="345105" name="Text Box 17"/>
          <p:cNvSpPr txBox="1">
            <a:spLocks noChangeArrowheads="1"/>
          </p:cNvSpPr>
          <p:nvPr/>
        </p:nvSpPr>
        <p:spPr bwMode="auto">
          <a:xfrm>
            <a:off x="122284" y="4843964"/>
            <a:ext cx="2022476" cy="584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algn="ctr" eaLnBrk="1" hangingPunct="1">
              <a:defRPr/>
            </a:pPr>
            <a:r>
              <a:rPr lang="en-US" sz="1600" b="1" dirty="0">
                <a:solidFill>
                  <a:srgbClr val="000000"/>
                </a:solidFill>
                <a:latin typeface="Arial" charset="0"/>
                <a:cs typeface="Arial" charset="0"/>
              </a:rPr>
              <a:t>Coastal chaparral </a:t>
            </a:r>
          </a:p>
          <a:p>
            <a:pPr algn="ctr" eaLnBrk="1" hangingPunct="1">
              <a:defRPr/>
            </a:pPr>
            <a:r>
              <a:rPr lang="en-US" sz="1600" b="1" dirty="0" smtClean="0">
                <a:solidFill>
                  <a:srgbClr val="000000"/>
                </a:solidFill>
                <a:latin typeface="Arial" charset="0"/>
                <a:cs typeface="Arial" charset="0"/>
              </a:rPr>
              <a:t>&amp; scrub</a:t>
            </a:r>
            <a:endParaRPr lang="en-US" sz="1600" b="1" dirty="0">
              <a:solidFill>
                <a:srgbClr val="000000"/>
              </a:solidFill>
              <a:latin typeface="Arial" charset="0"/>
              <a:cs typeface="Arial" charset="0"/>
            </a:endParaRPr>
          </a:p>
        </p:txBody>
      </p:sp>
      <p:sp>
        <p:nvSpPr>
          <p:cNvPr id="345106" name="Text Box 18"/>
          <p:cNvSpPr txBox="1">
            <a:spLocks noChangeArrowheads="1"/>
          </p:cNvSpPr>
          <p:nvPr/>
        </p:nvSpPr>
        <p:spPr bwMode="auto">
          <a:xfrm>
            <a:off x="1873252" y="4847715"/>
            <a:ext cx="17827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dirty="0">
                <a:solidFill>
                  <a:srgbClr val="000000"/>
                </a:solidFill>
                <a:latin typeface="Arial" charset="0"/>
                <a:cs typeface="Arial" charset="0"/>
              </a:rPr>
              <a:t>Coniferous forest</a:t>
            </a:r>
          </a:p>
        </p:txBody>
      </p:sp>
      <p:sp>
        <p:nvSpPr>
          <p:cNvPr id="345107" name="Text Box 19"/>
          <p:cNvSpPr txBox="1">
            <a:spLocks noChangeArrowheads="1"/>
          </p:cNvSpPr>
          <p:nvPr/>
        </p:nvSpPr>
        <p:spPr bwMode="auto">
          <a:xfrm>
            <a:off x="3656014" y="4847715"/>
            <a:ext cx="9572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latin typeface="Arial" charset="0"/>
                <a:cs typeface="Arial" charset="0"/>
              </a:rPr>
              <a:t>Desert</a:t>
            </a:r>
          </a:p>
        </p:txBody>
      </p:sp>
      <p:sp>
        <p:nvSpPr>
          <p:cNvPr id="345108" name="Text Box 20"/>
          <p:cNvSpPr txBox="1">
            <a:spLocks noChangeArrowheads="1"/>
          </p:cNvSpPr>
          <p:nvPr/>
        </p:nvSpPr>
        <p:spPr bwMode="auto">
          <a:xfrm>
            <a:off x="4752976" y="4847715"/>
            <a:ext cx="1536700"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Coniferous forest</a:t>
            </a:r>
          </a:p>
        </p:txBody>
      </p:sp>
      <p:sp>
        <p:nvSpPr>
          <p:cNvPr id="345109" name="Text Box 21"/>
          <p:cNvSpPr txBox="1">
            <a:spLocks noChangeArrowheads="1"/>
          </p:cNvSpPr>
          <p:nvPr/>
        </p:nvSpPr>
        <p:spPr bwMode="auto">
          <a:xfrm>
            <a:off x="6326189" y="4847715"/>
            <a:ext cx="1258887"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Prairie grassland</a:t>
            </a:r>
          </a:p>
        </p:txBody>
      </p:sp>
      <p:sp>
        <p:nvSpPr>
          <p:cNvPr id="345110" name="Text Box 22"/>
          <p:cNvSpPr txBox="1">
            <a:spLocks noChangeArrowheads="1"/>
          </p:cNvSpPr>
          <p:nvPr/>
        </p:nvSpPr>
        <p:spPr bwMode="auto">
          <a:xfrm>
            <a:off x="7656514" y="4847715"/>
            <a:ext cx="1528762" cy="581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latin typeface="Arial" charset="0"/>
                <a:cs typeface="Arial" charset="0"/>
              </a:rPr>
              <a:t>Deciduous forest</a:t>
            </a:r>
          </a:p>
        </p:txBody>
      </p:sp>
      <p:sp>
        <p:nvSpPr>
          <p:cNvPr id="26" name="Rectangle 2"/>
          <p:cNvSpPr txBox="1">
            <a:spLocks noChangeArrowheads="1"/>
          </p:cNvSpPr>
          <p:nvPr/>
        </p:nvSpPr>
        <p:spPr>
          <a:xfrm>
            <a:off x="464985" y="11752"/>
            <a:ext cx="8229600" cy="510225"/>
          </a:xfrm>
          <a:prstGeom prst="rect">
            <a:avLst/>
          </a:prstGeom>
        </p:spPr>
        <p:txBody>
          <a:bodyPr vert="horz" lIns="91440" tIns="45720" rIns="91440" bIns="45720" rtlCol="0" anchor="b">
            <a:normAutofit fontScale="925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Biomes- Ecosystem Diversity</a:t>
            </a:r>
            <a:endParaRPr lang="en-US" sz="3200" b="1" dirty="0">
              <a:ea typeface="ＭＳ Ｐゴシック" charset="0"/>
            </a:endParaRPr>
          </a:p>
        </p:txBody>
      </p:sp>
      <p:sp>
        <p:nvSpPr>
          <p:cNvPr id="28" name="Rectangle 27"/>
          <p:cNvSpPr/>
          <p:nvPr/>
        </p:nvSpPr>
        <p:spPr>
          <a:xfrm>
            <a:off x="122284" y="5496099"/>
            <a:ext cx="8866185" cy="1200329"/>
          </a:xfrm>
          <a:prstGeom prst="rect">
            <a:avLst/>
          </a:prstGeom>
          <a:ln>
            <a:solidFill>
              <a:srgbClr val="000000"/>
            </a:solidFill>
          </a:ln>
        </p:spPr>
        <p:txBody>
          <a:bodyPr wrap="square">
            <a:spAutoFit/>
          </a:bodyPr>
          <a:lstStyle/>
          <a:p>
            <a:pPr algn="ctr"/>
            <a:r>
              <a:rPr lang="en-US" dirty="0" smtClean="0">
                <a:latin typeface="Corbel" charset="0"/>
              </a:rPr>
              <a:t>Biomes are large regions characterized by specific climates and communities of species that are specifically adapted to the biotic and a biotic components of their ecosystems.  </a:t>
            </a:r>
          </a:p>
          <a:p>
            <a:pPr algn="ctr"/>
            <a:r>
              <a:rPr lang="en-US" dirty="0" smtClean="0">
                <a:latin typeface="Corbel" charset="0"/>
              </a:rPr>
              <a:t>This variety of ecosystems is a major component of biodiversity. </a:t>
            </a:r>
          </a:p>
          <a:p>
            <a:pPr algn="ctr"/>
            <a:r>
              <a:rPr lang="en-US" dirty="0" smtClean="0">
                <a:latin typeface="Corbel" charset="0"/>
              </a:rPr>
              <a:t> Each of these ecosystems (biomes) is a storehouse of genetic and species diversity.</a:t>
            </a:r>
            <a:endParaRPr lang="en-US" dirty="0"/>
          </a:p>
        </p:txBody>
      </p:sp>
    </p:spTree>
    <p:extLst>
      <p:ext uri="{BB962C8B-B14F-4D97-AF65-F5344CB8AC3E}">
        <p14:creationId xmlns:p14="http://schemas.microsoft.com/office/powerpoint/2010/main" val="3826706423"/>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E_04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869" y="55563"/>
            <a:ext cx="7705725" cy="6667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6659" name="Rectangle 3" hidden="1"/>
          <p:cNvSpPr>
            <a:spLocks noGrp="1" noChangeArrowheads="1"/>
          </p:cNvSpPr>
          <p:nvPr>
            <p:ph type="title"/>
          </p:nvPr>
        </p:nvSpPr>
        <p:spPr/>
        <p:txBody>
          <a:bodyPr/>
          <a:lstStyle/>
          <a:p>
            <a:pPr eaLnBrk="1" hangingPunct="1">
              <a:defRPr/>
            </a:pPr>
            <a:endParaRPr lang="en-US" sz="1000" smtClean="0"/>
          </a:p>
        </p:txBody>
      </p:sp>
      <p:sp>
        <p:nvSpPr>
          <p:cNvPr id="326661" name="Text Box 5"/>
          <p:cNvSpPr txBox="1">
            <a:spLocks noChangeArrowheads="1"/>
          </p:cNvSpPr>
          <p:nvPr/>
        </p:nvSpPr>
        <p:spPr bwMode="auto">
          <a:xfrm>
            <a:off x="680357" y="34926"/>
            <a:ext cx="3617912" cy="760208"/>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200" b="1" dirty="0">
                <a:solidFill>
                  <a:srgbClr val="000000"/>
                </a:solidFill>
                <a:latin typeface="Arial" charset="0"/>
                <a:cs typeface="Arial" charset="0"/>
              </a:rPr>
              <a:t>Functional Diversity The biological and chemical processes such as energy </a:t>
            </a:r>
            <a:r>
              <a:rPr lang="en-US" sz="1200" b="1" dirty="0">
                <a:solidFill>
                  <a:srgbClr val="000000"/>
                </a:solidFill>
                <a:latin typeface="Lucida Grande" charset="0"/>
                <a:cs typeface="Arial" charset="0"/>
              </a:rPr>
              <a:t>fl</a:t>
            </a:r>
            <a:r>
              <a:rPr lang="en-US" sz="1200" b="1" dirty="0">
                <a:solidFill>
                  <a:srgbClr val="000000"/>
                </a:solidFill>
                <a:latin typeface="Arial" charset="0"/>
                <a:cs typeface="Arial" charset="0"/>
              </a:rPr>
              <a:t>ow and matter recycling needed for the survival of species, communities, and ecosystems.</a:t>
            </a:r>
          </a:p>
        </p:txBody>
      </p:sp>
      <p:sp>
        <p:nvSpPr>
          <p:cNvPr id="326662" name="Text Box 6"/>
          <p:cNvSpPr txBox="1">
            <a:spLocks noChangeArrowheads="1"/>
          </p:cNvSpPr>
          <p:nvPr/>
        </p:nvSpPr>
        <p:spPr bwMode="auto">
          <a:xfrm>
            <a:off x="6105250" y="50801"/>
            <a:ext cx="2712237" cy="760208"/>
          </a:xfrm>
          <a:prstGeom prst="rect">
            <a:avLst/>
          </a:prstGeom>
          <a:solidFill>
            <a:schemeClr val="accent3">
              <a:lumMod val="40000"/>
              <a:lumOff val="60000"/>
            </a:schemeClr>
          </a:solidFill>
          <a:ln>
            <a:solidFill>
              <a:srgbClr val="000000"/>
            </a:solidFill>
          </a:ln>
          <a:effectLst/>
          <a:extLst/>
        </p:spPr>
        <p:txBody>
          <a:bodyPr wrap="square" anchor="ctr" anchorCtr="1">
            <a:spAutoFit/>
          </a:bodyPr>
          <a:lstStyle/>
          <a:p>
            <a:pPr eaLnBrk="1" hangingPunct="1">
              <a:lnSpc>
                <a:spcPct val="90000"/>
              </a:lnSpc>
              <a:defRPr/>
            </a:pPr>
            <a:r>
              <a:rPr lang="en-US" sz="1200" b="1" dirty="0">
                <a:solidFill>
                  <a:srgbClr val="000000"/>
                </a:solidFill>
                <a:latin typeface="Arial" charset="0"/>
                <a:cs typeface="Arial" charset="0"/>
              </a:rPr>
              <a:t>Ecological Diversity The variety of terrestrial and aquatic ecosystems </a:t>
            </a:r>
            <a:r>
              <a:rPr lang="en-US" sz="1200" b="1" dirty="0" smtClean="0">
                <a:solidFill>
                  <a:srgbClr val="000000"/>
                </a:solidFill>
                <a:latin typeface="Arial" charset="0"/>
                <a:cs typeface="Arial" charset="0"/>
              </a:rPr>
              <a:t>found in </a:t>
            </a:r>
            <a:r>
              <a:rPr lang="en-US" sz="1200" b="1" dirty="0">
                <a:solidFill>
                  <a:srgbClr val="000000"/>
                </a:solidFill>
                <a:latin typeface="Arial" charset="0"/>
                <a:cs typeface="Arial" charset="0"/>
              </a:rPr>
              <a:t>an area or on the earth</a:t>
            </a:r>
            <a:r>
              <a:rPr lang="en-US" sz="1200" b="1" dirty="0" smtClean="0">
                <a:solidFill>
                  <a:srgbClr val="000000"/>
                </a:solidFill>
                <a:latin typeface="Arial" charset="0"/>
                <a:cs typeface="Arial" charset="0"/>
              </a:rPr>
              <a:t>.</a:t>
            </a:r>
          </a:p>
          <a:p>
            <a:pPr eaLnBrk="1" hangingPunct="1">
              <a:lnSpc>
                <a:spcPct val="90000"/>
              </a:lnSpc>
              <a:defRPr/>
            </a:pPr>
            <a:endParaRPr lang="en-US" sz="1200" b="1" dirty="0">
              <a:solidFill>
                <a:srgbClr val="000000"/>
              </a:solidFill>
              <a:latin typeface="Arial" charset="0"/>
              <a:cs typeface="Arial" charset="0"/>
            </a:endParaRPr>
          </a:p>
        </p:txBody>
      </p:sp>
      <p:sp>
        <p:nvSpPr>
          <p:cNvPr id="326663" name="Text Box 7"/>
          <p:cNvSpPr txBox="1">
            <a:spLocks noChangeArrowheads="1"/>
          </p:cNvSpPr>
          <p:nvPr/>
        </p:nvSpPr>
        <p:spPr bwMode="auto">
          <a:xfrm>
            <a:off x="2996519" y="1050926"/>
            <a:ext cx="947738" cy="384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200" b="1">
                <a:solidFill>
                  <a:srgbClr val="000000"/>
                </a:solidFill>
                <a:latin typeface="Arial" charset="0"/>
                <a:cs typeface="Arial" charset="0"/>
              </a:rPr>
              <a:t>Solar energy</a:t>
            </a:r>
          </a:p>
        </p:txBody>
      </p:sp>
      <p:sp>
        <p:nvSpPr>
          <p:cNvPr id="326664" name="Text Box 8"/>
          <p:cNvSpPr txBox="1">
            <a:spLocks noChangeArrowheads="1"/>
          </p:cNvSpPr>
          <p:nvPr/>
        </p:nvSpPr>
        <p:spPr bwMode="auto">
          <a:xfrm>
            <a:off x="1731282" y="1187451"/>
            <a:ext cx="1019175" cy="53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800" b="1">
                <a:solidFill>
                  <a:srgbClr val="FFFFFF"/>
                </a:solidFill>
                <a:latin typeface="Arial" charset="0"/>
                <a:cs typeface="Arial" charset="0"/>
              </a:rPr>
              <a:t>Chemical nutrients (carbon dioxide, oxygen, nitrogen, minerals)</a:t>
            </a:r>
          </a:p>
        </p:txBody>
      </p:sp>
      <p:sp>
        <p:nvSpPr>
          <p:cNvPr id="326665" name="Text Box 9"/>
          <p:cNvSpPr txBox="1">
            <a:spLocks noChangeArrowheads="1"/>
          </p:cNvSpPr>
          <p:nvPr/>
        </p:nvSpPr>
        <p:spPr bwMode="auto">
          <a:xfrm>
            <a:off x="680357" y="1309688"/>
            <a:ext cx="7413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6" name="Text Box 10"/>
          <p:cNvSpPr txBox="1">
            <a:spLocks noChangeArrowheads="1"/>
          </p:cNvSpPr>
          <p:nvPr/>
        </p:nvSpPr>
        <p:spPr bwMode="auto">
          <a:xfrm>
            <a:off x="177255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7" name="Text Box 11"/>
          <p:cNvSpPr txBox="1">
            <a:spLocks noChangeArrowheads="1"/>
          </p:cNvSpPr>
          <p:nvPr/>
        </p:nvSpPr>
        <p:spPr bwMode="auto">
          <a:xfrm>
            <a:off x="2337707" y="1895476"/>
            <a:ext cx="7413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68" name="Text Box 12"/>
          <p:cNvSpPr txBox="1">
            <a:spLocks noChangeArrowheads="1"/>
          </p:cNvSpPr>
          <p:nvPr/>
        </p:nvSpPr>
        <p:spPr bwMode="auto">
          <a:xfrm>
            <a:off x="697819" y="2397126"/>
            <a:ext cx="1274763"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Decomposers (bacteria, fungi)</a:t>
            </a:r>
          </a:p>
        </p:txBody>
      </p:sp>
      <p:sp>
        <p:nvSpPr>
          <p:cNvPr id="326669" name="Text Box 13"/>
          <p:cNvSpPr txBox="1">
            <a:spLocks noChangeArrowheads="1"/>
          </p:cNvSpPr>
          <p:nvPr/>
        </p:nvSpPr>
        <p:spPr bwMode="auto">
          <a:xfrm>
            <a:off x="2836182" y="2419351"/>
            <a:ext cx="1295400"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000" b="1">
                <a:solidFill>
                  <a:srgbClr val="FFFFFF"/>
                </a:solidFill>
                <a:latin typeface="Arial" charset="0"/>
                <a:cs typeface="Arial" charset="0"/>
              </a:rPr>
              <a:t>Producers (plants)</a:t>
            </a:r>
          </a:p>
        </p:txBody>
      </p:sp>
      <p:sp>
        <p:nvSpPr>
          <p:cNvPr id="326670" name="Text Box 14"/>
          <p:cNvSpPr txBox="1">
            <a:spLocks noChangeArrowheads="1"/>
          </p:cNvSpPr>
          <p:nvPr/>
        </p:nvSpPr>
        <p:spPr bwMode="auto">
          <a:xfrm>
            <a:off x="1778907" y="3251201"/>
            <a:ext cx="914400" cy="458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900" b="1">
                <a:solidFill>
                  <a:srgbClr val="FFFFFF"/>
                </a:solidFill>
                <a:latin typeface="Arial" charset="0"/>
                <a:cs typeface="Arial" charset="0"/>
              </a:rPr>
              <a:t>Consumers (plant eaters, meat eaters)</a:t>
            </a:r>
          </a:p>
        </p:txBody>
      </p:sp>
      <p:sp>
        <p:nvSpPr>
          <p:cNvPr id="326671" name="Text Box 15"/>
          <p:cNvSpPr txBox="1">
            <a:spLocks noChangeArrowheads="1"/>
          </p:cNvSpPr>
          <p:nvPr/>
        </p:nvSpPr>
        <p:spPr bwMode="auto">
          <a:xfrm>
            <a:off x="777194" y="341153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2" name="Text Box 16"/>
          <p:cNvSpPr txBox="1">
            <a:spLocks noChangeArrowheads="1"/>
          </p:cNvSpPr>
          <p:nvPr/>
        </p:nvSpPr>
        <p:spPr bwMode="auto">
          <a:xfrm>
            <a:off x="3113994" y="3405188"/>
            <a:ext cx="741363"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Heat</a:t>
            </a:r>
          </a:p>
        </p:txBody>
      </p:sp>
      <p:sp>
        <p:nvSpPr>
          <p:cNvPr id="326673" name="Text Box 17"/>
          <p:cNvSpPr txBox="1">
            <a:spLocks noChangeArrowheads="1"/>
          </p:cNvSpPr>
          <p:nvPr/>
        </p:nvSpPr>
        <p:spPr bwMode="auto">
          <a:xfrm>
            <a:off x="713693" y="6102351"/>
            <a:ext cx="3024229" cy="630237"/>
          </a:xfrm>
          <a:prstGeom prst="rect">
            <a:avLst/>
          </a:prstGeom>
          <a:solidFill>
            <a:srgbClr val="D7E4BD"/>
          </a:solidFill>
          <a:ln>
            <a:solidFill>
              <a:srgbClr val="000000"/>
            </a:solidFill>
          </a:ln>
          <a:effectLst/>
          <a:extLst/>
        </p:spPr>
        <p:txBody>
          <a:bodyPr wrap="square">
            <a:spAutoFit/>
          </a:bodyPr>
          <a:lstStyle/>
          <a:p>
            <a:pPr eaLnBrk="1" hangingPunct="1">
              <a:lnSpc>
                <a:spcPct val="90000"/>
              </a:lnSpc>
              <a:defRPr/>
            </a:pPr>
            <a:r>
              <a:rPr lang="en-US" sz="1300" b="1" dirty="0">
                <a:solidFill>
                  <a:srgbClr val="000000"/>
                </a:solidFill>
                <a:latin typeface="Arial" charset="0"/>
                <a:cs typeface="Arial" charset="0"/>
              </a:rPr>
              <a:t>Genetic Diversity The variety </a:t>
            </a:r>
          </a:p>
          <a:p>
            <a:pPr eaLnBrk="1" hangingPunct="1">
              <a:lnSpc>
                <a:spcPct val="90000"/>
              </a:lnSpc>
              <a:defRPr/>
            </a:pPr>
            <a:r>
              <a:rPr lang="en-US" sz="1300" b="1" dirty="0">
                <a:solidFill>
                  <a:srgbClr val="000000"/>
                </a:solidFill>
                <a:latin typeface="Arial" charset="0"/>
                <a:cs typeface="Arial" charset="0"/>
              </a:rPr>
              <a:t>of genetic material within a </a:t>
            </a:r>
          </a:p>
          <a:p>
            <a:pPr eaLnBrk="1" hangingPunct="1">
              <a:lnSpc>
                <a:spcPct val="90000"/>
              </a:lnSpc>
              <a:defRPr/>
            </a:pPr>
            <a:r>
              <a:rPr lang="en-US" sz="1300" b="1" dirty="0">
                <a:solidFill>
                  <a:srgbClr val="000000"/>
                </a:solidFill>
                <a:latin typeface="Arial" charset="0"/>
                <a:cs typeface="Arial" charset="0"/>
              </a:rPr>
              <a:t>species or a population. </a:t>
            </a:r>
          </a:p>
        </p:txBody>
      </p:sp>
      <p:sp>
        <p:nvSpPr>
          <p:cNvPr id="326674" name="Text Box 18"/>
          <p:cNvSpPr txBox="1">
            <a:spLocks noChangeArrowheads="1"/>
          </p:cNvSpPr>
          <p:nvPr/>
        </p:nvSpPr>
        <p:spPr bwMode="auto">
          <a:xfrm>
            <a:off x="5898469" y="6102351"/>
            <a:ext cx="2590800" cy="639762"/>
          </a:xfrm>
          <a:prstGeom prst="rect">
            <a:avLst/>
          </a:prstGeom>
          <a:solidFill>
            <a:srgbClr val="D7E4BD"/>
          </a:solidFill>
          <a:ln>
            <a:solidFill>
              <a:srgbClr val="000000"/>
            </a:solidFill>
          </a:ln>
          <a:effectLst/>
          <a:extLst/>
        </p:spPr>
        <p:txBody>
          <a:bodyPr>
            <a:spAutoFit/>
          </a:bodyPr>
          <a:lstStyle/>
          <a:p>
            <a:pPr eaLnBrk="1" hangingPunct="1">
              <a:defRPr/>
            </a:pPr>
            <a:r>
              <a:rPr lang="en-US" sz="1200" b="1" dirty="0">
                <a:solidFill>
                  <a:srgbClr val="000000"/>
                </a:solidFill>
                <a:latin typeface="Arial" charset="0"/>
                <a:cs typeface="Arial" charset="0"/>
              </a:rPr>
              <a:t>Species Diversity The number and abundance of species present in different communities.</a:t>
            </a:r>
          </a:p>
        </p:txBody>
      </p:sp>
    </p:spTree>
    <p:extLst>
      <p:ext uri="{BB962C8B-B14F-4D97-AF65-F5344CB8AC3E}">
        <p14:creationId xmlns:p14="http://schemas.microsoft.com/office/powerpoint/2010/main" val="1721292067"/>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48489" y="23759"/>
            <a:ext cx="8688356" cy="634119"/>
          </a:xfrm>
        </p:spPr>
        <p:txBody>
          <a:bodyPr anchor="b">
            <a:normAutofit/>
          </a:bodyPr>
          <a:lstStyle/>
          <a:p>
            <a:r>
              <a:rPr lang="en-US" sz="3200" b="1" dirty="0">
                <a:ea typeface="ＭＳ Ｐゴシック" charset="0"/>
              </a:rPr>
              <a:t>Species </a:t>
            </a:r>
            <a:r>
              <a:rPr lang="en-US" sz="3200" b="1" dirty="0" smtClean="0">
                <a:ea typeface="ＭＳ Ｐゴシック" charset="0"/>
              </a:rPr>
              <a:t>Diversity</a:t>
            </a:r>
            <a:endParaRPr lang="en-US" sz="3200" b="1" dirty="0">
              <a:ea typeface="ＭＳ Ｐゴシック" charset="0"/>
            </a:endParaRPr>
          </a:p>
        </p:txBody>
      </p:sp>
      <p:sp>
        <p:nvSpPr>
          <p:cNvPr id="13314" name="Rectangle 3"/>
          <p:cNvSpPr>
            <a:spLocks noGrp="1" noChangeArrowheads="1"/>
          </p:cNvSpPr>
          <p:nvPr>
            <p:ph type="body" idx="1"/>
          </p:nvPr>
        </p:nvSpPr>
        <p:spPr>
          <a:xfrm>
            <a:off x="248490" y="670265"/>
            <a:ext cx="8688356" cy="4525963"/>
          </a:xfrm>
        </p:spPr>
        <p:txBody>
          <a:bodyPr>
            <a:noAutofit/>
          </a:bodyPr>
          <a:lstStyle/>
          <a:p>
            <a:pPr marL="0" indent="0">
              <a:buNone/>
            </a:pPr>
            <a:r>
              <a:rPr lang="en-US" sz="2400" b="1" dirty="0" smtClean="0">
                <a:solidFill>
                  <a:srgbClr val="000000"/>
                </a:solidFill>
                <a:latin typeface="Calibri (Body)"/>
                <a:ea typeface="ＭＳ Ｐゴシック" charset="0"/>
                <a:cs typeface="Calibri (Body)"/>
              </a:rPr>
              <a:t>Species </a:t>
            </a:r>
            <a:r>
              <a:rPr lang="en-US" sz="2400" b="1" dirty="0">
                <a:solidFill>
                  <a:srgbClr val="000000"/>
                </a:solidFill>
                <a:latin typeface="Calibri (Body)"/>
                <a:ea typeface="ＭＳ Ｐゴシック" charset="0"/>
                <a:cs typeface="Calibri (Body)"/>
              </a:rPr>
              <a:t>richness</a:t>
            </a:r>
            <a:r>
              <a:rPr lang="en-US" sz="2400" dirty="0">
                <a:solidFill>
                  <a:srgbClr val="000000"/>
                </a:solidFill>
                <a:latin typeface="Calibri (Body)"/>
                <a:ea typeface="ＭＳ Ｐゴシック" charset="0"/>
                <a:cs typeface="Calibri (Body)"/>
              </a:rPr>
              <a:t>: </a:t>
            </a:r>
          </a:p>
          <a:p>
            <a:r>
              <a:rPr lang="en-US" sz="2400" dirty="0">
                <a:solidFill>
                  <a:srgbClr val="000000"/>
                </a:solidFill>
                <a:latin typeface="Calibri (Body)"/>
                <a:ea typeface="ＭＳ Ｐゴシック" charset="0"/>
                <a:cs typeface="Calibri (Body)"/>
              </a:rPr>
              <a:t>The number of different species in a given </a:t>
            </a:r>
            <a:r>
              <a:rPr lang="en-US" sz="2400" dirty="0" smtClean="0">
                <a:solidFill>
                  <a:srgbClr val="000000"/>
                </a:solidFill>
                <a:latin typeface="Calibri (Body)"/>
                <a:ea typeface="ＭＳ Ｐゴシック" charset="0"/>
                <a:cs typeface="Calibri (Body)"/>
              </a:rPr>
              <a:t>area</a:t>
            </a:r>
            <a:endParaRPr lang="en-US" sz="2400" dirty="0">
              <a:solidFill>
                <a:srgbClr val="000000"/>
              </a:solidFill>
              <a:latin typeface="Calibri (Body)"/>
              <a:ea typeface="ＭＳ Ｐゴシック" charset="0"/>
              <a:cs typeface="Calibri (Body)"/>
            </a:endParaRPr>
          </a:p>
          <a:p>
            <a:pPr marL="0" indent="0">
              <a:buNone/>
            </a:pPr>
            <a:r>
              <a:rPr lang="en-US" sz="2400" b="1" dirty="0">
                <a:solidFill>
                  <a:srgbClr val="000000"/>
                </a:solidFill>
                <a:latin typeface="Calibri (Body)"/>
                <a:ea typeface="ＭＳ Ｐゴシック" charset="0"/>
                <a:cs typeface="Calibri (Body)"/>
              </a:rPr>
              <a:t>Species evenness</a:t>
            </a:r>
            <a:r>
              <a:rPr lang="en-US" sz="2400" dirty="0">
                <a:solidFill>
                  <a:srgbClr val="000000"/>
                </a:solidFill>
                <a:latin typeface="Calibri (Body)"/>
                <a:ea typeface="ＭＳ Ｐゴシック" charset="0"/>
                <a:cs typeface="Calibri (Body)"/>
              </a:rPr>
              <a:t>: </a:t>
            </a:r>
          </a:p>
          <a:p>
            <a:r>
              <a:rPr lang="en-US" sz="2400" dirty="0" smtClean="0">
                <a:solidFill>
                  <a:srgbClr val="000000"/>
                </a:solidFill>
                <a:latin typeface="Calibri (Body)"/>
                <a:ea typeface="ＭＳ Ｐゴシック" charset="0"/>
                <a:cs typeface="Calibri (Body)"/>
              </a:rPr>
              <a:t>The relative proportion of individuals within the different species in a given area</a:t>
            </a:r>
            <a:endParaRPr lang="en-US" sz="2400" dirty="0">
              <a:solidFill>
                <a:srgbClr val="000000"/>
              </a:solidFill>
              <a:latin typeface="Calibri (Body)"/>
              <a:ea typeface="ＭＳ Ｐゴシック" charset="0"/>
              <a:cs typeface="Calibri (Body)"/>
            </a:endParaRPr>
          </a:p>
          <a:p>
            <a:pPr marL="0" indent="0" eaLnBrk="1" hangingPunct="1">
              <a:buNone/>
            </a:pPr>
            <a:endParaRPr lang="en-US" sz="2400" dirty="0">
              <a:solidFill>
                <a:srgbClr val="000000"/>
              </a:solidFill>
              <a:latin typeface="Calibri (Body)"/>
              <a:ea typeface="ＭＳ Ｐゴシック" charset="0"/>
              <a:cs typeface="Calibri (Body)"/>
            </a:endParaRPr>
          </a:p>
        </p:txBody>
      </p:sp>
      <p:pic>
        <p:nvPicPr>
          <p:cNvPr id="7" name="Picture 3" descr="figure_05_04"/>
          <p:cNvPicPr>
            <a:picLocks noChangeAspect="1" noChangeArrowheads="1"/>
          </p:cNvPicPr>
          <p:nvPr/>
        </p:nvPicPr>
        <p:blipFill rotWithShape="1">
          <a:blip r:embed="rId3">
            <a:extLst>
              <a:ext uri="{28A0092B-C50C-407E-A947-70E740481C1C}">
                <a14:useLocalDpi xmlns:a14="http://schemas.microsoft.com/office/drawing/2010/main" val="0"/>
              </a:ext>
            </a:extLst>
          </a:blip>
          <a:srcRect b="7664"/>
          <a:stretch/>
        </p:blipFill>
        <p:spPr>
          <a:xfrm>
            <a:off x="1331150" y="2807884"/>
            <a:ext cx="6526144" cy="3943019"/>
          </a:xfrm>
          <a:prstGeom prst="rect">
            <a:avLst/>
          </a:prstGeom>
          <a:noFill/>
          <a:ln>
            <a:solidFill>
              <a:srgbClr val="000000"/>
            </a:solidFill>
          </a:ln>
        </p:spPr>
      </p:pic>
    </p:spTree>
    <p:extLst>
      <p:ext uri="{BB962C8B-B14F-4D97-AF65-F5344CB8AC3E}">
        <p14:creationId xmlns:p14="http://schemas.microsoft.com/office/powerpoint/2010/main" val="380677994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48489" y="23759"/>
            <a:ext cx="8688356" cy="634119"/>
          </a:xfrm>
        </p:spPr>
        <p:txBody>
          <a:bodyPr anchor="b">
            <a:normAutofit/>
          </a:bodyPr>
          <a:lstStyle/>
          <a:p>
            <a:r>
              <a:rPr lang="en-US" sz="3200" b="1" dirty="0">
                <a:ea typeface="ＭＳ Ｐゴシック" charset="0"/>
              </a:rPr>
              <a:t>Species </a:t>
            </a:r>
            <a:r>
              <a:rPr lang="en-US" sz="3200" b="1" dirty="0" smtClean="0">
                <a:ea typeface="ＭＳ Ｐゴシック" charset="0"/>
              </a:rPr>
              <a:t>Diversity</a:t>
            </a:r>
            <a:endParaRPr lang="en-US" sz="3200" b="1" dirty="0">
              <a:ea typeface="ＭＳ Ｐゴシック" charset="0"/>
            </a:endParaRPr>
          </a:p>
        </p:txBody>
      </p:sp>
      <p:sp>
        <p:nvSpPr>
          <p:cNvPr id="13314" name="Rectangle 3"/>
          <p:cNvSpPr>
            <a:spLocks noGrp="1" noChangeArrowheads="1"/>
          </p:cNvSpPr>
          <p:nvPr>
            <p:ph type="body" idx="1"/>
          </p:nvPr>
        </p:nvSpPr>
        <p:spPr>
          <a:xfrm>
            <a:off x="248490" y="670265"/>
            <a:ext cx="8688356" cy="4525963"/>
          </a:xfrm>
        </p:spPr>
        <p:txBody>
          <a:bodyPr>
            <a:noAutofit/>
          </a:bodyPr>
          <a:lstStyle/>
          <a:p>
            <a:pPr marL="0" indent="0" algn="ctr">
              <a:buNone/>
            </a:pPr>
            <a:r>
              <a:rPr lang="en-US" sz="2400" dirty="0">
                <a:latin typeface="Calibri (Body)"/>
                <a:ea typeface="ＭＳ Ｐゴシック" charset="0"/>
                <a:cs typeface="Calibri (Body)"/>
              </a:rPr>
              <a:t>Diversity varies with geographical location</a:t>
            </a:r>
          </a:p>
          <a:p>
            <a:endParaRPr lang="en-US" sz="2400" dirty="0">
              <a:latin typeface="Calibri (Body)"/>
              <a:ea typeface="ＭＳ Ｐゴシック" charset="0"/>
              <a:cs typeface="Calibri (Body)"/>
            </a:endParaRPr>
          </a:p>
          <a:p>
            <a:pPr marL="0" indent="0">
              <a:buNone/>
            </a:pPr>
            <a:endParaRPr lang="en-US" sz="2400" dirty="0" smtClean="0">
              <a:latin typeface="Calibri (Body)"/>
              <a:ea typeface="ＭＳ Ｐゴシック" charset="0"/>
              <a:cs typeface="Calibri (Body)"/>
            </a:endParaRPr>
          </a:p>
          <a:p>
            <a:pPr marL="0" indent="0">
              <a:buNone/>
            </a:pPr>
            <a:endParaRPr lang="en-US" sz="2400" dirty="0">
              <a:latin typeface="Calibri (Body)"/>
              <a:ea typeface="ＭＳ Ｐゴシック" charset="0"/>
              <a:cs typeface="Calibri (Body)"/>
            </a:endParaRPr>
          </a:p>
          <a:p>
            <a:pPr marL="0" indent="0">
              <a:buNone/>
            </a:pPr>
            <a:endParaRPr lang="en-US" sz="2400" dirty="0" smtClean="0">
              <a:latin typeface="Calibri (Body)"/>
              <a:ea typeface="ＭＳ Ｐゴシック" charset="0"/>
              <a:cs typeface="Calibri (Body)"/>
            </a:endParaRPr>
          </a:p>
          <a:p>
            <a:pPr marL="0" indent="0">
              <a:buNone/>
            </a:pPr>
            <a:endParaRPr lang="en-US" sz="2400" dirty="0">
              <a:latin typeface="Calibri (Body)"/>
              <a:ea typeface="ＭＳ Ｐゴシック" charset="0"/>
              <a:cs typeface="Calibri (Body)"/>
            </a:endParaRPr>
          </a:p>
          <a:p>
            <a:pPr marL="0" indent="0">
              <a:buNone/>
            </a:pPr>
            <a:endParaRPr lang="en-US" sz="2400" dirty="0" smtClean="0">
              <a:latin typeface="Calibri (Body)"/>
              <a:ea typeface="ＭＳ Ｐゴシック" charset="0"/>
              <a:cs typeface="Calibri (Body)"/>
            </a:endParaRPr>
          </a:p>
          <a:p>
            <a:pPr marL="0" indent="0">
              <a:buNone/>
            </a:pPr>
            <a:r>
              <a:rPr lang="en-US" sz="2400" dirty="0" smtClean="0">
                <a:latin typeface="Calibri (Body)"/>
                <a:ea typeface="ＭＳ Ｐゴシック" charset="0"/>
                <a:cs typeface="Calibri (Body)"/>
              </a:rPr>
              <a:t>The </a:t>
            </a:r>
            <a:r>
              <a:rPr lang="en-US" sz="2400" dirty="0">
                <a:latin typeface="Calibri (Body)"/>
                <a:ea typeface="ＭＳ Ｐゴシック" charset="0"/>
                <a:cs typeface="Calibri (Body)"/>
              </a:rPr>
              <a:t>most species-rich communities</a:t>
            </a:r>
          </a:p>
          <a:p>
            <a:r>
              <a:rPr lang="en-US" sz="2400" dirty="0">
                <a:latin typeface="Calibri (Body)"/>
                <a:ea typeface="ＭＳ Ｐゴシック" charset="0"/>
                <a:cs typeface="Calibri (Body)"/>
              </a:rPr>
              <a:t>Tropical rain forests</a:t>
            </a:r>
          </a:p>
          <a:p>
            <a:r>
              <a:rPr lang="en-US" sz="2400" dirty="0">
                <a:latin typeface="Calibri (Body)"/>
                <a:ea typeface="ＭＳ Ｐゴシック" charset="0"/>
                <a:cs typeface="Calibri (Body)"/>
              </a:rPr>
              <a:t>Coral reefs</a:t>
            </a:r>
          </a:p>
          <a:p>
            <a:r>
              <a:rPr lang="en-US" sz="2400" dirty="0">
                <a:latin typeface="Calibri (Body)"/>
                <a:ea typeface="ＭＳ Ｐゴシック" charset="0"/>
                <a:cs typeface="Calibri (Body)"/>
              </a:rPr>
              <a:t>Ocean bottom zone</a:t>
            </a:r>
          </a:p>
          <a:p>
            <a:r>
              <a:rPr lang="en-US" sz="2400" dirty="0">
                <a:latin typeface="Calibri (Body)"/>
                <a:ea typeface="ＭＳ Ｐゴシック" charset="0"/>
                <a:cs typeface="Calibri (Body)"/>
              </a:rPr>
              <a:t>Large tropical </a:t>
            </a:r>
            <a:r>
              <a:rPr lang="en-US" sz="2400" dirty="0" smtClean="0">
                <a:latin typeface="Calibri (Body)"/>
                <a:ea typeface="ＭＳ Ｐゴシック" charset="0"/>
                <a:cs typeface="Calibri (Body)"/>
              </a:rPr>
              <a:t>lakes</a:t>
            </a:r>
          </a:p>
          <a:p>
            <a:pPr marL="400050" lvl="1" indent="0" algn="ctr">
              <a:buNone/>
            </a:pPr>
            <a:r>
              <a:rPr lang="en-US" sz="2300" i="1" dirty="0" smtClean="0">
                <a:ea typeface="ＭＳ Ｐゴシック" charset="0"/>
              </a:rPr>
              <a:t>Species </a:t>
            </a:r>
            <a:r>
              <a:rPr lang="en-US" sz="2300" i="1" dirty="0">
                <a:ea typeface="ＭＳ Ｐゴシック" charset="0"/>
              </a:rPr>
              <a:t>richness seems to increase productivity and stability or sustainability, and provide insurance against catastrophe</a:t>
            </a:r>
          </a:p>
          <a:p>
            <a:pPr marL="0" indent="0" eaLnBrk="1" hangingPunct="1">
              <a:buNone/>
            </a:pPr>
            <a:endParaRPr lang="en-US" sz="2400" dirty="0">
              <a:solidFill>
                <a:srgbClr val="000000"/>
              </a:solidFill>
              <a:latin typeface="Calibri (Body)"/>
              <a:ea typeface="ＭＳ Ｐゴシック" charset="0"/>
              <a:cs typeface="Calibri (Body)"/>
            </a:endParaRPr>
          </a:p>
        </p:txBody>
      </p:sp>
      <p:pic>
        <p:nvPicPr>
          <p:cNvPr id="5" name="Picture 5" descr="Supp8_f0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938398" y="1179177"/>
            <a:ext cx="3640019" cy="2538601"/>
          </a:xfrm>
          <a:prstGeom prst="rect">
            <a:avLst/>
          </a:prstGeom>
          <a:ln>
            <a:solidFill>
              <a:srgbClr val="000000"/>
            </a:solidFill>
          </a:ln>
        </p:spPr>
      </p:pic>
      <p:pic>
        <p:nvPicPr>
          <p:cNvPr id="2" name="Picture 1"/>
          <p:cNvPicPr>
            <a:picLocks noChangeAspect="1"/>
          </p:cNvPicPr>
          <p:nvPr/>
        </p:nvPicPr>
        <p:blipFill>
          <a:blip r:embed="rId4"/>
          <a:stretch>
            <a:fillRect/>
          </a:stretch>
        </p:blipFill>
        <p:spPr>
          <a:xfrm>
            <a:off x="6331442" y="4222660"/>
            <a:ext cx="2605403" cy="1727067"/>
          </a:xfrm>
          <a:prstGeom prst="rect">
            <a:avLst/>
          </a:prstGeom>
          <a:ln>
            <a:solidFill>
              <a:srgbClr val="000000"/>
            </a:solidFill>
          </a:ln>
        </p:spPr>
      </p:pic>
      <p:pic>
        <p:nvPicPr>
          <p:cNvPr id="3" name="Picture 2"/>
          <p:cNvPicPr>
            <a:picLocks noChangeAspect="1"/>
          </p:cNvPicPr>
          <p:nvPr/>
        </p:nvPicPr>
        <p:blipFill>
          <a:blip r:embed="rId5"/>
          <a:stretch>
            <a:fillRect/>
          </a:stretch>
        </p:blipFill>
        <p:spPr>
          <a:xfrm>
            <a:off x="3738645" y="4222660"/>
            <a:ext cx="2394174" cy="1727067"/>
          </a:xfrm>
          <a:prstGeom prst="rect">
            <a:avLst/>
          </a:prstGeom>
          <a:ln>
            <a:solidFill>
              <a:srgbClr val="000000"/>
            </a:solidFill>
          </a:ln>
        </p:spPr>
      </p:pic>
    </p:spTree>
    <p:extLst>
      <p:ext uri="{BB962C8B-B14F-4D97-AF65-F5344CB8AC3E}">
        <p14:creationId xmlns:p14="http://schemas.microsoft.com/office/powerpoint/2010/main" val="1478701576"/>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48489" y="23759"/>
            <a:ext cx="8688356" cy="634119"/>
          </a:xfrm>
        </p:spPr>
        <p:txBody>
          <a:bodyPr anchor="b">
            <a:normAutofit/>
          </a:bodyPr>
          <a:lstStyle/>
          <a:p>
            <a:r>
              <a:rPr lang="en-US" sz="3200" b="1" dirty="0" smtClean="0">
                <a:latin typeface="Calibri"/>
                <a:cs typeface="Calibri"/>
              </a:rPr>
              <a:t>Theory of Island Biogeography</a:t>
            </a:r>
            <a:endParaRPr lang="en-US" sz="3200" b="1" dirty="0">
              <a:latin typeface="Calibri"/>
              <a:ea typeface="ＭＳ Ｐゴシック" charset="0"/>
              <a:cs typeface="Calibri"/>
            </a:endParaRPr>
          </a:p>
        </p:txBody>
      </p:sp>
      <p:sp>
        <p:nvSpPr>
          <p:cNvPr id="13314" name="Rectangle 3"/>
          <p:cNvSpPr>
            <a:spLocks noGrp="1" noChangeArrowheads="1"/>
          </p:cNvSpPr>
          <p:nvPr>
            <p:ph type="body" idx="1"/>
          </p:nvPr>
        </p:nvSpPr>
        <p:spPr>
          <a:xfrm>
            <a:off x="137705" y="823262"/>
            <a:ext cx="9006295" cy="859684"/>
          </a:xfrm>
        </p:spPr>
        <p:txBody>
          <a:bodyPr>
            <a:noAutofit/>
          </a:bodyPr>
          <a:lstStyle/>
          <a:p>
            <a:pPr marL="0" indent="0">
              <a:buNone/>
            </a:pPr>
            <a:r>
              <a:rPr lang="en-US" sz="2300" i="1" dirty="0">
                <a:latin typeface="Calibri"/>
                <a:ea typeface="ＭＳ Ｐゴシック" charset="0"/>
                <a:cs typeface="Calibri"/>
              </a:rPr>
              <a:t>Diversity varies with geographical </a:t>
            </a:r>
            <a:r>
              <a:rPr lang="en-US" sz="2300" i="1" dirty="0" smtClean="0">
                <a:latin typeface="Calibri"/>
                <a:ea typeface="ＭＳ Ｐゴシック" charset="0"/>
                <a:cs typeface="Calibri"/>
              </a:rPr>
              <a:t>location</a:t>
            </a:r>
          </a:p>
          <a:p>
            <a:pPr marL="0" indent="0">
              <a:buNone/>
            </a:pPr>
            <a:r>
              <a:rPr lang="en-US" sz="2300" dirty="0" smtClean="0">
                <a:latin typeface="Calibri"/>
                <a:cs typeface="Calibri"/>
              </a:rPr>
              <a:t>Number of types of species influenced by size &amp; distance from mainland</a:t>
            </a:r>
          </a:p>
          <a:p>
            <a:pPr marL="0" indent="0">
              <a:buNone/>
            </a:pPr>
            <a:endParaRPr lang="en-US" sz="2300" dirty="0">
              <a:latin typeface="Calibri"/>
              <a:ea typeface="ＭＳ Ｐゴシック" charset="0"/>
              <a:cs typeface="Calibri"/>
            </a:endParaRPr>
          </a:p>
        </p:txBody>
      </p:sp>
      <p:pic>
        <p:nvPicPr>
          <p:cNvPr id="4" name="Picture 3"/>
          <p:cNvPicPr>
            <a:picLocks noChangeAspect="1"/>
          </p:cNvPicPr>
          <p:nvPr/>
        </p:nvPicPr>
        <p:blipFill>
          <a:blip r:embed="rId3"/>
          <a:stretch>
            <a:fillRect/>
          </a:stretch>
        </p:blipFill>
        <p:spPr>
          <a:xfrm>
            <a:off x="4814371" y="1958337"/>
            <a:ext cx="4122474" cy="3947270"/>
          </a:xfrm>
          <a:prstGeom prst="rect">
            <a:avLst/>
          </a:prstGeom>
          <a:ln>
            <a:solidFill>
              <a:srgbClr val="000000"/>
            </a:solidFill>
          </a:ln>
        </p:spPr>
      </p:pic>
      <p:sp>
        <p:nvSpPr>
          <p:cNvPr id="8" name="Rectangle 3"/>
          <p:cNvSpPr txBox="1">
            <a:spLocks noChangeArrowheads="1"/>
          </p:cNvSpPr>
          <p:nvPr/>
        </p:nvSpPr>
        <p:spPr>
          <a:xfrm>
            <a:off x="248488" y="1790042"/>
            <a:ext cx="4693593" cy="4525963"/>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Wingdings" charset="2"/>
              <a:buChar char="Ø"/>
            </a:pPr>
            <a:r>
              <a:rPr lang="en-US" sz="2300" b="1" dirty="0" smtClean="0">
                <a:latin typeface="Calibri"/>
                <a:cs typeface="Calibri"/>
              </a:rPr>
              <a:t>Size</a:t>
            </a:r>
            <a:r>
              <a:rPr lang="en-US" sz="2300" dirty="0" smtClean="0">
                <a:latin typeface="Calibri"/>
                <a:cs typeface="Calibri"/>
              </a:rPr>
              <a:t>: larger habitats have more species</a:t>
            </a:r>
          </a:p>
          <a:p>
            <a:pPr>
              <a:buFont typeface="Wingdings" charset="2"/>
              <a:buChar char="Ø"/>
            </a:pPr>
            <a:r>
              <a:rPr lang="en-US" sz="2300" b="1" dirty="0" smtClean="0">
                <a:latin typeface="Calibri"/>
                <a:cs typeface="Calibri"/>
              </a:rPr>
              <a:t>Distance</a:t>
            </a:r>
            <a:r>
              <a:rPr lang="en-US" sz="2300" dirty="0" smtClean="0">
                <a:latin typeface="Calibri"/>
                <a:cs typeface="Calibri"/>
              </a:rPr>
              <a:t>: Closer to mainland and or other habitat = more species</a:t>
            </a:r>
          </a:p>
          <a:p>
            <a:r>
              <a:rPr lang="en-US" sz="2300" dirty="0" smtClean="0">
                <a:latin typeface="Calibri"/>
                <a:cs typeface="Calibri"/>
              </a:rPr>
              <a:t>First observed &amp; reported by </a:t>
            </a:r>
            <a:r>
              <a:rPr lang="en-US" sz="2300" dirty="0">
                <a:ea typeface="ＭＳ Ｐゴシック" charset="0"/>
              </a:rPr>
              <a:t>Edward O. </a:t>
            </a:r>
            <a:r>
              <a:rPr lang="en-US" sz="2300" dirty="0" smtClean="0">
                <a:ea typeface="ＭＳ Ｐゴシック" charset="0"/>
              </a:rPr>
              <a:t>Wilson</a:t>
            </a:r>
          </a:p>
          <a:p>
            <a:r>
              <a:rPr lang="en-US" sz="2300" dirty="0">
                <a:solidFill>
                  <a:srgbClr val="000000"/>
                </a:solidFill>
                <a:ea typeface="ＭＳ Ｐゴシック" charset="0"/>
              </a:rPr>
              <a:t>Theory of island biogeography; </a:t>
            </a:r>
            <a:endParaRPr lang="en-US" sz="2300" dirty="0" smtClean="0">
              <a:solidFill>
                <a:srgbClr val="000000"/>
              </a:solidFill>
              <a:ea typeface="ＭＳ Ｐゴシック" charset="0"/>
            </a:endParaRPr>
          </a:p>
          <a:p>
            <a:pPr marL="400050" lvl="1" indent="0">
              <a:buNone/>
            </a:pPr>
            <a:r>
              <a:rPr lang="en-US" sz="2300" dirty="0" smtClean="0">
                <a:solidFill>
                  <a:srgbClr val="000000"/>
                </a:solidFill>
                <a:ea typeface="ＭＳ Ｐゴシック" charset="0"/>
              </a:rPr>
              <a:t>a.k.a</a:t>
            </a:r>
            <a:r>
              <a:rPr lang="en-US" sz="2300" dirty="0">
                <a:solidFill>
                  <a:srgbClr val="000000"/>
                </a:solidFill>
                <a:ea typeface="ＭＳ Ｐゴシック" charset="0"/>
              </a:rPr>
              <a:t>. Species equilibrium </a:t>
            </a:r>
            <a:r>
              <a:rPr lang="en-US" sz="2300" dirty="0" smtClean="0">
                <a:solidFill>
                  <a:srgbClr val="000000"/>
                </a:solidFill>
                <a:ea typeface="ＭＳ Ｐゴシック" charset="0"/>
              </a:rPr>
              <a:t>model: </a:t>
            </a:r>
            <a:r>
              <a:rPr lang="en-US" sz="2300" dirty="0">
                <a:ea typeface="ＭＳ Ｐゴシック" charset="0"/>
              </a:rPr>
              <a:t>r</a:t>
            </a:r>
            <a:r>
              <a:rPr lang="en-US" sz="2300" dirty="0" smtClean="0">
                <a:ea typeface="ＭＳ Ｐゴシック" charset="0"/>
              </a:rPr>
              <a:t>ate </a:t>
            </a:r>
            <a:r>
              <a:rPr lang="en-US" sz="2300" dirty="0">
                <a:ea typeface="ＭＳ Ｐゴシック" charset="0"/>
              </a:rPr>
              <a:t>of new species immigrating should balance with the rate of species extinction</a:t>
            </a:r>
          </a:p>
          <a:p>
            <a:endParaRPr lang="en-US" sz="2300" dirty="0">
              <a:ea typeface="ＭＳ Ｐゴシック" charset="0"/>
            </a:endParaRPr>
          </a:p>
          <a:p>
            <a:endParaRPr lang="en-US" sz="2300" dirty="0" smtClean="0">
              <a:latin typeface="Calibri"/>
              <a:cs typeface="Calibri"/>
            </a:endParaRPr>
          </a:p>
          <a:p>
            <a:pPr marL="0" indent="0">
              <a:buFont typeface="Arial"/>
              <a:buNone/>
            </a:pPr>
            <a:endParaRPr lang="en-US" sz="2300" dirty="0" smtClean="0">
              <a:latin typeface="Calibri"/>
              <a:ea typeface="ＭＳ Ｐゴシック" charset="0"/>
              <a:cs typeface="Calibri"/>
            </a:endParaRPr>
          </a:p>
          <a:p>
            <a:pPr marL="0" indent="0">
              <a:buFont typeface="Arial"/>
              <a:buNone/>
            </a:pPr>
            <a:endParaRPr lang="en-US" sz="2300" dirty="0" smtClean="0">
              <a:latin typeface="Calibri"/>
              <a:ea typeface="ＭＳ Ｐゴシック" charset="0"/>
              <a:cs typeface="Calibri"/>
            </a:endParaRPr>
          </a:p>
          <a:p>
            <a:pPr marL="0" indent="0">
              <a:buFont typeface="Arial"/>
              <a:buNone/>
            </a:pPr>
            <a:endParaRPr lang="en-US" sz="2300" dirty="0" smtClean="0">
              <a:latin typeface="Calibri"/>
              <a:ea typeface="ＭＳ Ｐゴシック" charset="0"/>
              <a:cs typeface="Calibri"/>
            </a:endParaRPr>
          </a:p>
          <a:p>
            <a:pPr marL="0" indent="0">
              <a:buFont typeface="Arial"/>
              <a:buNone/>
            </a:pPr>
            <a:endParaRPr lang="en-US" sz="2300" dirty="0" smtClean="0">
              <a:latin typeface="Calibri"/>
              <a:ea typeface="ＭＳ Ｐゴシック" charset="0"/>
              <a:cs typeface="Calibri"/>
            </a:endParaRPr>
          </a:p>
          <a:p>
            <a:pPr marL="0" indent="0">
              <a:buFont typeface="Arial"/>
              <a:buNone/>
            </a:pPr>
            <a:endParaRPr lang="en-US" sz="2300" dirty="0" smtClean="0">
              <a:latin typeface="Calibri"/>
              <a:ea typeface="ＭＳ Ｐゴシック" charset="0"/>
              <a:cs typeface="Calibri"/>
            </a:endParaRPr>
          </a:p>
          <a:p>
            <a:pPr marL="0" indent="0">
              <a:buFont typeface="Arial"/>
              <a:buNone/>
            </a:pPr>
            <a:endParaRPr lang="en-US" sz="2300" dirty="0">
              <a:solidFill>
                <a:srgbClr val="000000"/>
              </a:solidFill>
              <a:latin typeface="Calibri"/>
              <a:ea typeface="ＭＳ Ｐゴシック" charset="0"/>
              <a:cs typeface="Calibri"/>
            </a:endParaRPr>
          </a:p>
        </p:txBody>
      </p:sp>
    </p:spTree>
    <p:extLst>
      <p:ext uri="{BB962C8B-B14F-4D97-AF65-F5344CB8AC3E}">
        <p14:creationId xmlns:p14="http://schemas.microsoft.com/office/powerpoint/2010/main" val="1443351365"/>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48489" y="23759"/>
            <a:ext cx="8688356" cy="710617"/>
          </a:xfrm>
        </p:spPr>
        <p:txBody>
          <a:bodyPr anchor="b">
            <a:normAutofit/>
          </a:bodyPr>
          <a:lstStyle/>
          <a:p>
            <a:pPr marL="0" indent="0"/>
            <a:r>
              <a:rPr lang="en-US" sz="3200" b="1" dirty="0">
                <a:solidFill>
                  <a:srgbClr val="000000"/>
                </a:solidFill>
                <a:ea typeface="ＭＳ Ｐゴシック" charset="0"/>
                <a:cs typeface="Calibri"/>
              </a:rPr>
              <a:t>Ecological </a:t>
            </a:r>
            <a:r>
              <a:rPr lang="en-US" sz="3200" b="1" dirty="0" smtClean="0">
                <a:solidFill>
                  <a:srgbClr val="000000"/>
                </a:solidFill>
                <a:ea typeface="ＭＳ Ｐゴシック" charset="0"/>
                <a:cs typeface="Calibri"/>
              </a:rPr>
              <a:t>Niche</a:t>
            </a:r>
            <a:endParaRPr lang="en-US" sz="3200" b="1" dirty="0">
              <a:solidFill>
                <a:srgbClr val="000000"/>
              </a:solidFill>
              <a:ea typeface="ＭＳ Ｐゴシック" charset="0"/>
              <a:cs typeface="Calibri"/>
            </a:endParaRPr>
          </a:p>
        </p:txBody>
      </p:sp>
      <p:sp>
        <p:nvSpPr>
          <p:cNvPr id="13314" name="Rectangle 3"/>
          <p:cNvSpPr>
            <a:spLocks noGrp="1" noChangeArrowheads="1"/>
          </p:cNvSpPr>
          <p:nvPr>
            <p:ph type="body" idx="1"/>
          </p:nvPr>
        </p:nvSpPr>
        <p:spPr>
          <a:xfrm>
            <a:off x="50609" y="850948"/>
            <a:ext cx="8895511" cy="2695623"/>
          </a:xfrm>
        </p:spPr>
        <p:txBody>
          <a:bodyPr>
            <a:noAutofit/>
          </a:bodyPr>
          <a:lstStyle/>
          <a:p>
            <a:pPr marL="0" indent="0">
              <a:buNone/>
            </a:pPr>
            <a:r>
              <a:rPr lang="en-US" sz="2300" dirty="0" smtClean="0">
                <a:solidFill>
                  <a:srgbClr val="000000"/>
                </a:solidFill>
                <a:latin typeface="Calibri"/>
                <a:ea typeface="ＭＳ Ｐゴシック" charset="0"/>
                <a:cs typeface="Calibri"/>
              </a:rPr>
              <a:t>Pattern </a:t>
            </a:r>
            <a:r>
              <a:rPr lang="en-US" sz="2300" dirty="0">
                <a:solidFill>
                  <a:srgbClr val="000000"/>
                </a:solidFill>
                <a:latin typeface="Calibri"/>
                <a:ea typeface="ＭＳ Ｐゴシック" charset="0"/>
                <a:cs typeface="Calibri"/>
              </a:rPr>
              <a:t>of living: everything that affects survival and </a:t>
            </a:r>
            <a:r>
              <a:rPr lang="en-US" sz="2300" dirty="0" smtClean="0">
                <a:solidFill>
                  <a:srgbClr val="000000"/>
                </a:solidFill>
                <a:latin typeface="Calibri"/>
                <a:ea typeface="ＭＳ Ｐゴシック" charset="0"/>
                <a:cs typeface="Calibri"/>
              </a:rPr>
              <a:t>reproduction; </a:t>
            </a:r>
            <a:endParaRPr lang="en-US" sz="2300" dirty="0">
              <a:solidFill>
                <a:srgbClr val="000000"/>
              </a:solidFill>
              <a:latin typeface="Calibri"/>
              <a:ea typeface="ＭＳ Ｐゴシック" charset="0"/>
              <a:cs typeface="Calibri"/>
            </a:endParaRPr>
          </a:p>
          <a:p>
            <a:pPr lvl="1"/>
            <a:r>
              <a:rPr lang="en-US" sz="2300" dirty="0">
                <a:solidFill>
                  <a:srgbClr val="000000"/>
                </a:solidFill>
                <a:latin typeface="Calibri"/>
                <a:ea typeface="ＭＳ Ｐゴシック" charset="0"/>
                <a:cs typeface="Calibri"/>
              </a:rPr>
              <a:t>Water, space, sunlight, food, </a:t>
            </a:r>
            <a:r>
              <a:rPr lang="en-US" sz="2300" dirty="0" smtClean="0">
                <a:solidFill>
                  <a:srgbClr val="000000"/>
                </a:solidFill>
                <a:latin typeface="Calibri"/>
                <a:ea typeface="ＭＳ Ｐゴシック" charset="0"/>
                <a:cs typeface="Calibri"/>
              </a:rPr>
              <a:t>temperatures</a:t>
            </a:r>
          </a:p>
          <a:p>
            <a:pPr lvl="1"/>
            <a:r>
              <a:rPr lang="en-US" altLang="en-US" sz="2300" dirty="0" smtClean="0">
                <a:latin typeface="Calibri"/>
                <a:cs typeface="Calibri"/>
              </a:rPr>
              <a:t>includes </a:t>
            </a:r>
            <a:r>
              <a:rPr lang="en-US" altLang="en-US" sz="2300" dirty="0">
                <a:latin typeface="Calibri"/>
                <a:cs typeface="Calibri"/>
              </a:rPr>
              <a:t>adaptations acquired through evolution</a:t>
            </a:r>
            <a:endParaRPr lang="en-US" sz="2300" dirty="0">
              <a:solidFill>
                <a:srgbClr val="000000"/>
              </a:solidFill>
              <a:latin typeface="Calibri"/>
              <a:ea typeface="ＭＳ Ｐゴシック" charset="0"/>
              <a:cs typeface="Calibri"/>
            </a:endParaRPr>
          </a:p>
          <a:p>
            <a:pPr marL="0" indent="0">
              <a:buNone/>
            </a:pPr>
            <a:r>
              <a:rPr lang="en-US" sz="2300" dirty="0" smtClean="0">
                <a:latin typeface="Calibri"/>
                <a:cs typeface="Calibri"/>
              </a:rPr>
              <a:t>All species has an optimal environment in which it performs particularly well-a </a:t>
            </a:r>
            <a:r>
              <a:rPr lang="en-US" sz="2300" b="1" dirty="0" smtClean="0">
                <a:latin typeface="Calibri"/>
                <a:cs typeface="Calibri"/>
              </a:rPr>
              <a:t>range of tolerance </a:t>
            </a:r>
            <a:r>
              <a:rPr lang="en-US" sz="2300" dirty="0" smtClean="0">
                <a:latin typeface="Calibri"/>
                <a:cs typeface="Calibri"/>
              </a:rPr>
              <a:t>or limit to abiotic conditions they can tolerate. </a:t>
            </a:r>
          </a:p>
          <a:p>
            <a:pPr marL="0" indent="0">
              <a:buNone/>
            </a:pPr>
            <a:endParaRPr lang="en-US" sz="2300" dirty="0">
              <a:solidFill>
                <a:srgbClr val="000000"/>
              </a:solidFill>
              <a:latin typeface="Calibri"/>
              <a:ea typeface="ＭＳ Ｐゴシック" charset="0"/>
              <a:cs typeface="Calibri"/>
            </a:endParaRPr>
          </a:p>
        </p:txBody>
      </p:sp>
      <p:sp>
        <p:nvSpPr>
          <p:cNvPr id="5" name="Rectangle 3"/>
          <p:cNvSpPr txBox="1">
            <a:spLocks noChangeArrowheads="1"/>
          </p:cNvSpPr>
          <p:nvPr/>
        </p:nvSpPr>
        <p:spPr>
          <a:xfrm>
            <a:off x="248488" y="2993871"/>
            <a:ext cx="4372283" cy="3704316"/>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endParaRPr lang="en-US" sz="1200" b="1" dirty="0">
              <a:latin typeface="Corbel" charset="0"/>
            </a:endParaRPr>
          </a:p>
          <a:p>
            <a:pPr marL="0" indent="0" algn="ctr">
              <a:buNone/>
            </a:pPr>
            <a:r>
              <a:rPr lang="en-US" sz="2400" b="1" dirty="0" smtClean="0">
                <a:latin typeface="Corbel" charset="0"/>
              </a:rPr>
              <a:t>Fundamental Niche</a:t>
            </a:r>
            <a:r>
              <a:rPr lang="en-US" sz="2400" dirty="0" smtClean="0">
                <a:latin typeface="Corbel" charset="0"/>
              </a:rPr>
              <a:t>:                   full potential range of conditions if there were no competition</a:t>
            </a:r>
          </a:p>
          <a:p>
            <a:pPr marL="0" indent="0" algn="ctr">
              <a:buNone/>
            </a:pPr>
            <a:endParaRPr lang="en-US" sz="1200" dirty="0" smtClean="0">
              <a:latin typeface="Corbel" charset="0"/>
            </a:endParaRPr>
          </a:p>
          <a:p>
            <a:pPr marL="0" indent="0" algn="ctr">
              <a:buNone/>
            </a:pPr>
            <a:r>
              <a:rPr lang="en-US" sz="2400" b="1" dirty="0" smtClean="0">
                <a:latin typeface="Corbel" charset="0"/>
              </a:rPr>
              <a:t>Realized Niche</a:t>
            </a:r>
            <a:r>
              <a:rPr lang="en-US" sz="2400" dirty="0" smtClean="0">
                <a:latin typeface="Corbel" charset="0"/>
              </a:rPr>
              <a:t>:                             the portion of niche fulfilled due to competition or other species interactions</a:t>
            </a:r>
            <a:endParaRPr lang="en-US" sz="2400" b="1" dirty="0" smtClean="0">
              <a:solidFill>
                <a:srgbClr val="000000"/>
              </a:solidFill>
              <a:latin typeface="Calibri"/>
              <a:ea typeface="ＭＳ Ｐゴシック" charset="0"/>
              <a:cs typeface="Calibri"/>
            </a:endParaRPr>
          </a:p>
          <a:p>
            <a:pPr marL="0" indent="0">
              <a:buFont typeface="Arial"/>
              <a:buNone/>
            </a:pPr>
            <a:endParaRPr lang="en-US" sz="2400" dirty="0">
              <a:solidFill>
                <a:srgbClr val="000000"/>
              </a:solidFill>
              <a:latin typeface="Calibri"/>
              <a:ea typeface="ＭＳ Ｐゴシック" charset="0"/>
              <a:cs typeface="Calibri"/>
            </a:endParaRPr>
          </a:p>
        </p:txBody>
      </p:sp>
      <p:pic>
        <p:nvPicPr>
          <p:cNvPr id="2" name="Picture 1"/>
          <p:cNvPicPr>
            <a:picLocks noChangeAspect="1"/>
          </p:cNvPicPr>
          <p:nvPr/>
        </p:nvPicPr>
        <p:blipFill rotWithShape="1">
          <a:blip r:embed="rId3"/>
          <a:srcRect l="12900" t="3444" r="7536"/>
          <a:stretch/>
        </p:blipFill>
        <p:spPr>
          <a:xfrm>
            <a:off x="4758476" y="2993872"/>
            <a:ext cx="4069949" cy="3704315"/>
          </a:xfrm>
          <a:prstGeom prst="rect">
            <a:avLst/>
          </a:prstGeom>
          <a:ln>
            <a:solidFill>
              <a:srgbClr val="000000"/>
            </a:solidFill>
          </a:ln>
        </p:spPr>
      </p:pic>
    </p:spTree>
    <p:extLst>
      <p:ext uri="{BB962C8B-B14F-4D97-AF65-F5344CB8AC3E}">
        <p14:creationId xmlns:p14="http://schemas.microsoft.com/office/powerpoint/2010/main" val="4122525380"/>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200" y="23759"/>
            <a:ext cx="8229600" cy="1143000"/>
          </a:xfrm>
        </p:spPr>
        <p:txBody>
          <a:bodyPr anchor="b">
            <a:normAutofit/>
          </a:bodyPr>
          <a:lstStyle/>
          <a:p>
            <a:pPr eaLnBrk="1" hangingPunct="1"/>
            <a:r>
              <a:rPr lang="en-US" sz="3200" b="1" dirty="0">
                <a:ea typeface="ＭＳ Ｐゴシック" charset="0"/>
              </a:rPr>
              <a:t>Biodiversity Is a Crucial Part of the </a:t>
            </a:r>
            <a:r>
              <a:rPr lang="en-US" sz="3200" b="1" dirty="0" smtClean="0">
                <a:ea typeface="ＭＳ Ｐゴシック" charset="0"/>
              </a:rPr>
              <a:t>Earth’</a:t>
            </a:r>
            <a:r>
              <a:rPr lang="en-US" altLang="ja-JP" sz="3200" b="1" dirty="0" smtClean="0">
                <a:ea typeface="ＭＳ Ｐゴシック" charset="0"/>
              </a:rPr>
              <a:t>s </a:t>
            </a:r>
            <a:r>
              <a:rPr lang="en-US" altLang="ja-JP" sz="3200" b="1" dirty="0">
                <a:ea typeface="ＭＳ Ｐゴシック" charset="0"/>
              </a:rPr>
              <a:t>Natural </a:t>
            </a:r>
            <a:r>
              <a:rPr lang="en-US" altLang="ja-JP" sz="3200" b="1" dirty="0" smtClean="0">
                <a:ea typeface="ＭＳ Ｐゴシック" charset="0"/>
              </a:rPr>
              <a:t>Capital</a:t>
            </a:r>
            <a:endParaRPr lang="en-US" sz="3200" b="1" dirty="0">
              <a:ea typeface="ＭＳ Ｐゴシック" charset="0"/>
            </a:endParaRPr>
          </a:p>
        </p:txBody>
      </p:sp>
      <p:sp>
        <p:nvSpPr>
          <p:cNvPr id="13314" name="Rectangle 3"/>
          <p:cNvSpPr>
            <a:spLocks noGrp="1" noChangeArrowheads="1"/>
          </p:cNvSpPr>
          <p:nvPr>
            <p:ph type="body" idx="1"/>
          </p:nvPr>
        </p:nvSpPr>
        <p:spPr>
          <a:xfrm>
            <a:off x="125421" y="1365850"/>
            <a:ext cx="8893157" cy="4525963"/>
          </a:xfrm>
        </p:spPr>
        <p:txBody>
          <a:bodyPr>
            <a:noAutofit/>
          </a:bodyPr>
          <a:lstStyle/>
          <a:p>
            <a:pPr marL="0" indent="0" eaLnBrk="1" hangingPunct="1">
              <a:buNone/>
            </a:pPr>
            <a:r>
              <a:rPr lang="en-US" sz="2400" b="1" dirty="0">
                <a:ea typeface="ＭＳ Ｐゴシック" charset="0"/>
              </a:rPr>
              <a:t>Species</a:t>
            </a:r>
            <a:r>
              <a:rPr lang="en-US" sz="2400" dirty="0">
                <a:ea typeface="ＭＳ Ｐゴシック" charset="0"/>
              </a:rPr>
              <a:t>: set of individuals who can mate and produce fertile </a:t>
            </a:r>
            <a:r>
              <a:rPr lang="en-US" sz="2400" dirty="0" smtClean="0">
                <a:ea typeface="ＭＳ Ｐゴシック" charset="0"/>
              </a:rPr>
              <a:t>offspring</a:t>
            </a:r>
            <a:endParaRPr lang="en-US" sz="2400" dirty="0">
              <a:ea typeface="ＭＳ Ｐゴシック" charset="0"/>
            </a:endParaRPr>
          </a:p>
          <a:p>
            <a:r>
              <a:rPr lang="en-US" sz="2400" dirty="0">
                <a:ea typeface="ＭＳ Ｐゴシック" charset="0"/>
              </a:rPr>
              <a:t>Biologists have observed &amp; </a:t>
            </a:r>
            <a:r>
              <a:rPr lang="en-US" sz="2400" dirty="0" smtClean="0">
                <a:ea typeface="ＭＳ Ｐゴシック" charset="0"/>
              </a:rPr>
              <a:t>identified</a:t>
            </a:r>
            <a:r>
              <a:rPr lang="en-US" sz="2400" dirty="0">
                <a:ea typeface="ＭＳ Ｐゴシック" charset="0"/>
              </a:rPr>
              <a:t> </a:t>
            </a:r>
            <a:r>
              <a:rPr lang="en-US" sz="2400" dirty="0" smtClean="0">
                <a:ea typeface="ＭＳ Ｐゴシック" charset="0"/>
              </a:rPr>
              <a:t>1.9 million species</a:t>
            </a:r>
          </a:p>
          <a:p>
            <a:pPr eaLnBrk="1" hangingPunct="1"/>
            <a:r>
              <a:rPr lang="en-US" sz="2400" dirty="0" smtClean="0">
                <a:ea typeface="ＭＳ Ｐゴシック" charset="0"/>
              </a:rPr>
              <a:t>Estimated: 8 </a:t>
            </a:r>
            <a:r>
              <a:rPr lang="en-US" sz="2400" dirty="0">
                <a:ea typeface="ＭＳ Ｐゴシック" charset="0"/>
              </a:rPr>
              <a:t>million to 100 million </a:t>
            </a:r>
            <a:r>
              <a:rPr lang="en-US" sz="2400" dirty="0" smtClean="0">
                <a:ea typeface="ＭＳ Ｐゴシック" charset="0"/>
              </a:rPr>
              <a:t>species</a:t>
            </a:r>
            <a:endParaRPr lang="en-US" sz="2400" dirty="0">
              <a:ea typeface="ＭＳ Ｐゴシック" charset="0"/>
            </a:endParaRPr>
          </a:p>
          <a:p>
            <a:pPr eaLnBrk="1" hangingPunct="1"/>
            <a:r>
              <a:rPr lang="en-US" sz="2400" dirty="0" smtClean="0">
                <a:ea typeface="ＭＳ Ｐゴシック" charset="0"/>
              </a:rPr>
              <a:t>Unidentified </a:t>
            </a:r>
            <a:r>
              <a:rPr lang="en-US" sz="2400" dirty="0">
                <a:ea typeface="ＭＳ Ｐゴシック" charset="0"/>
              </a:rPr>
              <a:t>are mostly in rain forests and </a:t>
            </a:r>
            <a:r>
              <a:rPr lang="en-US" sz="2400" dirty="0" smtClean="0">
                <a:ea typeface="ＭＳ Ｐゴシック" charset="0"/>
              </a:rPr>
              <a:t>oceans</a:t>
            </a:r>
          </a:p>
          <a:p>
            <a:pPr marL="0" indent="0" eaLnBrk="1" hangingPunct="1">
              <a:buNone/>
            </a:pPr>
            <a:endParaRPr lang="en-US" sz="2400" dirty="0">
              <a:ea typeface="ＭＳ Ｐゴシック" charset="0"/>
            </a:endParaRPr>
          </a:p>
        </p:txBody>
      </p:sp>
      <p:sp>
        <p:nvSpPr>
          <p:cNvPr id="2" name="Rectangle 1"/>
          <p:cNvSpPr/>
          <p:nvPr/>
        </p:nvSpPr>
        <p:spPr>
          <a:xfrm>
            <a:off x="2187270" y="5891813"/>
            <a:ext cx="4760144" cy="369332"/>
          </a:xfrm>
          <a:prstGeom prst="rect">
            <a:avLst/>
          </a:prstGeom>
        </p:spPr>
        <p:txBody>
          <a:bodyPr wrap="square">
            <a:spAutoFit/>
          </a:bodyPr>
          <a:lstStyle/>
          <a:p>
            <a:pPr algn="ctr"/>
            <a:r>
              <a:rPr lang="en-US" dirty="0" smtClean="0">
                <a:ea typeface="ＭＳ Ｐゴシック" charset="0"/>
              </a:rPr>
              <a:t>A dog and a cat: two </a:t>
            </a:r>
            <a:r>
              <a:rPr lang="en-US" dirty="0">
                <a:ea typeface="ＭＳ Ｐゴシック" charset="0"/>
              </a:rPr>
              <a:t>d</a:t>
            </a:r>
            <a:r>
              <a:rPr lang="en-US" dirty="0" smtClean="0">
                <a:ea typeface="ＭＳ Ｐゴシック" charset="0"/>
              </a:rPr>
              <a:t>ifferent </a:t>
            </a:r>
            <a:r>
              <a:rPr lang="en-US" dirty="0">
                <a:ea typeface="ＭＳ Ｐゴシック" charset="0"/>
              </a:rPr>
              <a:t>s</a:t>
            </a:r>
            <a:r>
              <a:rPr lang="en-US" dirty="0" smtClean="0">
                <a:ea typeface="ＭＳ Ｐゴシック" charset="0"/>
              </a:rPr>
              <a:t>pecies</a:t>
            </a:r>
            <a:endParaRPr lang="en-US" dirty="0"/>
          </a:p>
        </p:txBody>
      </p:sp>
      <p:pic>
        <p:nvPicPr>
          <p:cNvPr id="3" name="Picture 2"/>
          <p:cNvPicPr>
            <a:picLocks noChangeAspect="1"/>
          </p:cNvPicPr>
          <p:nvPr/>
        </p:nvPicPr>
        <p:blipFill>
          <a:blip r:embed="rId3"/>
          <a:stretch>
            <a:fillRect/>
          </a:stretch>
        </p:blipFill>
        <p:spPr>
          <a:xfrm>
            <a:off x="2187270" y="3495874"/>
            <a:ext cx="4760144" cy="2395939"/>
          </a:xfrm>
          <a:prstGeom prst="rect">
            <a:avLst/>
          </a:prstGeom>
          <a:ln>
            <a:solidFill>
              <a:srgbClr val="000000"/>
            </a:solidFill>
          </a:ln>
        </p:spPr>
      </p:pic>
    </p:spTree>
    <p:extLst>
      <p:ext uri="{BB962C8B-B14F-4D97-AF65-F5344CB8AC3E}">
        <p14:creationId xmlns:p14="http://schemas.microsoft.com/office/powerpoint/2010/main" val="184715421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248488" y="1068051"/>
            <a:ext cx="4678293" cy="5235339"/>
          </a:xfrm>
        </p:spPr>
        <p:txBody>
          <a:bodyPr>
            <a:noAutofit/>
          </a:bodyPr>
          <a:lstStyle/>
          <a:p>
            <a:pPr marL="0" indent="0">
              <a:buNone/>
            </a:pPr>
            <a:r>
              <a:rPr lang="en-US" sz="2400" dirty="0">
                <a:latin typeface="Calibri"/>
                <a:cs typeface="Calibri"/>
              </a:rPr>
              <a:t>A </a:t>
            </a:r>
            <a:r>
              <a:rPr lang="en-US" sz="2400" b="1" dirty="0">
                <a:latin typeface="Calibri"/>
                <a:cs typeface="Calibri"/>
              </a:rPr>
              <a:t>generalist species: </a:t>
            </a:r>
            <a:r>
              <a:rPr lang="en-US" sz="2400" b="1" dirty="0" smtClean="0">
                <a:latin typeface="Calibri"/>
                <a:cs typeface="Calibri"/>
              </a:rPr>
              <a:t> </a:t>
            </a:r>
            <a:r>
              <a:rPr lang="en-US" sz="2400" dirty="0" smtClean="0">
                <a:latin typeface="Calibri"/>
                <a:cs typeface="Calibri"/>
              </a:rPr>
              <a:t>Broad </a:t>
            </a:r>
            <a:r>
              <a:rPr lang="en-US" sz="2400" dirty="0">
                <a:latin typeface="Calibri"/>
                <a:cs typeface="Calibri"/>
              </a:rPr>
              <a:t>Niches able to thrive in a wide variety of environmental conditions and can make use of a variety of different resources (</a:t>
            </a:r>
            <a:r>
              <a:rPr lang="en-US" sz="2400" i="1" dirty="0">
                <a:latin typeface="Calibri"/>
                <a:cs typeface="Calibri"/>
              </a:rPr>
              <a:t>r</a:t>
            </a:r>
            <a:r>
              <a:rPr lang="en-US" sz="2400" dirty="0">
                <a:latin typeface="Calibri"/>
                <a:cs typeface="Calibri"/>
              </a:rPr>
              <a:t>-strategist)</a:t>
            </a:r>
          </a:p>
          <a:p>
            <a:pPr marL="0" indent="0">
              <a:buNone/>
            </a:pPr>
            <a:r>
              <a:rPr lang="en-US" sz="2400" dirty="0">
                <a:latin typeface="Calibri"/>
                <a:cs typeface="Calibri"/>
              </a:rPr>
              <a:t>A </a:t>
            </a:r>
            <a:r>
              <a:rPr lang="en-US" sz="2400" b="1" dirty="0">
                <a:latin typeface="Calibri"/>
                <a:cs typeface="Calibri"/>
              </a:rPr>
              <a:t>specialist </a:t>
            </a:r>
            <a:r>
              <a:rPr lang="en-US" sz="2400" b="1" dirty="0" smtClean="0">
                <a:latin typeface="Calibri"/>
                <a:cs typeface="Calibri"/>
              </a:rPr>
              <a:t>species: </a:t>
            </a:r>
            <a:r>
              <a:rPr lang="en-US" sz="2400" dirty="0" smtClean="0">
                <a:latin typeface="Calibri"/>
                <a:cs typeface="Calibri"/>
              </a:rPr>
              <a:t>Narrow </a:t>
            </a:r>
            <a:r>
              <a:rPr lang="en-US" sz="2400" dirty="0">
                <a:latin typeface="Calibri"/>
                <a:cs typeface="Calibri"/>
              </a:rPr>
              <a:t>Niches can only thrive in a narrow range of environmental conditions or has a limited diet. Often prone to extinction.(K-Strategist)</a:t>
            </a:r>
          </a:p>
          <a:p>
            <a:pPr marL="0" indent="0">
              <a:buNone/>
            </a:pPr>
            <a:endParaRPr lang="en-US" sz="2400" dirty="0">
              <a:solidFill>
                <a:srgbClr val="000000"/>
              </a:solidFill>
              <a:latin typeface="Calibri"/>
              <a:ea typeface="ＭＳ Ｐゴシック" charset="0"/>
              <a:cs typeface="Calibri"/>
            </a:endParaRPr>
          </a:p>
        </p:txBody>
      </p:sp>
      <p:pic>
        <p:nvPicPr>
          <p:cNvPr id="6" name="Picture 4" descr="04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6781" y="1190447"/>
            <a:ext cx="4171833" cy="39779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1927213" y="5226760"/>
            <a:ext cx="5999136" cy="1508105"/>
          </a:xfrm>
          <a:prstGeom prst="rect">
            <a:avLst/>
          </a:prstGeom>
        </p:spPr>
        <p:txBody>
          <a:bodyPr wrap="square">
            <a:spAutoFit/>
          </a:bodyPr>
          <a:lstStyle/>
          <a:p>
            <a:r>
              <a:rPr lang="en-US" sz="2300" dirty="0" smtClean="0">
                <a:ea typeface="ＭＳ Ｐゴシック" charset="0"/>
              </a:rPr>
              <a:t>Ex. Cockroaches are generalists (</a:t>
            </a:r>
            <a:r>
              <a:rPr lang="en-US" sz="2300" i="1" dirty="0">
                <a:cs typeface="Calibri"/>
              </a:rPr>
              <a:t>r</a:t>
            </a:r>
            <a:r>
              <a:rPr lang="en-US" sz="2300" dirty="0">
                <a:cs typeface="Calibri"/>
              </a:rPr>
              <a:t>-</a:t>
            </a:r>
            <a:r>
              <a:rPr lang="en-US" sz="2300" dirty="0" smtClean="0">
                <a:cs typeface="Calibri"/>
              </a:rPr>
              <a:t>strategist)</a:t>
            </a:r>
            <a:endParaRPr lang="en-US" sz="2300" dirty="0">
              <a:ea typeface="ＭＳ Ｐゴシック" charset="0"/>
            </a:endParaRPr>
          </a:p>
          <a:p>
            <a:pPr marL="742950" lvl="1" indent="-285750">
              <a:buFont typeface="Arial"/>
              <a:buChar char="•"/>
            </a:pPr>
            <a:r>
              <a:rPr lang="en-US" sz="2300" dirty="0">
                <a:ea typeface="ＭＳ Ｐゴシック" charset="0"/>
              </a:rPr>
              <a:t>Eat almost anything</a:t>
            </a:r>
          </a:p>
          <a:p>
            <a:pPr marL="742950" lvl="1" indent="-285750">
              <a:buFont typeface="Arial"/>
              <a:buChar char="•"/>
            </a:pPr>
            <a:r>
              <a:rPr lang="en-US" sz="2300" dirty="0">
                <a:ea typeface="ＭＳ Ｐゴシック" charset="0"/>
              </a:rPr>
              <a:t>Live in almost any </a:t>
            </a:r>
            <a:r>
              <a:rPr lang="en-US" sz="2300" dirty="0" smtClean="0">
                <a:ea typeface="ＭＳ Ｐゴシック" charset="0"/>
              </a:rPr>
              <a:t>climate</a:t>
            </a:r>
          </a:p>
          <a:p>
            <a:pPr marL="742950" lvl="1" indent="-285750">
              <a:buFont typeface="Arial"/>
              <a:buChar char="•"/>
            </a:pPr>
            <a:r>
              <a:rPr lang="en-US" sz="2300" dirty="0">
                <a:ea typeface="ＭＳ Ｐゴシック" charset="0"/>
              </a:rPr>
              <a:t>High reproductive </a:t>
            </a:r>
            <a:r>
              <a:rPr lang="en-US" sz="2300" dirty="0" smtClean="0">
                <a:ea typeface="ＭＳ Ｐゴシック" charset="0"/>
              </a:rPr>
              <a:t>rates</a:t>
            </a:r>
            <a:endParaRPr lang="en-US" sz="2300" dirty="0">
              <a:ea typeface="ＭＳ Ｐゴシック" charset="0"/>
            </a:endParaRPr>
          </a:p>
        </p:txBody>
      </p:sp>
      <p:sp>
        <p:nvSpPr>
          <p:cNvPr id="9" name="Rectangle 2"/>
          <p:cNvSpPr txBox="1">
            <a:spLocks noChangeArrowheads="1"/>
          </p:cNvSpPr>
          <p:nvPr/>
        </p:nvSpPr>
        <p:spPr>
          <a:xfrm>
            <a:off x="61718" y="42984"/>
            <a:ext cx="9036896" cy="1178062"/>
          </a:xfrm>
          <a:prstGeom prst="rect">
            <a:avLst/>
          </a:prstGeom>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500" b="1" dirty="0" smtClean="0">
                <a:solidFill>
                  <a:srgbClr val="000000"/>
                </a:solidFill>
                <a:ea typeface="ＭＳ Ｐゴシック" charset="0"/>
                <a:cs typeface="Calibri"/>
              </a:rPr>
              <a:t>Ecological Niche: </a:t>
            </a:r>
            <a:r>
              <a:rPr lang="en-US" sz="2500" b="1" dirty="0">
                <a:ea typeface="ＭＳ Ｐゴシック" charset="0"/>
              </a:rPr>
              <a:t>Each Species Plays a Unique Role in Its Ecosystem</a:t>
            </a:r>
            <a:endParaRPr lang="en-US" sz="2500" b="1" dirty="0"/>
          </a:p>
          <a:p>
            <a:endParaRPr lang="en-US" sz="3200" b="1" dirty="0">
              <a:solidFill>
                <a:srgbClr val="000000"/>
              </a:solidFill>
              <a:ea typeface="ＭＳ Ｐゴシック" charset="0"/>
              <a:cs typeface="Calibri"/>
            </a:endParaRPr>
          </a:p>
        </p:txBody>
      </p:sp>
      <p:pic>
        <p:nvPicPr>
          <p:cNvPr id="10" name="Picture 4" descr="0415"/>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03199" y="5771328"/>
            <a:ext cx="1274488" cy="9635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558434971"/>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248488" y="0"/>
            <a:ext cx="8673679" cy="2936858"/>
          </a:xfrm>
        </p:spPr>
        <p:txBody>
          <a:bodyPr>
            <a:noAutofit/>
          </a:bodyPr>
          <a:lstStyle/>
          <a:p>
            <a:pPr marL="57150" indent="0">
              <a:buNone/>
            </a:pPr>
            <a:r>
              <a:rPr lang="en-US" sz="2200" b="1" i="1" u="sng" dirty="0"/>
              <a:t>r</a:t>
            </a:r>
            <a:r>
              <a:rPr lang="en-US" sz="2200" b="1" u="sng" dirty="0"/>
              <a:t> strategists (</a:t>
            </a:r>
            <a:r>
              <a:rPr lang="en-US" sz="2200" b="1" i="1" u="sng" dirty="0"/>
              <a:t>r</a:t>
            </a:r>
            <a:r>
              <a:rPr lang="en-US" sz="2200" b="1" u="sng" dirty="0"/>
              <a:t>-selected species</a:t>
            </a:r>
            <a:r>
              <a:rPr lang="en-US" sz="2200" b="1" u="sng" dirty="0" smtClean="0"/>
              <a:t>)</a:t>
            </a:r>
          </a:p>
          <a:p>
            <a:pPr marL="57150" indent="0">
              <a:buNone/>
            </a:pPr>
            <a:r>
              <a:rPr lang="en-US" sz="2200" dirty="0" smtClean="0"/>
              <a:t>High </a:t>
            </a:r>
            <a:r>
              <a:rPr lang="en-US" sz="2200" dirty="0"/>
              <a:t>intrinsic growth rate because they reproduce often and </a:t>
            </a:r>
            <a:r>
              <a:rPr lang="en-US" sz="2200" dirty="0" smtClean="0"/>
              <a:t>produce large </a:t>
            </a:r>
            <a:r>
              <a:rPr lang="en-US" sz="2200" dirty="0"/>
              <a:t>number of off spring. Populations do not typically remain near </a:t>
            </a:r>
            <a:r>
              <a:rPr lang="en-US" sz="2200" i="1" dirty="0"/>
              <a:t>K</a:t>
            </a:r>
            <a:r>
              <a:rPr lang="en-US" sz="2200" dirty="0" smtClean="0"/>
              <a:t>, but </a:t>
            </a:r>
            <a:r>
              <a:rPr lang="en-US" sz="2200" dirty="0"/>
              <a:t>exhibit rapid growth followed by overshoots and die-</a:t>
            </a:r>
            <a:r>
              <a:rPr lang="en-US" sz="2200" dirty="0" smtClean="0"/>
              <a:t>offs</a:t>
            </a:r>
          </a:p>
          <a:p>
            <a:pPr marL="57150" indent="0">
              <a:buNone/>
            </a:pPr>
            <a:r>
              <a:rPr lang="en-US" sz="2200" b="1" u="sng" dirty="0" smtClean="0"/>
              <a:t>K </a:t>
            </a:r>
            <a:r>
              <a:rPr lang="en-US" sz="2200" b="1" u="sng" dirty="0"/>
              <a:t>strategists (K</a:t>
            </a:r>
            <a:r>
              <a:rPr lang="en-US" sz="2200" b="1" i="1" u="sng" dirty="0"/>
              <a:t>-</a:t>
            </a:r>
            <a:r>
              <a:rPr lang="en-US" sz="2200" b="1" u="sng" dirty="0"/>
              <a:t>selected species</a:t>
            </a:r>
            <a:r>
              <a:rPr lang="en-US" sz="2200" b="1" u="sng" dirty="0" smtClean="0"/>
              <a:t>)</a:t>
            </a:r>
          </a:p>
          <a:p>
            <a:pPr marL="57150" indent="0">
              <a:buNone/>
            </a:pPr>
            <a:r>
              <a:rPr lang="en-US" sz="2200" dirty="0" smtClean="0"/>
              <a:t>Low </a:t>
            </a:r>
            <a:r>
              <a:rPr lang="en-US" sz="2200" dirty="0"/>
              <a:t>intrinsic growth rate so pop increases slowly until reach </a:t>
            </a:r>
            <a:r>
              <a:rPr lang="en-US" sz="2200" i="1" dirty="0" smtClean="0"/>
              <a:t>K</a:t>
            </a:r>
            <a:r>
              <a:rPr lang="en-US" sz="2200" dirty="0" smtClean="0"/>
              <a:t>. Fluctuations </a:t>
            </a:r>
            <a:r>
              <a:rPr lang="en-US" sz="2200" dirty="0"/>
              <a:t>are small</a:t>
            </a:r>
          </a:p>
          <a:p>
            <a:pPr marL="0" indent="0">
              <a:buNone/>
            </a:pPr>
            <a:endParaRPr lang="en-US" sz="2200" dirty="0">
              <a:solidFill>
                <a:srgbClr val="000000"/>
              </a:solidFill>
              <a:latin typeface="Calibri"/>
              <a:ea typeface="ＭＳ Ｐゴシック" charset="0"/>
              <a:cs typeface="Calibri"/>
            </a:endParaRPr>
          </a:p>
        </p:txBody>
      </p:sp>
      <p:pic>
        <p:nvPicPr>
          <p:cNvPr id="7" name="Picture1" descr="0810"/>
          <p:cNvPicPr>
            <a:picLocks noChangeAspect="1" noChangeArrowheads="1"/>
          </p:cNvPicPr>
          <p:nvPr/>
        </p:nvPicPr>
        <p:blipFill rotWithShape="1">
          <a:blip r:embed="rId3" cstate="print"/>
          <a:srcRect b="2651"/>
          <a:stretch/>
        </p:blipFill>
        <p:spPr bwMode="auto">
          <a:xfrm>
            <a:off x="920494" y="2653659"/>
            <a:ext cx="7407961" cy="4204341"/>
          </a:xfrm>
          <a:prstGeom prst="rect">
            <a:avLst/>
          </a:prstGeom>
          <a:noFill/>
          <a:ln w="9525">
            <a:noFill/>
            <a:miter lim="800000"/>
            <a:headEnd/>
            <a:tailEnd/>
          </a:ln>
        </p:spPr>
      </p:pic>
    </p:spTree>
    <p:extLst>
      <p:ext uri="{BB962C8B-B14F-4D97-AF65-F5344CB8AC3E}">
        <p14:creationId xmlns:p14="http://schemas.microsoft.com/office/powerpoint/2010/main" val="3646970002"/>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59287"/>
          </a:xfrm>
        </p:spPr>
        <p:txBody>
          <a:bodyPr>
            <a:normAutofit/>
          </a:bodyPr>
          <a:lstStyle/>
          <a:p>
            <a:r>
              <a:rPr lang="en-US" sz="3200" b="1" dirty="0" smtClean="0"/>
              <a:t>Survivorship Curves</a:t>
            </a:r>
            <a:endParaRPr lang="en-US" sz="3200" b="1" dirty="0"/>
          </a:p>
        </p:txBody>
      </p:sp>
      <p:sp>
        <p:nvSpPr>
          <p:cNvPr id="3" name="Content Placeholder 2"/>
          <p:cNvSpPr>
            <a:spLocks noGrp="1"/>
          </p:cNvSpPr>
          <p:nvPr>
            <p:ph idx="1"/>
          </p:nvPr>
        </p:nvSpPr>
        <p:spPr/>
        <p:txBody>
          <a:bodyPr/>
          <a:lstStyle/>
          <a:p>
            <a:r>
              <a:rPr lang="en-US" dirty="0" smtClean="0"/>
              <a:t>Late Loss</a:t>
            </a:r>
          </a:p>
          <a:p>
            <a:pPr>
              <a:buNone/>
            </a:pPr>
            <a:endParaRPr lang="en-US" dirty="0" smtClean="0"/>
          </a:p>
          <a:p>
            <a:r>
              <a:rPr lang="en-US" dirty="0" smtClean="0"/>
              <a:t>Constant Loss</a:t>
            </a:r>
          </a:p>
          <a:p>
            <a:pPr>
              <a:buNone/>
            </a:pPr>
            <a:endParaRPr lang="en-US" dirty="0" smtClean="0"/>
          </a:p>
          <a:p>
            <a:r>
              <a:rPr lang="en-US" dirty="0" smtClean="0"/>
              <a:t>Early Loss</a:t>
            </a:r>
            <a:endParaRPr lang="en-US" dirty="0"/>
          </a:p>
        </p:txBody>
      </p:sp>
      <p:pic>
        <p:nvPicPr>
          <p:cNvPr id="4" name="Picture 2" descr="figure_06_12"/>
          <p:cNvPicPr>
            <a:picLocks noChangeAspect="1" noChangeArrowheads="1"/>
          </p:cNvPicPr>
          <p:nvPr/>
        </p:nvPicPr>
        <p:blipFill rotWithShape="1">
          <a:blip r:embed="rId2" cstate="print"/>
          <a:srcRect b="7972"/>
          <a:stretch/>
        </p:blipFill>
        <p:spPr bwMode="auto">
          <a:xfrm>
            <a:off x="113969" y="914806"/>
            <a:ext cx="8915400" cy="5485588"/>
          </a:xfrm>
          <a:prstGeom prst="rect">
            <a:avLst/>
          </a:prstGeom>
          <a:noFill/>
          <a:ln w="9525">
            <a:solidFill>
              <a:srgbClr val="000000"/>
            </a:solidFill>
            <a:miter lim="800000"/>
            <a:headEnd/>
            <a:tailEnd/>
          </a:ln>
          <a:effectLst/>
        </p:spPr>
      </p:pic>
      <p:sp>
        <p:nvSpPr>
          <p:cNvPr id="5" name="TextBox 4"/>
          <p:cNvSpPr txBox="1"/>
          <p:nvPr/>
        </p:nvSpPr>
        <p:spPr>
          <a:xfrm>
            <a:off x="5486400" y="5105400"/>
            <a:ext cx="1371600" cy="381000"/>
          </a:xfrm>
          <a:prstGeom prst="rect">
            <a:avLst/>
          </a:prstGeom>
          <a:noFill/>
        </p:spPr>
        <p:txBody>
          <a:bodyPr wrap="square" rtlCol="0">
            <a:spAutoFit/>
          </a:bodyPr>
          <a:lstStyle/>
          <a:p>
            <a:r>
              <a:rPr lang="en-US" b="1" dirty="0" smtClean="0"/>
              <a:t>Early Loss</a:t>
            </a:r>
            <a:endParaRPr lang="en-US" b="1" dirty="0"/>
          </a:p>
        </p:txBody>
      </p:sp>
      <p:sp>
        <p:nvSpPr>
          <p:cNvPr id="6" name="TextBox 5"/>
          <p:cNvSpPr txBox="1"/>
          <p:nvPr/>
        </p:nvSpPr>
        <p:spPr>
          <a:xfrm>
            <a:off x="6705600" y="2743200"/>
            <a:ext cx="1219200" cy="369332"/>
          </a:xfrm>
          <a:prstGeom prst="rect">
            <a:avLst/>
          </a:prstGeom>
          <a:noFill/>
        </p:spPr>
        <p:txBody>
          <a:bodyPr wrap="square" rtlCol="0">
            <a:spAutoFit/>
          </a:bodyPr>
          <a:lstStyle/>
          <a:p>
            <a:r>
              <a:rPr lang="en-US" b="1" dirty="0" smtClean="0"/>
              <a:t>Late Loss</a:t>
            </a:r>
            <a:endParaRPr lang="en-US" b="1" dirty="0"/>
          </a:p>
        </p:txBody>
      </p:sp>
      <p:sp>
        <p:nvSpPr>
          <p:cNvPr id="7" name="TextBox 6"/>
          <p:cNvSpPr txBox="1"/>
          <p:nvPr/>
        </p:nvSpPr>
        <p:spPr>
          <a:xfrm>
            <a:off x="5334000" y="3657600"/>
            <a:ext cx="1676400" cy="369332"/>
          </a:xfrm>
          <a:prstGeom prst="rect">
            <a:avLst/>
          </a:prstGeom>
          <a:noFill/>
        </p:spPr>
        <p:txBody>
          <a:bodyPr wrap="square" rtlCol="0">
            <a:spAutoFit/>
          </a:bodyPr>
          <a:lstStyle/>
          <a:p>
            <a:r>
              <a:rPr lang="en-US" b="1" dirty="0" smtClean="0"/>
              <a:t>Constant Loss</a:t>
            </a:r>
            <a:endParaRPr lang="en-US" b="1" dirty="0"/>
          </a:p>
        </p:txBody>
      </p:sp>
    </p:spTree>
    <p:extLst>
      <p:ext uri="{BB962C8B-B14F-4D97-AF65-F5344CB8AC3E}">
        <p14:creationId xmlns:p14="http://schemas.microsoft.com/office/powerpoint/2010/main" val="327858588"/>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2" descr="E_04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10072"/>
            <a:ext cx="9144000" cy="2024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2098" name="Rectangle 3" hidden="1"/>
          <p:cNvSpPr>
            <a:spLocks noGrp="1" noChangeArrowheads="1"/>
          </p:cNvSpPr>
          <p:nvPr>
            <p:ph type="title"/>
          </p:nvPr>
        </p:nvSpPr>
        <p:spPr/>
        <p:txBody>
          <a:bodyPr/>
          <a:lstStyle/>
          <a:p>
            <a:endParaRPr lang="en-US">
              <a:solidFill>
                <a:schemeClr val="tx1"/>
              </a:solidFill>
              <a:ea typeface="ＭＳ Ｐゴシック" charset="0"/>
            </a:endParaRPr>
          </a:p>
        </p:txBody>
      </p:sp>
      <p:sp>
        <p:nvSpPr>
          <p:cNvPr id="297989" name="Text Box 5"/>
          <p:cNvSpPr txBox="1">
            <a:spLocks noChangeArrowheads="1"/>
          </p:cNvSpPr>
          <p:nvPr/>
        </p:nvSpPr>
        <p:spPr bwMode="auto">
          <a:xfrm>
            <a:off x="2133600" y="1667097"/>
            <a:ext cx="1778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Brown pelican dives for fish, which it locates from the air</a:t>
            </a:r>
          </a:p>
        </p:txBody>
      </p:sp>
      <p:sp>
        <p:nvSpPr>
          <p:cNvPr id="297990" name="Text Box 6"/>
          <p:cNvSpPr txBox="1">
            <a:spLocks noChangeArrowheads="1"/>
          </p:cNvSpPr>
          <p:nvPr/>
        </p:nvSpPr>
        <p:spPr bwMode="auto">
          <a:xfrm>
            <a:off x="7086600" y="1286097"/>
            <a:ext cx="1143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Herring gull is a tireless scavenger</a:t>
            </a:r>
          </a:p>
        </p:txBody>
      </p:sp>
      <p:sp>
        <p:nvSpPr>
          <p:cNvPr id="132102" name="Text Box 7"/>
          <p:cNvSpPr txBox="1">
            <a:spLocks noChangeArrowheads="1"/>
          </p:cNvSpPr>
          <p:nvPr/>
        </p:nvSpPr>
        <p:spPr bwMode="auto">
          <a:xfrm>
            <a:off x="7699375" y="1619472"/>
            <a:ext cx="1444625" cy="158115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US" sz="1400" b="1">
                <a:latin typeface="Arial" charset="0"/>
                <a:cs typeface="Arial" charset="0"/>
              </a:rPr>
              <a:t>Ruddy turnstone searches under shells and pebbles for small invertebrates</a:t>
            </a:r>
          </a:p>
        </p:txBody>
      </p:sp>
      <p:sp>
        <p:nvSpPr>
          <p:cNvPr id="132103" name="Text Box 8"/>
          <p:cNvSpPr txBox="1">
            <a:spLocks noChangeArrowheads="1"/>
          </p:cNvSpPr>
          <p:nvPr/>
        </p:nvSpPr>
        <p:spPr bwMode="auto">
          <a:xfrm>
            <a:off x="0" y="2260822"/>
            <a:ext cx="1752600" cy="73025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Black skimmer seizes small fish at water surface</a:t>
            </a:r>
          </a:p>
        </p:txBody>
      </p:sp>
      <p:sp>
        <p:nvSpPr>
          <p:cNvPr id="132104" name="Text Box 9"/>
          <p:cNvSpPr txBox="1">
            <a:spLocks noChangeArrowheads="1"/>
          </p:cNvSpPr>
          <p:nvPr/>
        </p:nvSpPr>
        <p:spPr bwMode="auto">
          <a:xfrm>
            <a:off x="3622675" y="1924272"/>
            <a:ext cx="1863725" cy="1368425"/>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Avocet sweeps bill through mud and surface water in search of small crustaceans, insects, and seeds</a:t>
            </a:r>
          </a:p>
        </p:txBody>
      </p:sp>
      <p:sp>
        <p:nvSpPr>
          <p:cNvPr id="132105" name="Text Box 10"/>
          <p:cNvSpPr txBox="1">
            <a:spLocks noChangeArrowheads="1"/>
          </p:cNvSpPr>
          <p:nvPr/>
        </p:nvSpPr>
        <p:spPr bwMode="auto">
          <a:xfrm>
            <a:off x="5486400" y="2140172"/>
            <a:ext cx="1943100" cy="115570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Dowitcher probes deeply into mud in search of snails, marine worms, and small crustaceans</a:t>
            </a:r>
          </a:p>
        </p:txBody>
      </p:sp>
      <p:sp>
        <p:nvSpPr>
          <p:cNvPr id="297995" name="Text Box 11"/>
          <p:cNvSpPr txBox="1">
            <a:spLocks noChangeArrowheads="1"/>
          </p:cNvSpPr>
          <p:nvPr/>
        </p:nvSpPr>
        <p:spPr bwMode="auto">
          <a:xfrm>
            <a:off x="0" y="4780185"/>
            <a:ext cx="13716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Flamingo feeds on minute organisms </a:t>
            </a:r>
          </a:p>
          <a:p>
            <a:pPr eaLnBrk="1" hangingPunct="1">
              <a:defRPr/>
            </a:pPr>
            <a:r>
              <a:rPr lang="en-US" sz="1400" b="1">
                <a:latin typeface="Arial" charset="0"/>
                <a:cs typeface="Arial" charset="0"/>
              </a:rPr>
              <a:t>in mud</a:t>
            </a:r>
          </a:p>
        </p:txBody>
      </p:sp>
      <p:sp>
        <p:nvSpPr>
          <p:cNvPr id="297996" name="Text Box 12"/>
          <p:cNvSpPr txBox="1">
            <a:spLocks noChangeArrowheads="1"/>
          </p:cNvSpPr>
          <p:nvPr/>
        </p:nvSpPr>
        <p:spPr bwMode="auto">
          <a:xfrm>
            <a:off x="1239838" y="4780185"/>
            <a:ext cx="1579562"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Scaup and other diving ducks feed on mollusks, crustaceans, and aquatic vegetation</a:t>
            </a:r>
          </a:p>
        </p:txBody>
      </p:sp>
      <p:sp>
        <p:nvSpPr>
          <p:cNvPr id="297997" name="Text Box 13"/>
          <p:cNvSpPr txBox="1">
            <a:spLocks noChangeArrowheads="1"/>
          </p:cNvSpPr>
          <p:nvPr/>
        </p:nvSpPr>
        <p:spPr bwMode="auto">
          <a:xfrm>
            <a:off x="2794000" y="4780185"/>
            <a:ext cx="13970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Louisiana heron wades into water to seize small fish</a:t>
            </a:r>
          </a:p>
        </p:txBody>
      </p:sp>
      <p:sp>
        <p:nvSpPr>
          <p:cNvPr id="297998" name="Text Box 14"/>
          <p:cNvSpPr txBox="1">
            <a:spLocks noChangeArrowheads="1"/>
          </p:cNvSpPr>
          <p:nvPr/>
        </p:nvSpPr>
        <p:spPr bwMode="auto">
          <a:xfrm>
            <a:off x="4095750" y="4780185"/>
            <a:ext cx="200025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Oystercatcher feeds on clams, mussels, and other shellfish into which it pries </a:t>
            </a:r>
          </a:p>
          <a:p>
            <a:pPr eaLnBrk="1" hangingPunct="1">
              <a:defRPr/>
            </a:pPr>
            <a:r>
              <a:rPr lang="en-US" sz="1400" b="1">
                <a:latin typeface="Arial" charset="0"/>
                <a:cs typeface="Arial" charset="0"/>
              </a:rPr>
              <a:t>its narrow beak</a:t>
            </a:r>
          </a:p>
        </p:txBody>
      </p:sp>
      <p:sp>
        <p:nvSpPr>
          <p:cNvPr id="297999" name="Text Box 15"/>
          <p:cNvSpPr txBox="1">
            <a:spLocks noChangeArrowheads="1"/>
          </p:cNvSpPr>
          <p:nvPr/>
        </p:nvSpPr>
        <p:spPr bwMode="auto">
          <a:xfrm>
            <a:off x="6019800" y="4780185"/>
            <a:ext cx="16764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Knot (sandpiper) picks up worms and small crustaceans left by receding tide</a:t>
            </a:r>
          </a:p>
        </p:txBody>
      </p:sp>
      <p:sp>
        <p:nvSpPr>
          <p:cNvPr id="298000" name="Text Box 16"/>
          <p:cNvSpPr txBox="1">
            <a:spLocks noChangeArrowheads="1"/>
          </p:cNvSpPr>
          <p:nvPr/>
        </p:nvSpPr>
        <p:spPr bwMode="auto">
          <a:xfrm>
            <a:off x="7543800" y="4761135"/>
            <a:ext cx="1597025"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Piping plover feeds on insects and tiny crustaceans on sandy beaches</a:t>
            </a:r>
          </a:p>
        </p:txBody>
      </p:sp>
      <p:sp>
        <p:nvSpPr>
          <p:cNvPr id="132112" name="Line 17"/>
          <p:cNvSpPr>
            <a:spLocks noChangeShapeType="1"/>
          </p:cNvSpPr>
          <p:nvPr/>
        </p:nvSpPr>
        <p:spPr bwMode="auto">
          <a:xfrm flipH="1">
            <a:off x="588963" y="4332510"/>
            <a:ext cx="158750" cy="449262"/>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3" name="Line 18"/>
          <p:cNvSpPr>
            <a:spLocks noChangeShapeType="1"/>
          </p:cNvSpPr>
          <p:nvPr/>
        </p:nvSpPr>
        <p:spPr bwMode="auto">
          <a:xfrm>
            <a:off x="2008188" y="4297585"/>
            <a:ext cx="15875" cy="49053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4" name="Line 19"/>
          <p:cNvSpPr>
            <a:spLocks noChangeShapeType="1"/>
          </p:cNvSpPr>
          <p:nvPr/>
        </p:nvSpPr>
        <p:spPr bwMode="auto">
          <a:xfrm>
            <a:off x="3198813" y="4294410"/>
            <a:ext cx="63500" cy="4333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5" name="Line 20"/>
          <p:cNvSpPr>
            <a:spLocks noChangeShapeType="1"/>
          </p:cNvSpPr>
          <p:nvPr/>
        </p:nvSpPr>
        <p:spPr bwMode="auto">
          <a:xfrm flipH="1">
            <a:off x="4967288" y="4027710"/>
            <a:ext cx="130175" cy="747712"/>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6" name="Line 21"/>
          <p:cNvSpPr>
            <a:spLocks noChangeShapeType="1"/>
          </p:cNvSpPr>
          <p:nvPr/>
        </p:nvSpPr>
        <p:spPr bwMode="auto">
          <a:xfrm flipH="1">
            <a:off x="7164388" y="3999135"/>
            <a:ext cx="257175" cy="7508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7" name="Line 22"/>
          <p:cNvSpPr>
            <a:spLocks noChangeShapeType="1"/>
          </p:cNvSpPr>
          <p:nvPr/>
        </p:nvSpPr>
        <p:spPr bwMode="auto">
          <a:xfrm flipH="1">
            <a:off x="8475663" y="3938810"/>
            <a:ext cx="222250" cy="8270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8" name="Line 23"/>
          <p:cNvSpPr>
            <a:spLocks noChangeShapeType="1"/>
          </p:cNvSpPr>
          <p:nvPr/>
        </p:nvSpPr>
        <p:spPr bwMode="auto">
          <a:xfrm>
            <a:off x="8142288" y="3189510"/>
            <a:ext cx="53975" cy="3825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25" name="Title 1"/>
          <p:cNvSpPr txBox="1">
            <a:spLocks/>
          </p:cNvSpPr>
          <p:nvPr/>
        </p:nvSpPr>
        <p:spPr>
          <a:xfrm>
            <a:off x="0" y="68853"/>
            <a:ext cx="9144000" cy="91440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en-US" sz="3200" b="1" dirty="0" smtClean="0">
                <a:ea typeface="ＭＳ Ｐゴシック" charset="0"/>
              </a:rPr>
              <a:t>Specialized Feeding Niches of Various Bird Species   in a Coastal Wetland</a:t>
            </a:r>
            <a:endParaRPr lang="en-US" sz="3200" b="1" dirty="0">
              <a:ea typeface="ＭＳ Ｐゴシック" charset="0"/>
            </a:endParaRPr>
          </a:p>
        </p:txBody>
      </p:sp>
    </p:spTree>
    <p:extLst>
      <p:ext uri="{BB962C8B-B14F-4D97-AF65-F5344CB8AC3E}">
        <p14:creationId xmlns:p14="http://schemas.microsoft.com/office/powerpoint/2010/main" val="113114373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2"/>
          <p:cNvSpPr>
            <a:spLocks noGrp="1" noChangeArrowheads="1"/>
          </p:cNvSpPr>
          <p:nvPr>
            <p:ph type="title"/>
          </p:nvPr>
        </p:nvSpPr>
        <p:spPr>
          <a:xfrm>
            <a:off x="162813" y="274638"/>
            <a:ext cx="8743073" cy="555648"/>
          </a:xfrm>
        </p:spPr>
        <p:txBody>
          <a:bodyPr anchor="b">
            <a:normAutofit/>
          </a:bodyPr>
          <a:lstStyle/>
          <a:p>
            <a:pPr eaLnBrk="1" hangingPunct="1"/>
            <a:r>
              <a:rPr lang="en-US" sz="3000" b="1" dirty="0">
                <a:ea typeface="ＭＳ Ｐゴシック" charset="0"/>
              </a:rPr>
              <a:t>Species Can Play Five Major Roles within Ecosystems</a:t>
            </a:r>
          </a:p>
        </p:txBody>
      </p:sp>
      <p:sp>
        <p:nvSpPr>
          <p:cNvPr id="138242" name="Rectangle 3"/>
          <p:cNvSpPr>
            <a:spLocks noGrp="1" noChangeArrowheads="1"/>
          </p:cNvSpPr>
          <p:nvPr>
            <p:ph type="body" idx="1"/>
          </p:nvPr>
        </p:nvSpPr>
        <p:spPr>
          <a:xfrm>
            <a:off x="457200" y="1214316"/>
            <a:ext cx="8229600" cy="4525963"/>
          </a:xfrm>
        </p:spPr>
        <p:txBody>
          <a:bodyPr>
            <a:normAutofit fontScale="92500" lnSpcReduction="20000"/>
          </a:bodyPr>
          <a:lstStyle/>
          <a:p>
            <a:pPr eaLnBrk="1" hangingPunct="1"/>
            <a:r>
              <a:rPr lang="en-US" b="1">
                <a:solidFill>
                  <a:srgbClr val="000000"/>
                </a:solidFill>
                <a:ea typeface="ＭＳ Ｐゴシック" charset="0"/>
              </a:rPr>
              <a:t>Native species</a:t>
            </a:r>
          </a:p>
          <a:p>
            <a:pPr eaLnBrk="1" hangingPunct="1"/>
            <a:endParaRPr lang="en-US" b="1">
              <a:solidFill>
                <a:srgbClr val="000000"/>
              </a:solidFill>
              <a:ea typeface="ＭＳ Ｐゴシック" charset="0"/>
            </a:endParaRPr>
          </a:p>
          <a:p>
            <a:pPr eaLnBrk="1" hangingPunct="1"/>
            <a:r>
              <a:rPr lang="en-US" b="1">
                <a:solidFill>
                  <a:srgbClr val="000000"/>
                </a:solidFill>
                <a:ea typeface="ＭＳ Ｐゴシック" charset="0"/>
              </a:rPr>
              <a:t>Nonnative species</a:t>
            </a:r>
          </a:p>
          <a:p>
            <a:pPr eaLnBrk="1" hangingPunct="1"/>
            <a:endParaRPr lang="en-US" b="1">
              <a:solidFill>
                <a:srgbClr val="000000"/>
              </a:solidFill>
              <a:ea typeface="ＭＳ Ｐゴシック" charset="0"/>
            </a:endParaRPr>
          </a:p>
          <a:p>
            <a:pPr eaLnBrk="1" hangingPunct="1"/>
            <a:r>
              <a:rPr lang="en-US" b="1">
                <a:solidFill>
                  <a:srgbClr val="000000"/>
                </a:solidFill>
                <a:ea typeface="ＭＳ Ｐゴシック" charset="0"/>
              </a:rPr>
              <a:t>Indicator species</a:t>
            </a:r>
          </a:p>
          <a:p>
            <a:pPr eaLnBrk="1" hangingPunct="1"/>
            <a:endParaRPr lang="en-US" b="1">
              <a:solidFill>
                <a:srgbClr val="000000"/>
              </a:solidFill>
              <a:ea typeface="ＭＳ Ｐゴシック" charset="0"/>
            </a:endParaRPr>
          </a:p>
          <a:p>
            <a:pPr eaLnBrk="1" hangingPunct="1"/>
            <a:r>
              <a:rPr lang="en-US" b="1">
                <a:solidFill>
                  <a:srgbClr val="000000"/>
                </a:solidFill>
                <a:ea typeface="ＭＳ Ｐゴシック" charset="0"/>
              </a:rPr>
              <a:t>Keystone species</a:t>
            </a:r>
          </a:p>
          <a:p>
            <a:pPr eaLnBrk="1" hangingPunct="1"/>
            <a:endParaRPr lang="en-US" b="1">
              <a:solidFill>
                <a:srgbClr val="000000"/>
              </a:solidFill>
              <a:ea typeface="ＭＳ Ｐゴシック" charset="0"/>
            </a:endParaRPr>
          </a:p>
          <a:p>
            <a:pPr eaLnBrk="1" hangingPunct="1"/>
            <a:r>
              <a:rPr lang="en-US" b="1">
                <a:solidFill>
                  <a:srgbClr val="000000"/>
                </a:solidFill>
                <a:ea typeface="ＭＳ Ｐゴシック" charset="0"/>
              </a:rPr>
              <a:t>Foundation species</a:t>
            </a:r>
          </a:p>
        </p:txBody>
      </p:sp>
    </p:spTree>
    <p:extLst>
      <p:ext uri="{BB962C8B-B14F-4D97-AF65-F5344CB8AC3E}">
        <p14:creationId xmlns:p14="http://schemas.microsoft.com/office/powerpoint/2010/main" val="3678108376"/>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Grp="1" noChangeArrowheads="1"/>
          </p:cNvSpPr>
          <p:nvPr>
            <p:ph type="body" idx="1"/>
          </p:nvPr>
        </p:nvSpPr>
        <p:spPr>
          <a:xfrm>
            <a:off x="162813" y="818753"/>
            <a:ext cx="8743073" cy="5497933"/>
          </a:xfrm>
        </p:spPr>
        <p:txBody>
          <a:bodyPr>
            <a:noAutofit/>
          </a:bodyPr>
          <a:lstStyle/>
          <a:p>
            <a:pPr marL="0" indent="0" eaLnBrk="1" hangingPunct="1">
              <a:buNone/>
            </a:pPr>
            <a:r>
              <a:rPr lang="en-US" sz="2400" b="1" u="sng" dirty="0">
                <a:solidFill>
                  <a:srgbClr val="000000"/>
                </a:solidFill>
                <a:ea typeface="ＭＳ Ｐゴシック" charset="0"/>
              </a:rPr>
              <a:t>Indicator species</a:t>
            </a:r>
          </a:p>
          <a:p>
            <a:r>
              <a:rPr lang="en-US" sz="2400" dirty="0">
                <a:solidFill>
                  <a:srgbClr val="000000"/>
                </a:solidFill>
                <a:ea typeface="ＭＳ Ｐゴシック" charset="0"/>
              </a:rPr>
              <a:t>Provide early warning of damage to a </a:t>
            </a:r>
            <a:r>
              <a:rPr lang="en-US" sz="2400" dirty="0" smtClean="0">
                <a:solidFill>
                  <a:srgbClr val="000000"/>
                </a:solidFill>
                <a:ea typeface="ＭＳ Ｐゴシック" charset="0"/>
              </a:rPr>
              <a:t>community</a:t>
            </a:r>
          </a:p>
          <a:p>
            <a:r>
              <a:rPr lang="en-US" sz="2400" dirty="0">
                <a:ea typeface="ＭＳ Ｐゴシック" charset="0"/>
              </a:rPr>
              <a:t>Indicator </a:t>
            </a:r>
            <a:r>
              <a:rPr lang="en-US" sz="2400" dirty="0" smtClean="0">
                <a:ea typeface="ＭＳ Ｐゴシック" charset="0"/>
              </a:rPr>
              <a:t>species serve </a:t>
            </a:r>
            <a:r>
              <a:rPr lang="en-US" sz="2400" dirty="0">
                <a:ea typeface="ＭＳ Ｐゴシック" charset="0"/>
              </a:rPr>
              <a:t>as </a:t>
            </a:r>
            <a:r>
              <a:rPr lang="en-US" sz="2400" dirty="0" smtClean="0">
                <a:ea typeface="ＭＳ Ｐゴシック" charset="0"/>
              </a:rPr>
              <a:t>biological smoke alarms</a:t>
            </a:r>
            <a:endParaRPr lang="en-US" sz="2400" dirty="0">
              <a:solidFill>
                <a:srgbClr val="000000"/>
              </a:solidFill>
              <a:ea typeface="ＭＳ Ｐゴシック" charset="0"/>
            </a:endParaRPr>
          </a:p>
          <a:p>
            <a:r>
              <a:rPr lang="en-US" sz="2400" dirty="0" smtClean="0">
                <a:solidFill>
                  <a:srgbClr val="000000"/>
                </a:solidFill>
                <a:ea typeface="ＭＳ Ｐゴシック" charset="0"/>
              </a:rPr>
              <a:t>Can be used </a:t>
            </a:r>
            <a:r>
              <a:rPr lang="en-US" sz="2400" dirty="0">
                <a:solidFill>
                  <a:srgbClr val="000000"/>
                </a:solidFill>
                <a:ea typeface="ＭＳ Ｐゴシック" charset="0"/>
              </a:rPr>
              <a:t>monitor environmental quality </a:t>
            </a:r>
          </a:p>
          <a:p>
            <a:pPr lvl="2" eaLnBrk="1" hangingPunct="1"/>
            <a:r>
              <a:rPr lang="en-US" dirty="0">
                <a:solidFill>
                  <a:srgbClr val="000000"/>
                </a:solidFill>
                <a:ea typeface="ＭＳ Ｐゴシック" charset="0"/>
              </a:rPr>
              <a:t>Trout</a:t>
            </a:r>
          </a:p>
          <a:p>
            <a:pPr lvl="2" eaLnBrk="1" hangingPunct="1"/>
            <a:r>
              <a:rPr lang="en-US" dirty="0">
                <a:solidFill>
                  <a:srgbClr val="000000"/>
                </a:solidFill>
                <a:ea typeface="ＭＳ Ｐゴシック" charset="0"/>
              </a:rPr>
              <a:t>Birds</a:t>
            </a:r>
          </a:p>
          <a:p>
            <a:pPr lvl="2" eaLnBrk="1" hangingPunct="1"/>
            <a:r>
              <a:rPr lang="en-US" dirty="0">
                <a:solidFill>
                  <a:srgbClr val="000000"/>
                </a:solidFill>
                <a:ea typeface="ＭＳ Ｐゴシック" charset="0"/>
              </a:rPr>
              <a:t>Butterflies</a:t>
            </a:r>
          </a:p>
          <a:p>
            <a:pPr lvl="2" eaLnBrk="1" hangingPunct="1"/>
            <a:r>
              <a:rPr lang="en-US" dirty="0" smtClean="0">
                <a:solidFill>
                  <a:srgbClr val="000000"/>
                </a:solidFill>
                <a:ea typeface="ＭＳ Ｐゴシック" charset="0"/>
              </a:rPr>
              <a:t>Frogs</a:t>
            </a:r>
          </a:p>
          <a:p>
            <a:pPr lvl="2" eaLnBrk="1" hangingPunct="1"/>
            <a:endParaRPr lang="en-US" altLang="en-US" dirty="0">
              <a:solidFill>
                <a:srgbClr val="000000"/>
              </a:solidFill>
              <a:ea typeface="ＭＳ Ｐゴシック" charset="0"/>
            </a:endParaRPr>
          </a:p>
          <a:p>
            <a:pPr marL="0" indent="0">
              <a:buNone/>
            </a:pPr>
            <a:r>
              <a:rPr lang="en-US" altLang="en-US" sz="2400" dirty="0" smtClean="0"/>
              <a:t>Sensitive to habitat </a:t>
            </a:r>
            <a:r>
              <a:rPr lang="en-US" altLang="en-US" sz="2400" dirty="0"/>
              <a:t>Loss</a:t>
            </a:r>
            <a:r>
              <a:rPr lang="en-US" altLang="en-US" sz="2400" dirty="0" smtClean="0"/>
              <a:t>, increases </a:t>
            </a:r>
            <a:r>
              <a:rPr lang="en-US" altLang="en-US" sz="2400" dirty="0"/>
              <a:t>in UV</a:t>
            </a:r>
            <a:r>
              <a:rPr lang="en-US" altLang="en-US" sz="2400" dirty="0" smtClean="0"/>
              <a:t>, parasites</a:t>
            </a:r>
            <a:r>
              <a:rPr lang="en-US" altLang="en-US" sz="2400" dirty="0"/>
              <a:t>, </a:t>
            </a:r>
            <a:r>
              <a:rPr lang="en-US" altLang="en-US" sz="2400" dirty="0" smtClean="0"/>
              <a:t>pollution (</a:t>
            </a:r>
            <a:r>
              <a:rPr lang="en-US" altLang="en-US" sz="2400" dirty="0"/>
              <a:t>pesticides)</a:t>
            </a:r>
            <a:r>
              <a:rPr lang="en-US" altLang="en-US" sz="2400" dirty="0" smtClean="0"/>
              <a:t>, climate change</a:t>
            </a:r>
            <a:r>
              <a:rPr lang="en-US" altLang="en-US" sz="2400" dirty="0"/>
              <a:t>, </a:t>
            </a:r>
            <a:r>
              <a:rPr lang="en-US" altLang="en-US" sz="2400" dirty="0" smtClean="0"/>
              <a:t>overhunting, etc...</a:t>
            </a:r>
            <a:endParaRPr lang="en-US" altLang="en-US" sz="2400" dirty="0"/>
          </a:p>
          <a:p>
            <a:pPr lvl="2" eaLnBrk="1" hangingPunct="1"/>
            <a:endParaRPr lang="en-US" dirty="0">
              <a:solidFill>
                <a:srgbClr val="000000"/>
              </a:solidFill>
              <a:ea typeface="ＭＳ Ｐゴシック" charset="0"/>
            </a:endParaRPr>
          </a:p>
        </p:txBody>
      </p:sp>
      <p:sp>
        <p:nvSpPr>
          <p:cNvPr id="5" name="Rectangle 2"/>
          <p:cNvSpPr>
            <a:spLocks noGrp="1" noChangeArrowheads="1"/>
          </p:cNvSpPr>
          <p:nvPr>
            <p:ph type="title"/>
          </p:nvPr>
        </p:nvSpPr>
        <p:spPr>
          <a:xfrm>
            <a:off x="162813" y="30436"/>
            <a:ext cx="8743073" cy="555648"/>
          </a:xfrm>
        </p:spPr>
        <p:txBody>
          <a:bodyPr anchor="b">
            <a:normAutofit/>
          </a:bodyPr>
          <a:lstStyle/>
          <a:p>
            <a:pPr eaLnBrk="1" hangingPunct="1"/>
            <a:r>
              <a:rPr lang="en-US" sz="3000" b="1" dirty="0">
                <a:ea typeface="ＭＳ Ｐゴシック" charset="0"/>
              </a:rPr>
              <a:t>Species Can Play Five Major Roles within Ecosystems</a:t>
            </a:r>
          </a:p>
        </p:txBody>
      </p:sp>
      <p:pic>
        <p:nvPicPr>
          <p:cNvPr id="6" name="Picture 3" descr="0417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39165" y="2800179"/>
            <a:ext cx="2531250" cy="1802801"/>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a:blip r:embed="rId4"/>
          <a:stretch>
            <a:fillRect/>
          </a:stretch>
        </p:blipFill>
        <p:spPr>
          <a:xfrm>
            <a:off x="6222753" y="2800179"/>
            <a:ext cx="2465369" cy="1802801"/>
          </a:xfrm>
          <a:prstGeom prst="rect">
            <a:avLst/>
          </a:prstGeom>
          <a:ln>
            <a:solidFill>
              <a:srgbClr val="000000"/>
            </a:solidFill>
          </a:ln>
        </p:spPr>
      </p:pic>
    </p:spTree>
    <p:extLst>
      <p:ext uri="{BB962C8B-B14F-4D97-AF65-F5344CB8AC3E}">
        <p14:creationId xmlns:p14="http://schemas.microsoft.com/office/powerpoint/2010/main" val="93183948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Grp="1" noChangeArrowheads="1"/>
          </p:cNvSpPr>
          <p:nvPr>
            <p:ph type="body" idx="1"/>
          </p:nvPr>
        </p:nvSpPr>
        <p:spPr>
          <a:xfrm>
            <a:off x="162813" y="639672"/>
            <a:ext cx="8743073" cy="2111668"/>
          </a:xfrm>
        </p:spPr>
        <p:txBody>
          <a:bodyPr>
            <a:noAutofit/>
          </a:bodyPr>
          <a:lstStyle/>
          <a:p>
            <a:pPr marL="0" indent="0">
              <a:buNone/>
            </a:pPr>
            <a:r>
              <a:rPr lang="en-US" sz="2400" b="1" dirty="0" smtClean="0">
                <a:solidFill>
                  <a:srgbClr val="000000"/>
                </a:solidFill>
                <a:ea typeface="ＭＳ Ｐゴシック" charset="0"/>
              </a:rPr>
              <a:t>Keystone species</a:t>
            </a:r>
            <a:r>
              <a:rPr lang="en-US" sz="2400" dirty="0" smtClean="0">
                <a:solidFill>
                  <a:srgbClr val="000000"/>
                </a:solidFill>
                <a:ea typeface="ＭＳ Ｐゴシック" charset="0"/>
              </a:rPr>
              <a:t>:  </a:t>
            </a:r>
            <a:r>
              <a:rPr lang="en-US" sz="2400" dirty="0" smtClean="0"/>
              <a:t>plant </a:t>
            </a:r>
            <a:r>
              <a:rPr lang="en-US" sz="2400" dirty="0"/>
              <a:t>or animal that plays a unique and crucial role in the way an ecosystem functions;  Alter habitat or have a niche that supports other populations. There disappearance would start a domino </a:t>
            </a:r>
            <a:r>
              <a:rPr lang="en-US" sz="2400" dirty="0" smtClean="0"/>
              <a:t>effect</a:t>
            </a:r>
            <a:r>
              <a:rPr lang="en-US" sz="2400" dirty="0" smtClean="0">
                <a:solidFill>
                  <a:srgbClr val="000000"/>
                </a:solidFill>
                <a:ea typeface="ＭＳ Ｐゴシック" charset="0"/>
              </a:rPr>
              <a:t>.  Ex. </a:t>
            </a:r>
            <a:r>
              <a:rPr lang="en-US" sz="2400" dirty="0">
                <a:solidFill>
                  <a:srgbClr val="000000"/>
                </a:solidFill>
                <a:ea typeface="ＭＳ Ｐゴシック" charset="0"/>
              </a:rPr>
              <a:t>p</a:t>
            </a:r>
            <a:r>
              <a:rPr lang="en-US" sz="2400" dirty="0" smtClean="0">
                <a:solidFill>
                  <a:srgbClr val="000000"/>
                </a:solidFill>
                <a:ea typeface="ＭＳ Ｐゴシック" charset="0"/>
              </a:rPr>
              <a:t>ollinators &amp; top predators</a:t>
            </a:r>
          </a:p>
          <a:p>
            <a:endParaRPr lang="en-US" sz="2400" dirty="0" smtClean="0">
              <a:solidFill>
                <a:srgbClr val="000000"/>
              </a:solidFill>
              <a:ea typeface="ＭＳ Ｐゴシック" charset="0"/>
            </a:endParaRPr>
          </a:p>
          <a:p>
            <a:pPr marL="0" indent="0">
              <a:buNone/>
            </a:pPr>
            <a:endParaRPr lang="en-US" sz="2400" b="1" dirty="0">
              <a:solidFill>
                <a:srgbClr val="000000"/>
              </a:solidFill>
              <a:ea typeface="ＭＳ Ｐゴシック" charset="0"/>
            </a:endParaRPr>
          </a:p>
          <a:p>
            <a:pPr eaLnBrk="1" hangingPunct="1">
              <a:buFont typeface="Times" charset="0"/>
              <a:buNone/>
            </a:pPr>
            <a:endParaRPr lang="en-US" sz="2400" dirty="0">
              <a:solidFill>
                <a:srgbClr val="000000"/>
              </a:solidFill>
              <a:ea typeface="ＭＳ Ｐゴシック" charset="0"/>
            </a:endParaRPr>
          </a:p>
        </p:txBody>
      </p:sp>
      <p:sp>
        <p:nvSpPr>
          <p:cNvPr id="5" name="Rectangle 2"/>
          <p:cNvSpPr>
            <a:spLocks noGrp="1" noChangeArrowheads="1"/>
          </p:cNvSpPr>
          <p:nvPr>
            <p:ph type="title"/>
          </p:nvPr>
        </p:nvSpPr>
        <p:spPr>
          <a:xfrm>
            <a:off x="162813" y="30436"/>
            <a:ext cx="8743073" cy="555648"/>
          </a:xfrm>
        </p:spPr>
        <p:txBody>
          <a:bodyPr anchor="b">
            <a:normAutofit/>
          </a:bodyPr>
          <a:lstStyle/>
          <a:p>
            <a:pPr eaLnBrk="1" hangingPunct="1"/>
            <a:r>
              <a:rPr lang="en-US" sz="3000" b="1" dirty="0">
                <a:ea typeface="ＭＳ Ｐゴシック" charset="0"/>
              </a:rPr>
              <a:t>Species Can Play Five Major Roles within Ecosystems</a:t>
            </a:r>
          </a:p>
        </p:txBody>
      </p:sp>
      <p:sp>
        <p:nvSpPr>
          <p:cNvPr id="3" name="Rectangle 2"/>
          <p:cNvSpPr/>
          <p:nvPr/>
        </p:nvSpPr>
        <p:spPr>
          <a:xfrm>
            <a:off x="162813" y="2376897"/>
            <a:ext cx="5942683" cy="1862048"/>
          </a:xfrm>
          <a:prstGeom prst="rect">
            <a:avLst/>
          </a:prstGeom>
          <a:noFill/>
        </p:spPr>
        <p:txBody>
          <a:bodyPr wrap="square">
            <a:spAutoFit/>
          </a:bodyPr>
          <a:lstStyle/>
          <a:p>
            <a:r>
              <a:rPr lang="en-US" sz="2300" b="1" dirty="0" smtClean="0"/>
              <a:t>Pollinators</a:t>
            </a:r>
            <a:r>
              <a:rPr lang="en-US" sz="2300" dirty="0" smtClean="0"/>
              <a:t>: keystone </a:t>
            </a:r>
            <a:r>
              <a:rPr lang="en-US" sz="2300" dirty="0"/>
              <a:t>species in most terrestrial </a:t>
            </a:r>
            <a:r>
              <a:rPr lang="en-US" sz="2300" dirty="0" smtClean="0"/>
              <a:t>ecosystems.</a:t>
            </a:r>
          </a:p>
          <a:p>
            <a:pPr marL="342900" indent="-342900">
              <a:buFont typeface="Arial"/>
              <a:buChar char="•"/>
            </a:pPr>
            <a:r>
              <a:rPr lang="en-US" sz="2300" dirty="0" smtClean="0"/>
              <a:t>provide essential ecological services. </a:t>
            </a:r>
          </a:p>
          <a:p>
            <a:pPr marL="342900" indent="-342900">
              <a:buFont typeface="Arial"/>
              <a:buChar char="•"/>
            </a:pPr>
            <a:r>
              <a:rPr lang="en-US" sz="2300" dirty="0"/>
              <a:t>N</a:t>
            </a:r>
            <a:r>
              <a:rPr lang="en-US" sz="2300" dirty="0" smtClean="0"/>
              <a:t>ecessary </a:t>
            </a:r>
            <a:r>
              <a:rPr lang="en-US" sz="2300" dirty="0"/>
              <a:t>for the reproduction of </a:t>
            </a:r>
            <a:r>
              <a:rPr lang="en-US" sz="2300" dirty="0" smtClean="0"/>
              <a:t>over 2/3  of </a:t>
            </a:r>
            <a:r>
              <a:rPr lang="en-US" sz="2300" dirty="0"/>
              <a:t>the world’s crop species. </a:t>
            </a:r>
            <a:endParaRPr lang="en-US" sz="2300" dirty="0" smtClean="0"/>
          </a:p>
        </p:txBody>
      </p:sp>
      <p:pic>
        <p:nvPicPr>
          <p:cNvPr id="4" name="Picture 3"/>
          <p:cNvPicPr>
            <a:picLocks noChangeAspect="1"/>
          </p:cNvPicPr>
          <p:nvPr/>
        </p:nvPicPr>
        <p:blipFill>
          <a:blip r:embed="rId3"/>
          <a:stretch>
            <a:fillRect/>
          </a:stretch>
        </p:blipFill>
        <p:spPr>
          <a:xfrm>
            <a:off x="6113692" y="2376897"/>
            <a:ext cx="2792194" cy="2112760"/>
          </a:xfrm>
          <a:prstGeom prst="rect">
            <a:avLst/>
          </a:prstGeom>
          <a:ln>
            <a:solidFill>
              <a:srgbClr val="000000"/>
            </a:solidFill>
          </a:ln>
        </p:spPr>
      </p:pic>
      <p:sp>
        <p:nvSpPr>
          <p:cNvPr id="10" name="Rectangle 9"/>
          <p:cNvSpPr/>
          <p:nvPr/>
        </p:nvSpPr>
        <p:spPr>
          <a:xfrm>
            <a:off x="162814" y="4532393"/>
            <a:ext cx="5942682" cy="2215991"/>
          </a:xfrm>
          <a:prstGeom prst="rect">
            <a:avLst/>
          </a:prstGeom>
        </p:spPr>
        <p:txBody>
          <a:bodyPr wrap="square">
            <a:spAutoFit/>
          </a:bodyPr>
          <a:lstStyle/>
          <a:p>
            <a:pPr marL="57150" indent="0">
              <a:buNone/>
            </a:pPr>
            <a:r>
              <a:rPr lang="en-US" altLang="en-US" sz="2300" b="1" dirty="0" smtClean="0"/>
              <a:t>Top Predators: </a:t>
            </a:r>
            <a:r>
              <a:rPr lang="en-US" altLang="en-US" sz="2300" dirty="0" smtClean="0"/>
              <a:t>American alligator are a keystone species in wetland ecosystems.</a:t>
            </a:r>
          </a:p>
          <a:p>
            <a:pPr marL="400050" indent="-342900">
              <a:buFont typeface="Arial"/>
              <a:buChar char="•"/>
            </a:pPr>
            <a:r>
              <a:rPr lang="en-US" altLang="en-US" sz="2300" dirty="0" smtClean="0"/>
              <a:t>digs </a:t>
            </a:r>
            <a:r>
              <a:rPr lang="en-US" altLang="en-US" sz="2300" dirty="0"/>
              <a:t>holes that hold freshwater during dry spells </a:t>
            </a:r>
            <a:endParaRPr lang="en-US" altLang="en-US" sz="2300" dirty="0" smtClean="0"/>
          </a:p>
          <a:p>
            <a:pPr marL="400050" indent="-342900">
              <a:buFont typeface="Arial"/>
              <a:buChar char="•"/>
            </a:pPr>
            <a:r>
              <a:rPr lang="en-US" altLang="en-US" sz="2300" dirty="0" smtClean="0"/>
              <a:t>serve </a:t>
            </a:r>
            <a:r>
              <a:rPr lang="en-US" altLang="en-US" sz="2300" dirty="0"/>
              <a:t>as refuges for aquatic life and provide fresh water</a:t>
            </a:r>
          </a:p>
        </p:txBody>
      </p:sp>
      <p:pic>
        <p:nvPicPr>
          <p:cNvPr id="11" name="Content Placeholder 4" descr="0418"/>
          <p:cNvPicPr>
            <a:picLocks/>
          </p:cNvPicPr>
          <p:nvPr/>
        </p:nvPicPr>
        <p:blipFill>
          <a:blip r:embed="rId4" cstate="print">
            <a:extLst>
              <a:ext uri="{28A0092B-C50C-407E-A947-70E740481C1C}">
                <a14:useLocalDpi xmlns:a14="http://schemas.microsoft.com/office/drawing/2010/main" val="0"/>
              </a:ext>
            </a:extLst>
          </a:blip>
          <a:srcRect/>
          <a:stretch>
            <a:fillRect/>
          </a:stretch>
        </p:blipFill>
        <p:spPr>
          <a:xfrm>
            <a:off x="6113692" y="4532393"/>
            <a:ext cx="2792194" cy="1994591"/>
          </a:xfrm>
          <a:prstGeom prst="rect">
            <a:avLst/>
          </a:prstGeom>
          <a:ln>
            <a:solidFill>
              <a:srgbClr val="000000"/>
            </a:solidFill>
          </a:ln>
        </p:spPr>
      </p:pic>
    </p:spTree>
    <p:extLst>
      <p:ext uri="{BB962C8B-B14F-4D97-AF65-F5344CB8AC3E}">
        <p14:creationId xmlns:p14="http://schemas.microsoft.com/office/powerpoint/2010/main" val="295340033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3"/>
          <p:cNvSpPr>
            <a:spLocks noGrp="1" noChangeArrowheads="1"/>
          </p:cNvSpPr>
          <p:nvPr>
            <p:ph type="body" idx="1"/>
          </p:nvPr>
        </p:nvSpPr>
        <p:spPr>
          <a:xfrm>
            <a:off x="162813" y="590832"/>
            <a:ext cx="8743073" cy="1330222"/>
          </a:xfrm>
        </p:spPr>
        <p:txBody>
          <a:bodyPr>
            <a:noAutofit/>
          </a:bodyPr>
          <a:lstStyle/>
          <a:p>
            <a:pPr marL="0" indent="0">
              <a:buNone/>
            </a:pPr>
            <a:r>
              <a:rPr lang="en-US" sz="2400" b="1" dirty="0" smtClean="0">
                <a:solidFill>
                  <a:srgbClr val="000000"/>
                </a:solidFill>
                <a:ea typeface="ＭＳ Ｐゴシック" charset="0"/>
              </a:rPr>
              <a:t>Foundation </a:t>
            </a:r>
            <a:r>
              <a:rPr lang="en-US" sz="2400" b="1" dirty="0">
                <a:solidFill>
                  <a:srgbClr val="000000"/>
                </a:solidFill>
                <a:ea typeface="ＭＳ Ｐゴシック" charset="0"/>
              </a:rPr>
              <a:t>Species Help to Form the Bases of Ecosystems</a:t>
            </a:r>
            <a:endParaRPr lang="en-US" sz="2400" dirty="0">
              <a:solidFill>
                <a:srgbClr val="000000"/>
              </a:solidFill>
              <a:ea typeface="ＭＳ Ｐゴシック" charset="0"/>
            </a:endParaRPr>
          </a:p>
          <a:p>
            <a:pPr marL="0" indent="0">
              <a:buNone/>
            </a:pPr>
            <a:r>
              <a:rPr lang="en-US" sz="2400" dirty="0">
                <a:solidFill>
                  <a:srgbClr val="000000"/>
                </a:solidFill>
                <a:ea typeface="ＭＳ Ｐゴシック" charset="0"/>
              </a:rPr>
              <a:t>Create or enhance their habitats, which benefit others </a:t>
            </a:r>
          </a:p>
          <a:p>
            <a:pPr marL="0" indent="0">
              <a:buNone/>
            </a:pPr>
            <a:endParaRPr lang="en-US" altLang="en-US" sz="2400" b="1" dirty="0" smtClean="0"/>
          </a:p>
          <a:p>
            <a:pPr marL="0" indent="0">
              <a:buNone/>
            </a:pPr>
            <a:endParaRPr lang="en-US" sz="2400" b="1" dirty="0">
              <a:solidFill>
                <a:srgbClr val="000000"/>
              </a:solidFill>
              <a:ea typeface="ＭＳ Ｐゴシック" charset="0"/>
            </a:endParaRPr>
          </a:p>
          <a:p>
            <a:pPr eaLnBrk="1" hangingPunct="1">
              <a:buFont typeface="Times" charset="0"/>
              <a:buNone/>
            </a:pPr>
            <a:endParaRPr lang="en-US" sz="2400" dirty="0">
              <a:solidFill>
                <a:srgbClr val="000000"/>
              </a:solidFill>
              <a:ea typeface="ＭＳ Ｐゴシック" charset="0"/>
            </a:endParaRPr>
          </a:p>
        </p:txBody>
      </p:sp>
      <p:sp>
        <p:nvSpPr>
          <p:cNvPr id="5" name="Rectangle 2"/>
          <p:cNvSpPr>
            <a:spLocks noGrp="1" noChangeArrowheads="1"/>
          </p:cNvSpPr>
          <p:nvPr>
            <p:ph type="title"/>
          </p:nvPr>
        </p:nvSpPr>
        <p:spPr>
          <a:xfrm>
            <a:off x="162813" y="30436"/>
            <a:ext cx="8743073" cy="555648"/>
          </a:xfrm>
        </p:spPr>
        <p:txBody>
          <a:bodyPr anchor="b">
            <a:normAutofit/>
          </a:bodyPr>
          <a:lstStyle/>
          <a:p>
            <a:pPr eaLnBrk="1" hangingPunct="1"/>
            <a:r>
              <a:rPr lang="en-US" sz="3000" b="1" dirty="0">
                <a:ea typeface="ＭＳ Ｐゴシック" charset="0"/>
              </a:rPr>
              <a:t>Species Can Play Five Major Roles within Ecosystems</a:t>
            </a:r>
          </a:p>
        </p:txBody>
      </p:sp>
      <p:sp>
        <p:nvSpPr>
          <p:cNvPr id="2" name="Rectangle 1"/>
          <p:cNvSpPr/>
          <p:nvPr/>
        </p:nvSpPr>
        <p:spPr>
          <a:xfrm>
            <a:off x="162812" y="1554133"/>
            <a:ext cx="8743073" cy="2231380"/>
          </a:xfrm>
          <a:prstGeom prst="rect">
            <a:avLst/>
          </a:prstGeom>
        </p:spPr>
        <p:txBody>
          <a:bodyPr wrap="square">
            <a:spAutoFit/>
          </a:bodyPr>
          <a:lstStyle/>
          <a:p>
            <a:r>
              <a:rPr lang="en-US" altLang="en-US" sz="2300" b="1" dirty="0"/>
              <a:t>Beaver</a:t>
            </a:r>
            <a:r>
              <a:rPr lang="en-US" altLang="en-US" sz="2300" dirty="0"/>
              <a:t>: build a dam that creates a pond where other organisms live</a:t>
            </a:r>
            <a:r>
              <a:rPr lang="en-US" altLang="en-US" sz="2300" dirty="0" smtClean="0"/>
              <a:t>.</a:t>
            </a:r>
          </a:p>
          <a:p>
            <a:endParaRPr lang="en-US" altLang="en-US" sz="1200" dirty="0"/>
          </a:p>
          <a:p>
            <a:r>
              <a:rPr lang="en-US" altLang="en-US" sz="2300" b="1" dirty="0"/>
              <a:t>Bat and bird species: </a:t>
            </a:r>
            <a:r>
              <a:rPr lang="en-US" altLang="en-US" sz="2300" dirty="0"/>
              <a:t>regenerate deforested areas and spread fruit plants in their droppings</a:t>
            </a:r>
            <a:r>
              <a:rPr lang="en-US" altLang="en-US" sz="2300" dirty="0" smtClean="0"/>
              <a:t>.</a:t>
            </a:r>
          </a:p>
          <a:p>
            <a:endParaRPr lang="en-US" altLang="en-US" sz="1200" dirty="0"/>
          </a:p>
          <a:p>
            <a:r>
              <a:rPr lang="en-US" altLang="en-US" sz="2300" b="1" dirty="0"/>
              <a:t>Wolves: </a:t>
            </a:r>
            <a:r>
              <a:rPr lang="en-US" altLang="en-US" sz="2300" dirty="0"/>
              <a:t>Predators that keep herbivore population in check so as not to destroy grazing land.  </a:t>
            </a:r>
            <a:endParaRPr lang="en-US" sz="2300" dirty="0">
              <a:solidFill>
                <a:srgbClr val="000000"/>
              </a:solidFill>
              <a:ea typeface="ＭＳ Ｐゴシック" charset="0"/>
            </a:endParaRPr>
          </a:p>
        </p:txBody>
      </p:sp>
      <p:pic>
        <p:nvPicPr>
          <p:cNvPr id="8" name="Picture 7"/>
          <p:cNvPicPr>
            <a:picLocks noChangeAspect="1"/>
          </p:cNvPicPr>
          <p:nvPr/>
        </p:nvPicPr>
        <p:blipFill>
          <a:blip r:embed="rId3"/>
          <a:stretch>
            <a:fillRect/>
          </a:stretch>
        </p:blipFill>
        <p:spPr>
          <a:xfrm>
            <a:off x="162813" y="4341584"/>
            <a:ext cx="5214815" cy="2440533"/>
          </a:xfrm>
          <a:prstGeom prst="rect">
            <a:avLst/>
          </a:prstGeom>
          <a:ln>
            <a:solidFill>
              <a:srgbClr val="000000"/>
            </a:solidFill>
          </a:ln>
        </p:spPr>
      </p:pic>
      <p:pic>
        <p:nvPicPr>
          <p:cNvPr id="6" name="Picture 5"/>
          <p:cNvPicPr>
            <a:picLocks noChangeAspect="1"/>
          </p:cNvPicPr>
          <p:nvPr/>
        </p:nvPicPr>
        <p:blipFill>
          <a:blip r:embed="rId4"/>
          <a:stretch>
            <a:fillRect/>
          </a:stretch>
        </p:blipFill>
        <p:spPr>
          <a:xfrm>
            <a:off x="3909311" y="3483719"/>
            <a:ext cx="3010418" cy="1693360"/>
          </a:xfrm>
          <a:prstGeom prst="rect">
            <a:avLst/>
          </a:prstGeom>
          <a:ln>
            <a:solidFill>
              <a:srgbClr val="000000"/>
            </a:solidFill>
          </a:ln>
        </p:spPr>
      </p:pic>
      <p:pic>
        <p:nvPicPr>
          <p:cNvPr id="3" name="Picture 2"/>
          <p:cNvPicPr>
            <a:picLocks noChangeAspect="1"/>
          </p:cNvPicPr>
          <p:nvPr/>
        </p:nvPicPr>
        <p:blipFill>
          <a:blip r:embed="rId5"/>
          <a:stretch>
            <a:fillRect/>
          </a:stretch>
        </p:blipFill>
        <p:spPr>
          <a:xfrm>
            <a:off x="6246603" y="4938084"/>
            <a:ext cx="2773253" cy="1844033"/>
          </a:xfrm>
          <a:prstGeom prst="rect">
            <a:avLst/>
          </a:prstGeom>
          <a:ln>
            <a:solidFill>
              <a:srgbClr val="000000"/>
            </a:solidFill>
          </a:ln>
        </p:spPr>
      </p:pic>
    </p:spTree>
    <p:extLst>
      <p:ext uri="{BB962C8B-B14F-4D97-AF65-F5344CB8AC3E}">
        <p14:creationId xmlns:p14="http://schemas.microsoft.com/office/powerpoint/2010/main" val="239872927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2"/>
          <p:cNvSpPr>
            <a:spLocks noGrp="1" noChangeArrowheads="1"/>
          </p:cNvSpPr>
          <p:nvPr>
            <p:ph type="title"/>
          </p:nvPr>
        </p:nvSpPr>
        <p:spPr>
          <a:xfrm>
            <a:off x="457200" y="125991"/>
            <a:ext cx="8229600" cy="392847"/>
          </a:xfrm>
        </p:spPr>
        <p:txBody>
          <a:bodyPr anchor="b">
            <a:noAutofit/>
          </a:bodyPr>
          <a:lstStyle/>
          <a:p>
            <a:pPr eaLnBrk="1" hangingPunct="1"/>
            <a:r>
              <a:rPr lang="en-US" sz="3200" b="1" dirty="0">
                <a:ea typeface="ＭＳ Ｐゴシック" charset="0"/>
              </a:rPr>
              <a:t>Case Study: Why Are Amphibians Vanishing</a:t>
            </a:r>
            <a:r>
              <a:rPr lang="en-US" sz="3200" b="1" dirty="0" smtClean="0">
                <a:ea typeface="ＭＳ Ｐゴシック" charset="0"/>
              </a:rPr>
              <a:t>?</a:t>
            </a:r>
            <a:endParaRPr lang="en-US" sz="3200" b="1" dirty="0">
              <a:ea typeface="ＭＳ Ｐゴシック" charset="0"/>
            </a:endParaRPr>
          </a:p>
        </p:txBody>
      </p:sp>
      <p:sp>
        <p:nvSpPr>
          <p:cNvPr id="142338" name="Rectangle 3"/>
          <p:cNvSpPr>
            <a:spLocks noGrp="1" noChangeArrowheads="1"/>
          </p:cNvSpPr>
          <p:nvPr>
            <p:ph type="body" idx="1"/>
          </p:nvPr>
        </p:nvSpPr>
        <p:spPr>
          <a:xfrm>
            <a:off x="293063" y="545067"/>
            <a:ext cx="8580259" cy="5181600"/>
          </a:xfrm>
        </p:spPr>
        <p:txBody>
          <a:bodyPr/>
          <a:lstStyle/>
          <a:p>
            <a:pPr eaLnBrk="1" hangingPunct="1"/>
            <a:r>
              <a:rPr lang="en-US" sz="2400" dirty="0">
                <a:ea typeface="ＭＳ Ｐゴシック" charset="0"/>
              </a:rPr>
              <a:t>Habitat loss and fragmentation</a:t>
            </a:r>
          </a:p>
          <a:p>
            <a:pPr eaLnBrk="1" hangingPunct="1"/>
            <a:r>
              <a:rPr lang="en-US" sz="2400" dirty="0">
                <a:ea typeface="ＭＳ Ｐゴシック" charset="0"/>
              </a:rPr>
              <a:t>Prolonged drought</a:t>
            </a:r>
          </a:p>
          <a:p>
            <a:pPr eaLnBrk="1" hangingPunct="1"/>
            <a:r>
              <a:rPr lang="en-US" sz="2400" dirty="0">
                <a:ea typeface="ＭＳ Ｐゴシック" charset="0"/>
              </a:rPr>
              <a:t>Pollution</a:t>
            </a:r>
          </a:p>
          <a:p>
            <a:pPr eaLnBrk="1" hangingPunct="1"/>
            <a:r>
              <a:rPr lang="en-US" sz="2400" dirty="0">
                <a:ea typeface="ＭＳ Ｐゴシック" charset="0"/>
              </a:rPr>
              <a:t>Increase in UV radiation</a:t>
            </a:r>
          </a:p>
          <a:p>
            <a:pPr eaLnBrk="1" hangingPunct="1"/>
            <a:r>
              <a:rPr lang="en-US" sz="2400" dirty="0">
                <a:ea typeface="ＭＳ Ｐゴシック" charset="0"/>
              </a:rPr>
              <a:t>Parasites</a:t>
            </a:r>
          </a:p>
          <a:p>
            <a:pPr eaLnBrk="1" hangingPunct="1"/>
            <a:r>
              <a:rPr lang="en-US" sz="2400" dirty="0">
                <a:ea typeface="ＭＳ Ｐゴシック" charset="0"/>
              </a:rPr>
              <a:t>Viral and fungal diseases</a:t>
            </a:r>
          </a:p>
          <a:p>
            <a:pPr eaLnBrk="1" hangingPunct="1"/>
            <a:r>
              <a:rPr lang="en-US" sz="2400" dirty="0">
                <a:ea typeface="ＭＳ Ｐゴシック" charset="0"/>
              </a:rPr>
              <a:t>Climate </a:t>
            </a:r>
            <a:r>
              <a:rPr lang="en-US" sz="2400" dirty="0" smtClean="0">
                <a:ea typeface="ＭＳ Ｐゴシック" charset="0"/>
              </a:rPr>
              <a:t>change</a:t>
            </a:r>
            <a:endParaRPr lang="en-US" sz="2400" dirty="0">
              <a:ea typeface="ＭＳ Ｐゴシック" charset="0"/>
            </a:endParaRPr>
          </a:p>
          <a:p>
            <a:pPr eaLnBrk="1" hangingPunct="1"/>
            <a:r>
              <a:rPr lang="en-US" sz="2400" dirty="0">
                <a:ea typeface="ＭＳ Ｐゴシック" charset="0"/>
              </a:rPr>
              <a:t>Overhunting</a:t>
            </a:r>
          </a:p>
          <a:p>
            <a:pPr eaLnBrk="1" hangingPunct="1"/>
            <a:r>
              <a:rPr lang="en-US" sz="2400" dirty="0">
                <a:ea typeface="ＭＳ Ｐゴシック" charset="0"/>
              </a:rPr>
              <a:t>Nonnative predators and competitors</a:t>
            </a:r>
          </a:p>
          <a:p>
            <a:pPr eaLnBrk="1" hangingPunct="1">
              <a:lnSpc>
                <a:spcPct val="120000"/>
              </a:lnSpc>
            </a:pPr>
            <a:endParaRPr lang="en-US" sz="2400" dirty="0">
              <a:ea typeface="ＭＳ Ｐゴシック" charset="0"/>
            </a:endParaRPr>
          </a:p>
        </p:txBody>
      </p:sp>
      <p:sp>
        <p:nvSpPr>
          <p:cNvPr id="4" name="Rectangle 3"/>
          <p:cNvSpPr txBox="1">
            <a:spLocks noChangeArrowheads="1"/>
          </p:cNvSpPr>
          <p:nvPr/>
        </p:nvSpPr>
        <p:spPr>
          <a:xfrm>
            <a:off x="293062" y="4569287"/>
            <a:ext cx="9036138" cy="263263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b="1" dirty="0" smtClean="0">
                <a:ea typeface="ＭＳ Ｐゴシック" charset="0"/>
              </a:rPr>
              <a:t>Importance of amphibians</a:t>
            </a:r>
          </a:p>
          <a:p>
            <a:r>
              <a:rPr lang="en-US" sz="2300" dirty="0" smtClean="0">
                <a:ea typeface="ＭＳ Ｐゴシック" charset="0"/>
              </a:rPr>
              <a:t>Sensitive biological indicators of environmental changes</a:t>
            </a:r>
          </a:p>
          <a:p>
            <a:r>
              <a:rPr lang="en-US" sz="2300" dirty="0" smtClean="0">
                <a:ea typeface="ＭＳ Ｐゴシック" charset="0"/>
              </a:rPr>
              <a:t>Adult amphibians</a:t>
            </a:r>
          </a:p>
          <a:p>
            <a:pPr marL="0" indent="0">
              <a:buNone/>
            </a:pPr>
            <a:r>
              <a:rPr lang="en-US" sz="2300" dirty="0" smtClean="0">
                <a:ea typeface="ＭＳ Ｐゴシック" charset="0"/>
              </a:rPr>
              <a:t>-Important ecological roles in biological communities</a:t>
            </a:r>
          </a:p>
          <a:p>
            <a:pPr marL="0" indent="0">
              <a:buNone/>
            </a:pPr>
            <a:r>
              <a:rPr lang="en-US" sz="2300" dirty="0" smtClean="0">
                <a:ea typeface="ＭＳ Ｐゴシック" charset="0"/>
              </a:rPr>
              <a:t>-Genetic storehouse of pharmaceutical products waiting to be discovered</a:t>
            </a:r>
            <a:endParaRPr lang="en-US" sz="2300" dirty="0">
              <a:ea typeface="ＭＳ Ｐゴシック" charset="0"/>
            </a:endParaRPr>
          </a:p>
        </p:txBody>
      </p:sp>
      <p:pic>
        <p:nvPicPr>
          <p:cNvPr id="5" name="Picture 4" descr="0417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30397" y="1232996"/>
            <a:ext cx="1847942" cy="277191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6" descr="0417b"/>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0583" y="1232996"/>
            <a:ext cx="2773810" cy="18501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7129919" y="4031364"/>
            <a:ext cx="2014081" cy="369332"/>
          </a:xfrm>
          <a:prstGeom prst="rect">
            <a:avLst/>
          </a:prstGeom>
        </p:spPr>
        <p:txBody>
          <a:bodyPr wrap="none">
            <a:spAutoFit/>
          </a:bodyPr>
          <a:lstStyle/>
          <a:p>
            <a:r>
              <a:rPr lang="en-US" dirty="0">
                <a:ea typeface="ＭＳ Ｐゴシック" charset="0"/>
              </a:rPr>
              <a:t>Red-Eyed Tree Frog </a:t>
            </a:r>
            <a:endParaRPr lang="en-US" dirty="0"/>
          </a:p>
        </p:txBody>
      </p:sp>
      <p:sp>
        <p:nvSpPr>
          <p:cNvPr id="3" name="Rectangle 2"/>
          <p:cNvSpPr/>
          <p:nvPr/>
        </p:nvSpPr>
        <p:spPr>
          <a:xfrm>
            <a:off x="4791062" y="3083182"/>
            <a:ext cx="1743574" cy="369332"/>
          </a:xfrm>
          <a:prstGeom prst="rect">
            <a:avLst/>
          </a:prstGeom>
        </p:spPr>
        <p:txBody>
          <a:bodyPr wrap="none">
            <a:spAutoFit/>
          </a:bodyPr>
          <a:lstStyle/>
          <a:p>
            <a:r>
              <a:rPr lang="en-US" dirty="0">
                <a:ea typeface="ＭＳ Ｐゴシック" charset="0"/>
              </a:rPr>
              <a:t>Poison Dart Frog</a:t>
            </a:r>
            <a:endParaRPr lang="en-US" dirty="0"/>
          </a:p>
        </p:txBody>
      </p:sp>
    </p:spTree>
    <p:extLst>
      <p:ext uri="{BB962C8B-B14F-4D97-AF65-F5344CB8AC3E}">
        <p14:creationId xmlns:p14="http://schemas.microsoft.com/office/powerpoint/2010/main" val="160808292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200" y="23759"/>
            <a:ext cx="8229600" cy="1143000"/>
          </a:xfrm>
        </p:spPr>
        <p:txBody>
          <a:bodyPr anchor="b">
            <a:normAutofit/>
          </a:bodyPr>
          <a:lstStyle/>
          <a:p>
            <a:pPr eaLnBrk="1" hangingPunct="1"/>
            <a:r>
              <a:rPr lang="en-US" sz="3200" b="1" dirty="0">
                <a:ea typeface="ＭＳ Ｐゴシック" charset="0"/>
              </a:rPr>
              <a:t>Biodiversity Is a Crucial Part of the </a:t>
            </a:r>
            <a:r>
              <a:rPr lang="en-US" sz="3200" b="1" dirty="0" smtClean="0">
                <a:ea typeface="ＭＳ Ｐゴシック" charset="0"/>
              </a:rPr>
              <a:t>Earth’</a:t>
            </a:r>
            <a:r>
              <a:rPr lang="en-US" altLang="ja-JP" sz="3200" b="1" dirty="0" smtClean="0">
                <a:ea typeface="ＭＳ Ｐゴシック" charset="0"/>
              </a:rPr>
              <a:t>s </a:t>
            </a:r>
            <a:r>
              <a:rPr lang="en-US" altLang="ja-JP" sz="3200" b="1" dirty="0">
                <a:ea typeface="ＭＳ Ｐゴシック" charset="0"/>
              </a:rPr>
              <a:t>Natural </a:t>
            </a:r>
            <a:r>
              <a:rPr lang="en-US" altLang="ja-JP" sz="3200" b="1" dirty="0" smtClean="0">
                <a:ea typeface="ＭＳ Ｐゴシック" charset="0"/>
              </a:rPr>
              <a:t>Capital</a:t>
            </a:r>
            <a:endParaRPr lang="en-US" sz="3200" b="1" dirty="0">
              <a:ea typeface="ＭＳ Ｐゴシック" charset="0"/>
            </a:endParaRPr>
          </a:p>
        </p:txBody>
      </p:sp>
      <p:sp>
        <p:nvSpPr>
          <p:cNvPr id="13314" name="Rectangle 3"/>
          <p:cNvSpPr>
            <a:spLocks noGrp="1" noChangeArrowheads="1"/>
          </p:cNvSpPr>
          <p:nvPr>
            <p:ph type="body" idx="1"/>
          </p:nvPr>
        </p:nvSpPr>
        <p:spPr>
          <a:xfrm>
            <a:off x="125421" y="1365850"/>
            <a:ext cx="5910481" cy="4525963"/>
          </a:xfrm>
        </p:spPr>
        <p:txBody>
          <a:bodyPr>
            <a:noAutofit/>
          </a:bodyPr>
          <a:lstStyle/>
          <a:p>
            <a:pPr marL="0" indent="0">
              <a:buNone/>
            </a:pPr>
            <a:r>
              <a:rPr lang="en-US" sz="2400" b="1" dirty="0" smtClean="0">
                <a:latin typeface="Corbel" charset="0"/>
              </a:rPr>
              <a:t>Biodiversity</a:t>
            </a:r>
            <a:r>
              <a:rPr lang="en-US" sz="2400" b="1" dirty="0">
                <a:latin typeface="Corbel" charset="0"/>
              </a:rPr>
              <a:t>: </a:t>
            </a:r>
            <a:r>
              <a:rPr lang="en-US" sz="2400" dirty="0">
                <a:latin typeface="Corbel" charset="0"/>
              </a:rPr>
              <a:t>variety of earth</a:t>
            </a:r>
            <a:r>
              <a:rPr lang="ja-JP" altLang="en-US" sz="2400" dirty="0">
                <a:latin typeface="Corbel" charset="0"/>
              </a:rPr>
              <a:t>’</a:t>
            </a:r>
            <a:r>
              <a:rPr lang="en-US" sz="2400" dirty="0">
                <a:latin typeface="Corbel" charset="0"/>
              </a:rPr>
              <a:t>s species, or varying life forms, the genes they contain, the ecosystems they live in and the ecosystem processes of energy flow and nutrient cycling that sustain life</a:t>
            </a:r>
            <a:r>
              <a:rPr lang="en-US" sz="2400" dirty="0" smtClean="0">
                <a:latin typeface="Corbel" charset="0"/>
              </a:rPr>
              <a:t>.</a:t>
            </a:r>
            <a:endParaRPr lang="en-US" sz="2400" dirty="0" smtClean="0">
              <a:ea typeface="ＭＳ Ｐゴシック" charset="0"/>
            </a:endParaRPr>
          </a:p>
          <a:p>
            <a:r>
              <a:rPr lang="en-US" sz="2400" dirty="0">
                <a:ea typeface="ＭＳ Ｐゴシック" charset="0"/>
              </a:rPr>
              <a:t>Species </a:t>
            </a:r>
            <a:r>
              <a:rPr lang="en-US" sz="2400" dirty="0" smtClean="0">
                <a:ea typeface="ＭＳ Ｐゴシック" charset="0"/>
              </a:rPr>
              <a:t>diversity</a:t>
            </a:r>
            <a:endParaRPr lang="en-US" sz="2400" dirty="0">
              <a:ea typeface="ＭＳ Ｐゴシック" charset="0"/>
            </a:endParaRPr>
          </a:p>
          <a:p>
            <a:r>
              <a:rPr lang="en-US" sz="2400" dirty="0">
                <a:ea typeface="ＭＳ Ｐゴシック" charset="0"/>
              </a:rPr>
              <a:t>Genetic </a:t>
            </a:r>
            <a:r>
              <a:rPr lang="en-US" sz="2400" dirty="0" smtClean="0">
                <a:ea typeface="ＭＳ Ｐゴシック" charset="0"/>
              </a:rPr>
              <a:t>diversity</a:t>
            </a:r>
            <a:endParaRPr lang="en-US" sz="2400" dirty="0">
              <a:ea typeface="ＭＳ Ｐゴシック" charset="0"/>
            </a:endParaRPr>
          </a:p>
          <a:p>
            <a:r>
              <a:rPr lang="en-US" sz="2400" dirty="0">
                <a:ea typeface="ＭＳ Ｐゴシック" charset="0"/>
              </a:rPr>
              <a:t>Ecosystem </a:t>
            </a:r>
            <a:r>
              <a:rPr lang="en-US" sz="2400" dirty="0" smtClean="0">
                <a:ea typeface="ＭＳ Ｐゴシック" charset="0"/>
              </a:rPr>
              <a:t>diversity</a:t>
            </a:r>
            <a:endParaRPr lang="en-US" sz="2400" dirty="0">
              <a:ea typeface="ＭＳ Ｐゴシック" charset="0"/>
            </a:endParaRPr>
          </a:p>
          <a:p>
            <a:r>
              <a:rPr lang="en-US" sz="2400" dirty="0">
                <a:ea typeface="ＭＳ Ｐゴシック" charset="0"/>
              </a:rPr>
              <a:t>Functional </a:t>
            </a:r>
            <a:r>
              <a:rPr lang="en-US" sz="2400" dirty="0" smtClean="0">
                <a:ea typeface="ＭＳ Ｐゴシック" charset="0"/>
              </a:rPr>
              <a:t>diversity</a:t>
            </a:r>
            <a:endParaRPr lang="en-US" sz="2400" dirty="0">
              <a:ea typeface="ＭＳ Ｐゴシック" charset="0"/>
            </a:endParaRPr>
          </a:p>
          <a:p>
            <a:pPr marL="0" indent="0">
              <a:buNone/>
            </a:pPr>
            <a:r>
              <a:rPr lang="en-US" sz="2100" b="1" i="1" dirty="0">
                <a:ea typeface="ＭＳ Ｐゴシック" charset="0"/>
              </a:rPr>
              <a:t>Biodiversity is an important part of natural capital</a:t>
            </a:r>
          </a:p>
          <a:p>
            <a:pPr marL="0" indent="0" eaLnBrk="1" hangingPunct="1">
              <a:buNone/>
            </a:pPr>
            <a:endParaRPr lang="en-US" sz="2400" dirty="0">
              <a:ea typeface="ＭＳ Ｐゴシック" charset="0"/>
            </a:endParaRPr>
          </a:p>
        </p:txBody>
      </p:sp>
      <p:pic>
        <p:nvPicPr>
          <p:cNvPr id="4" name="Picture 2" descr="figure_05_02"/>
          <p:cNvPicPr>
            <a:picLocks noChangeAspect="1" noChangeArrowheads="1"/>
          </p:cNvPicPr>
          <p:nvPr/>
        </p:nvPicPr>
        <p:blipFill rotWithShape="1">
          <a:blip r:embed="rId3">
            <a:extLst>
              <a:ext uri="{28A0092B-C50C-407E-A947-70E740481C1C}">
                <a14:useLocalDpi xmlns:a14="http://schemas.microsoft.com/office/drawing/2010/main" val="0"/>
              </a:ext>
            </a:extLst>
          </a:blip>
          <a:srcRect b="6810"/>
          <a:stretch/>
        </p:blipFill>
        <p:spPr>
          <a:xfrm>
            <a:off x="6161324" y="999681"/>
            <a:ext cx="2775521" cy="5795263"/>
          </a:xfrm>
          <a:prstGeom prst="rect">
            <a:avLst/>
          </a:prstGeom>
          <a:noFill/>
          <a:ln>
            <a:solidFill>
              <a:srgbClr val="000000"/>
            </a:solidFill>
          </a:ln>
        </p:spPr>
      </p:pic>
    </p:spTree>
    <p:extLst>
      <p:ext uri="{BB962C8B-B14F-4D97-AF65-F5344CB8AC3E}">
        <p14:creationId xmlns:p14="http://schemas.microsoft.com/office/powerpoint/2010/main" val="191613075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xfrm>
            <a:off x="0" y="0"/>
            <a:ext cx="9144000" cy="1049251"/>
          </a:xfrm>
        </p:spPr>
        <p:txBody>
          <a:bodyPr anchor="b">
            <a:normAutofit fontScale="90000"/>
          </a:bodyPr>
          <a:lstStyle/>
          <a:p>
            <a:pPr eaLnBrk="1" hangingPunct="1"/>
            <a:r>
              <a:rPr lang="en-US" sz="3200" b="1" dirty="0">
                <a:ea typeface="ＭＳ Ｐゴシック" charset="0"/>
              </a:rPr>
              <a:t>Biological Evolution by Natural </a:t>
            </a:r>
            <a:r>
              <a:rPr lang="en-US" sz="3200" b="1" dirty="0" smtClean="0">
                <a:ea typeface="ＭＳ Ｐゴシック" charset="0"/>
              </a:rPr>
              <a:t>Selection </a:t>
            </a:r>
            <a:br>
              <a:rPr lang="en-US" sz="3200" b="1" dirty="0" smtClean="0">
                <a:ea typeface="ＭＳ Ｐゴシック" charset="0"/>
              </a:rPr>
            </a:br>
            <a:r>
              <a:rPr lang="en-US" sz="3200" b="1" dirty="0" smtClean="0">
                <a:ea typeface="ＭＳ Ｐゴシック" charset="0"/>
              </a:rPr>
              <a:t>Explains </a:t>
            </a:r>
            <a:r>
              <a:rPr lang="en-US" sz="3200" b="1" dirty="0">
                <a:ea typeface="ＭＳ Ｐゴシック" charset="0"/>
              </a:rPr>
              <a:t>How Life Changes over </a:t>
            </a:r>
            <a:r>
              <a:rPr lang="en-US" sz="3200" b="1" dirty="0" smtClean="0">
                <a:ea typeface="ＭＳ Ｐゴシック" charset="0"/>
              </a:rPr>
              <a:t>Time</a:t>
            </a:r>
            <a:endParaRPr lang="en-US" sz="3200" b="1" dirty="0">
              <a:ea typeface="ＭＳ Ｐゴシック" charset="0"/>
            </a:endParaRPr>
          </a:p>
        </p:txBody>
      </p:sp>
      <p:sp>
        <p:nvSpPr>
          <p:cNvPr id="43010" name="Rectangle 3"/>
          <p:cNvSpPr>
            <a:spLocks noGrp="1" noChangeArrowheads="1"/>
          </p:cNvSpPr>
          <p:nvPr>
            <p:ph type="body" idx="1"/>
          </p:nvPr>
        </p:nvSpPr>
        <p:spPr>
          <a:xfrm>
            <a:off x="225083" y="1223152"/>
            <a:ext cx="8730008" cy="4525963"/>
          </a:xfrm>
        </p:spPr>
        <p:txBody>
          <a:bodyPr>
            <a:noAutofit/>
          </a:bodyPr>
          <a:lstStyle/>
          <a:p>
            <a:pPr marL="0" indent="0">
              <a:buNone/>
            </a:pPr>
            <a:r>
              <a:rPr lang="en-US" sz="2300" b="1" dirty="0">
                <a:solidFill>
                  <a:srgbClr val="000000"/>
                </a:solidFill>
                <a:ea typeface="ＭＳ Ｐゴシック" charset="0"/>
              </a:rPr>
              <a:t>Biological evolution</a:t>
            </a:r>
            <a:r>
              <a:rPr lang="en-US" sz="2300" dirty="0">
                <a:solidFill>
                  <a:srgbClr val="000000"/>
                </a:solidFill>
                <a:ea typeface="ＭＳ Ｐゴシック" charset="0"/>
              </a:rPr>
              <a:t>: how earth’</a:t>
            </a:r>
            <a:r>
              <a:rPr lang="en-US" altLang="ja-JP" sz="2300" dirty="0">
                <a:solidFill>
                  <a:srgbClr val="000000"/>
                </a:solidFill>
                <a:ea typeface="ＭＳ Ｐゴシック" charset="0"/>
              </a:rPr>
              <a:t>s life changes over time through changes in the genetic characteristics of populations. </a:t>
            </a:r>
          </a:p>
          <a:p>
            <a:pPr marL="400050" lvl="1" indent="0">
              <a:buNone/>
            </a:pPr>
            <a:r>
              <a:rPr lang="en-US" sz="2300" dirty="0">
                <a:solidFill>
                  <a:srgbClr val="000000"/>
                </a:solidFill>
                <a:ea typeface="ＭＳ Ｐゴシック" charset="0"/>
              </a:rPr>
              <a:t>Darwin</a:t>
            </a:r>
            <a:r>
              <a:rPr lang="en-US" sz="2300" i="1" dirty="0">
                <a:solidFill>
                  <a:srgbClr val="000000"/>
                </a:solidFill>
                <a:ea typeface="ＭＳ Ｐゴシック" charset="0"/>
              </a:rPr>
              <a:t>: Origin of </a:t>
            </a:r>
            <a:r>
              <a:rPr lang="en-US" sz="2300" i="1" dirty="0" smtClean="0">
                <a:solidFill>
                  <a:srgbClr val="000000"/>
                </a:solidFill>
                <a:ea typeface="ＭＳ Ｐゴシック" charset="0"/>
              </a:rPr>
              <a:t>Species</a:t>
            </a:r>
            <a:r>
              <a:rPr lang="en-US" sz="2300" dirty="0" smtClean="0">
                <a:solidFill>
                  <a:srgbClr val="000000"/>
                </a:solidFill>
                <a:ea typeface="ＭＳ Ｐゴシック" charset="0"/>
              </a:rPr>
              <a:t>: </a:t>
            </a:r>
            <a:r>
              <a:rPr lang="en-US" altLang="en-US" sz="2300" dirty="0" smtClean="0"/>
              <a:t>Change </a:t>
            </a:r>
            <a:r>
              <a:rPr lang="en-US" altLang="en-US" sz="2300" dirty="0"/>
              <a:t>in </a:t>
            </a:r>
            <a:r>
              <a:rPr lang="en-US" altLang="en-US" sz="2300" u="sng" dirty="0" smtClean="0"/>
              <a:t>populations</a:t>
            </a:r>
            <a:r>
              <a:rPr lang="en-US" altLang="en-US" sz="2300" dirty="0"/>
              <a:t> </a:t>
            </a:r>
            <a:r>
              <a:rPr lang="en-US" altLang="en-US" sz="2300" dirty="0" smtClean="0"/>
              <a:t>(</a:t>
            </a:r>
            <a:r>
              <a:rPr lang="en-US" altLang="en-US" sz="2300" dirty="0"/>
              <a:t>not individuals) genetic makeup over successive generations. </a:t>
            </a:r>
            <a:endParaRPr lang="en-US" sz="2300" b="1" dirty="0" smtClean="0">
              <a:solidFill>
                <a:srgbClr val="000000"/>
              </a:solidFill>
              <a:ea typeface="ＭＳ Ｐゴシック" charset="0"/>
            </a:endParaRPr>
          </a:p>
          <a:p>
            <a:pPr marL="0" lvl="1" indent="0">
              <a:buNone/>
            </a:pPr>
            <a:endParaRPr lang="en-US" sz="1200" b="1" dirty="0" smtClean="0">
              <a:solidFill>
                <a:srgbClr val="000000"/>
              </a:solidFill>
              <a:ea typeface="ＭＳ Ｐゴシック" charset="0"/>
            </a:endParaRPr>
          </a:p>
          <a:p>
            <a:pPr marL="0" lvl="1" indent="0">
              <a:buNone/>
            </a:pPr>
            <a:r>
              <a:rPr lang="en-US" sz="2300" b="1" dirty="0" smtClean="0">
                <a:solidFill>
                  <a:srgbClr val="000000"/>
                </a:solidFill>
                <a:ea typeface="ＭＳ Ｐゴシック" charset="0"/>
              </a:rPr>
              <a:t>Natural </a:t>
            </a:r>
            <a:r>
              <a:rPr lang="en-US" sz="2300" b="1" dirty="0">
                <a:solidFill>
                  <a:srgbClr val="000000"/>
                </a:solidFill>
                <a:ea typeface="ＭＳ Ｐゴシック" charset="0"/>
              </a:rPr>
              <a:t>selection</a:t>
            </a:r>
            <a:r>
              <a:rPr lang="en-US" sz="2300" dirty="0">
                <a:solidFill>
                  <a:srgbClr val="000000"/>
                </a:solidFill>
                <a:ea typeface="ＭＳ Ｐゴシック" charset="0"/>
              </a:rPr>
              <a:t>: individuals with certain traits are more likely to survive and reproduce under a certain set of environmental </a:t>
            </a:r>
            <a:r>
              <a:rPr lang="en-US" sz="2300" dirty="0" smtClean="0">
                <a:solidFill>
                  <a:srgbClr val="000000"/>
                </a:solidFill>
                <a:ea typeface="ＭＳ Ｐゴシック" charset="0"/>
              </a:rPr>
              <a:t>conditions. </a:t>
            </a:r>
            <a:r>
              <a:rPr lang="en-US" altLang="en-US" sz="2300" dirty="0"/>
              <a:t>Traits are passed to </a:t>
            </a:r>
            <a:r>
              <a:rPr lang="en-US" altLang="en-US" sz="2300" dirty="0" smtClean="0"/>
              <a:t>offspring. </a:t>
            </a:r>
            <a:r>
              <a:rPr lang="en-US" altLang="en-US" sz="2300" dirty="0"/>
              <a:t>M</a:t>
            </a:r>
            <a:r>
              <a:rPr lang="en-US" altLang="en-US" sz="2300" dirty="0" smtClean="0"/>
              <a:t>ore </a:t>
            </a:r>
            <a:r>
              <a:rPr lang="en-US" altLang="en-US" sz="2300" dirty="0"/>
              <a:t>advantageous </a:t>
            </a:r>
            <a:r>
              <a:rPr lang="en-US" altLang="en-US" sz="2300" dirty="0" smtClean="0"/>
              <a:t>traits </a:t>
            </a:r>
            <a:r>
              <a:rPr lang="en-US" altLang="en-US" sz="2300" dirty="0" smtClean="0"/>
              <a:t>allow </a:t>
            </a:r>
            <a:r>
              <a:rPr lang="en-US" altLang="en-US" sz="2300" dirty="0"/>
              <a:t>some organisms </a:t>
            </a:r>
            <a:r>
              <a:rPr lang="en-US" altLang="en-US" sz="2300" dirty="0" smtClean="0"/>
              <a:t>to survive and thus </a:t>
            </a:r>
            <a:r>
              <a:rPr lang="en-US" altLang="en-US" sz="2300" dirty="0"/>
              <a:t>have more offspring, </a:t>
            </a:r>
            <a:r>
              <a:rPr lang="en-US" altLang="en-US" sz="2300" dirty="0" smtClean="0"/>
              <a:t>then the </a:t>
            </a:r>
            <a:r>
              <a:rPr lang="en-US" altLang="en-US" sz="2300" dirty="0"/>
              <a:t>trait becomes more common in the population. </a:t>
            </a:r>
            <a:endParaRPr lang="en-US" sz="2300" b="1" dirty="0" smtClean="0">
              <a:solidFill>
                <a:srgbClr val="000000"/>
              </a:solidFill>
              <a:ea typeface="ＭＳ Ｐゴシック" charset="0"/>
            </a:endParaRPr>
          </a:p>
          <a:p>
            <a:pPr marL="0" lvl="1" indent="0">
              <a:buNone/>
            </a:pPr>
            <a:endParaRPr lang="en-US" sz="1200" b="1" dirty="0" smtClean="0">
              <a:solidFill>
                <a:srgbClr val="000000"/>
              </a:solidFill>
              <a:ea typeface="ＭＳ Ｐゴシック" charset="0"/>
            </a:endParaRPr>
          </a:p>
          <a:p>
            <a:pPr marL="0" lvl="1" indent="0">
              <a:buNone/>
            </a:pPr>
            <a:r>
              <a:rPr lang="en-US" sz="2300" b="1" dirty="0" smtClean="0">
                <a:solidFill>
                  <a:srgbClr val="000000"/>
                </a:solidFill>
                <a:ea typeface="ＭＳ Ｐゴシック" charset="0"/>
              </a:rPr>
              <a:t>Differential reproduction: </a:t>
            </a:r>
            <a:r>
              <a:rPr lang="en-US" sz="2300" dirty="0" smtClean="0">
                <a:solidFill>
                  <a:srgbClr val="000000"/>
                </a:solidFill>
                <a:ea typeface="ＭＳ Ｐゴシック" charset="0"/>
              </a:rPr>
              <a:t>organisms that are best </a:t>
            </a:r>
            <a:r>
              <a:rPr lang="en-US" sz="2300" dirty="0">
                <a:solidFill>
                  <a:srgbClr val="000000"/>
                </a:solidFill>
                <a:ea typeface="ＭＳ Ｐゴシック" charset="0"/>
              </a:rPr>
              <a:t>adapted to a given environment will be most likely to survive to reproductive age and have offspring of their </a:t>
            </a:r>
            <a:r>
              <a:rPr lang="en-US" sz="2300" dirty="0" smtClean="0">
                <a:solidFill>
                  <a:srgbClr val="000000"/>
                </a:solidFill>
                <a:ea typeface="ＭＳ Ｐゴシック" charset="0"/>
              </a:rPr>
              <a:t>own and </a:t>
            </a:r>
            <a:r>
              <a:rPr lang="en-US" sz="2300" dirty="0">
                <a:solidFill>
                  <a:srgbClr val="000000"/>
                </a:solidFill>
                <a:ea typeface="ＭＳ Ｐゴシック" charset="0"/>
              </a:rPr>
              <a:t>therefore the better-adapted organisms will reproduce at a greater rate than the less well-adapted organisms.</a:t>
            </a:r>
          </a:p>
          <a:p>
            <a:pPr marL="0" lvl="1" indent="0">
              <a:buNone/>
            </a:pPr>
            <a:endParaRPr lang="en-US" sz="2300" dirty="0">
              <a:solidFill>
                <a:srgbClr val="000000"/>
              </a:solidFill>
              <a:ea typeface="ＭＳ Ｐゴシック" charset="0"/>
            </a:endParaRPr>
          </a:p>
          <a:p>
            <a:pPr lvl="1" eaLnBrk="1" hangingPunct="1">
              <a:buFont typeface="Times" charset="0"/>
              <a:buNone/>
            </a:pPr>
            <a:endParaRPr lang="en-US" sz="2300" dirty="0">
              <a:solidFill>
                <a:srgbClr val="000000"/>
              </a:solidFill>
              <a:ea typeface="ＭＳ Ｐゴシック" charset="0"/>
            </a:endParaRPr>
          </a:p>
          <a:p>
            <a:pPr lvl="1" eaLnBrk="1" hangingPunct="1"/>
            <a:endParaRPr lang="en-US" sz="2300" dirty="0">
              <a:solidFill>
                <a:srgbClr val="000000"/>
              </a:solidFill>
              <a:ea typeface="ＭＳ Ｐゴシック" charset="0"/>
            </a:endParaRPr>
          </a:p>
          <a:p>
            <a:pPr eaLnBrk="1" hangingPunct="1"/>
            <a:endParaRPr lang="en-US" sz="2300" dirty="0">
              <a:solidFill>
                <a:srgbClr val="000000"/>
              </a:solidFill>
              <a:ea typeface="ＭＳ Ｐゴシック" charset="0"/>
            </a:endParaRPr>
          </a:p>
        </p:txBody>
      </p:sp>
    </p:spTree>
    <p:extLst>
      <p:ext uri="{BB962C8B-B14F-4D97-AF65-F5344CB8AC3E}">
        <p14:creationId xmlns:p14="http://schemas.microsoft.com/office/powerpoint/2010/main" val="2915852540"/>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1"/>
          </p:nvPr>
        </p:nvSpPr>
        <p:spPr>
          <a:xfrm>
            <a:off x="2434597" y="1223152"/>
            <a:ext cx="8730008" cy="4525963"/>
          </a:xfrm>
        </p:spPr>
        <p:txBody>
          <a:bodyPr>
            <a:noAutofit/>
          </a:bodyPr>
          <a:lstStyle/>
          <a:p>
            <a:pPr marL="0" lvl="1" indent="0">
              <a:buNone/>
            </a:pPr>
            <a:endParaRPr lang="en-US" sz="2300" dirty="0">
              <a:solidFill>
                <a:srgbClr val="000000"/>
              </a:solidFill>
              <a:ea typeface="ＭＳ Ｐゴシック" charset="0"/>
            </a:endParaRPr>
          </a:p>
          <a:p>
            <a:pPr lvl="1" eaLnBrk="1" hangingPunct="1">
              <a:buFont typeface="Times" charset="0"/>
              <a:buNone/>
            </a:pPr>
            <a:endParaRPr lang="en-US" sz="2300" dirty="0">
              <a:solidFill>
                <a:srgbClr val="000000"/>
              </a:solidFill>
              <a:ea typeface="ＭＳ Ｐゴシック" charset="0"/>
            </a:endParaRPr>
          </a:p>
          <a:p>
            <a:pPr lvl="1" eaLnBrk="1" hangingPunct="1"/>
            <a:endParaRPr lang="en-US" sz="2300" dirty="0">
              <a:solidFill>
                <a:srgbClr val="000000"/>
              </a:solidFill>
              <a:ea typeface="ＭＳ Ｐゴシック" charset="0"/>
            </a:endParaRPr>
          </a:p>
          <a:p>
            <a:pPr eaLnBrk="1" hangingPunct="1"/>
            <a:endParaRPr lang="en-US" sz="2300" dirty="0">
              <a:solidFill>
                <a:srgbClr val="000000"/>
              </a:solidFill>
              <a:ea typeface="ＭＳ Ｐゴシック" charset="0"/>
            </a:endParaRPr>
          </a:p>
        </p:txBody>
      </p:sp>
      <p:pic>
        <p:nvPicPr>
          <p:cNvPr id="4" name="Picture 3"/>
          <p:cNvPicPr>
            <a:picLocks noChangeAspect="1"/>
          </p:cNvPicPr>
          <p:nvPr/>
        </p:nvPicPr>
        <p:blipFill rotWithShape="1">
          <a:blip r:embed="rId3"/>
          <a:srcRect l="20623" t="38256" r="4631" b="-3592"/>
          <a:stretch/>
        </p:blipFill>
        <p:spPr>
          <a:xfrm>
            <a:off x="2434597" y="4852311"/>
            <a:ext cx="3025557" cy="1793608"/>
          </a:xfrm>
          <a:prstGeom prst="ellipse">
            <a:avLst/>
          </a:prstGeom>
          <a:ln>
            <a:solidFill>
              <a:srgbClr val="000000"/>
            </a:solidFill>
          </a:ln>
        </p:spPr>
      </p:pic>
      <p:pic>
        <p:nvPicPr>
          <p:cNvPr id="2" name="Picture 1"/>
          <p:cNvPicPr>
            <a:picLocks noChangeAspect="1"/>
          </p:cNvPicPr>
          <p:nvPr/>
        </p:nvPicPr>
        <p:blipFill>
          <a:blip r:embed="rId4"/>
          <a:stretch>
            <a:fillRect/>
          </a:stretch>
        </p:blipFill>
        <p:spPr>
          <a:xfrm>
            <a:off x="3925187" y="3665102"/>
            <a:ext cx="2660519" cy="1793608"/>
          </a:xfrm>
          <a:prstGeom prst="ellipse">
            <a:avLst/>
          </a:prstGeom>
          <a:ln>
            <a:solidFill>
              <a:srgbClr val="000000"/>
            </a:solidFill>
          </a:ln>
        </p:spPr>
      </p:pic>
      <p:pic>
        <p:nvPicPr>
          <p:cNvPr id="3" name="Picture 2"/>
          <p:cNvPicPr>
            <a:picLocks noChangeAspect="1"/>
          </p:cNvPicPr>
          <p:nvPr/>
        </p:nvPicPr>
        <p:blipFill>
          <a:blip r:embed="rId5"/>
          <a:stretch>
            <a:fillRect/>
          </a:stretch>
        </p:blipFill>
        <p:spPr>
          <a:xfrm>
            <a:off x="5830057" y="2732627"/>
            <a:ext cx="1511299" cy="1511299"/>
          </a:xfrm>
          <a:prstGeom prst="ellipse">
            <a:avLst/>
          </a:prstGeom>
          <a:ln>
            <a:solidFill>
              <a:srgbClr val="000000"/>
            </a:solidFill>
          </a:ln>
        </p:spPr>
      </p:pic>
      <p:pic>
        <p:nvPicPr>
          <p:cNvPr id="5" name="Picture 4"/>
          <p:cNvPicPr>
            <a:picLocks noChangeAspect="1"/>
          </p:cNvPicPr>
          <p:nvPr/>
        </p:nvPicPr>
        <p:blipFill>
          <a:blip r:embed="rId6"/>
          <a:stretch>
            <a:fillRect/>
          </a:stretch>
        </p:blipFill>
        <p:spPr>
          <a:xfrm>
            <a:off x="6585706" y="1512378"/>
            <a:ext cx="1511300" cy="1511300"/>
          </a:xfrm>
          <a:prstGeom prst="ellipse">
            <a:avLst/>
          </a:prstGeom>
          <a:ln>
            <a:solidFill>
              <a:srgbClr val="000000"/>
            </a:solidFill>
          </a:ln>
        </p:spPr>
      </p:pic>
      <p:pic>
        <p:nvPicPr>
          <p:cNvPr id="8" name="Picture 7"/>
          <p:cNvPicPr>
            <a:picLocks noChangeAspect="1"/>
          </p:cNvPicPr>
          <p:nvPr/>
        </p:nvPicPr>
        <p:blipFill>
          <a:blip r:embed="rId7"/>
          <a:stretch>
            <a:fillRect/>
          </a:stretch>
        </p:blipFill>
        <p:spPr>
          <a:xfrm>
            <a:off x="7341356" y="289226"/>
            <a:ext cx="1511300" cy="1511300"/>
          </a:xfrm>
          <a:prstGeom prst="ellipse">
            <a:avLst/>
          </a:prstGeom>
          <a:ln>
            <a:solidFill>
              <a:srgbClr val="000000"/>
            </a:solidFill>
          </a:ln>
        </p:spPr>
      </p:pic>
      <p:sp>
        <p:nvSpPr>
          <p:cNvPr id="10" name="Up Arrow 9"/>
          <p:cNvSpPr/>
          <p:nvPr/>
        </p:nvSpPr>
        <p:spPr>
          <a:xfrm rot="2539395">
            <a:off x="6917273" y="1883705"/>
            <a:ext cx="484632" cy="5362304"/>
          </a:xfrm>
          <a:prstGeom prst="upArrow">
            <a:avLst>
              <a:gd name="adj1" fmla="val 50000"/>
              <a:gd name="adj2" fmla="val 151517"/>
            </a:avLst>
          </a:prstGeom>
          <a:solidFill>
            <a:srgbClr val="008000"/>
          </a:solidFill>
          <a:ln cap="flat">
            <a:solidFill>
              <a:srgbClr val="008000"/>
            </a:solidFill>
            <a:round/>
          </a:ln>
          <a:effectLst>
            <a:outerShdw blurRad="40000" dist="23000" dir="18180000" rotWithShape="0">
              <a:schemeClr val="accent3">
                <a:lumMod val="20000"/>
                <a:lumOff val="80000"/>
                <a:alpha val="35000"/>
              </a:schemeClr>
            </a:outerShdw>
            <a:reflection stA="2000" endPos="75000" dist="127000" dir="5400000" sy="-100000" algn="bl" rotWithShape="0"/>
          </a:effectLst>
          <a:scene3d>
            <a:camera prst="orthographicFront"/>
            <a:lightRig rig="threePt" dir="t"/>
          </a:scene3d>
          <a:sp3d>
            <a:bevelT w="127000" h="127000"/>
            <a:bevelB w="127000" h="127000" prst="artDeco"/>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16097" y="1449875"/>
            <a:ext cx="5327058" cy="2123658"/>
          </a:xfrm>
          <a:prstGeom prst="rect">
            <a:avLst/>
          </a:prstGeom>
          <a:ln>
            <a:solidFill>
              <a:srgbClr val="000000"/>
            </a:solidFill>
          </a:ln>
        </p:spPr>
        <p:txBody>
          <a:bodyPr wrap="square">
            <a:spAutoFit/>
          </a:bodyPr>
          <a:lstStyle/>
          <a:p>
            <a:r>
              <a:rPr lang="en-US" sz="2200" b="1" dirty="0"/>
              <a:t>V</a:t>
            </a:r>
            <a:r>
              <a:rPr lang="en-US" sz="2200" b="1" dirty="0" smtClean="0"/>
              <a:t>ariation </a:t>
            </a:r>
            <a:r>
              <a:rPr lang="en-US" sz="2200" b="1" dirty="0"/>
              <a:t>in </a:t>
            </a:r>
            <a:r>
              <a:rPr lang="en-US" sz="2200" b="1" dirty="0" smtClean="0"/>
              <a:t>traits: </a:t>
            </a:r>
            <a:r>
              <a:rPr lang="en-US" sz="2200" dirty="0" smtClean="0"/>
              <a:t>some </a:t>
            </a:r>
            <a:r>
              <a:rPr lang="en-US" sz="2200" dirty="0"/>
              <a:t>beetles are green and some are </a:t>
            </a:r>
            <a:r>
              <a:rPr lang="en-US" sz="2200" dirty="0" smtClean="0"/>
              <a:t>brown (sometimes the result of a mutation).  </a:t>
            </a:r>
            <a:endParaRPr lang="en-US" sz="2200" dirty="0"/>
          </a:p>
          <a:p>
            <a:r>
              <a:rPr lang="en-US" sz="2200" b="1" dirty="0"/>
              <a:t>D</a:t>
            </a:r>
            <a:r>
              <a:rPr lang="en-US" sz="2200" b="1" dirty="0" smtClean="0"/>
              <a:t>ifferential reproduction: </a:t>
            </a:r>
            <a:r>
              <a:rPr lang="en-US" sz="2200" dirty="0" smtClean="0"/>
              <a:t>green </a:t>
            </a:r>
            <a:r>
              <a:rPr lang="en-US" sz="2200" dirty="0"/>
              <a:t>beetles tend to get eaten by birds and survive to reproduce </a:t>
            </a:r>
            <a:r>
              <a:rPr lang="en-US" sz="2200" i="1" dirty="0"/>
              <a:t>less often </a:t>
            </a:r>
            <a:r>
              <a:rPr lang="en-US" sz="2200" dirty="0"/>
              <a:t>than brown </a:t>
            </a:r>
            <a:r>
              <a:rPr lang="en-US" sz="2200" dirty="0" smtClean="0"/>
              <a:t>beetles.  </a:t>
            </a:r>
            <a:endParaRPr lang="en-US" sz="2200" dirty="0"/>
          </a:p>
        </p:txBody>
      </p:sp>
      <p:sp>
        <p:nvSpPr>
          <p:cNvPr id="17" name="Rectangle 2"/>
          <p:cNvSpPr>
            <a:spLocks noGrp="1" noChangeArrowheads="1"/>
          </p:cNvSpPr>
          <p:nvPr>
            <p:ph type="title"/>
          </p:nvPr>
        </p:nvSpPr>
        <p:spPr>
          <a:xfrm>
            <a:off x="316097" y="187052"/>
            <a:ext cx="6720338" cy="1049251"/>
          </a:xfrm>
          <a:ln>
            <a:solidFill>
              <a:srgbClr val="000000"/>
            </a:solidFill>
          </a:ln>
        </p:spPr>
        <p:txBody>
          <a:bodyPr anchor="b">
            <a:normAutofit fontScale="90000"/>
          </a:bodyPr>
          <a:lstStyle/>
          <a:p>
            <a:pPr eaLnBrk="1" hangingPunct="1"/>
            <a:r>
              <a:rPr lang="en-US" sz="3200" b="1" dirty="0">
                <a:ea typeface="ＭＳ Ｐゴシック" charset="0"/>
              </a:rPr>
              <a:t>Biological Evolution by Natural </a:t>
            </a:r>
            <a:r>
              <a:rPr lang="en-US" sz="3200" b="1" dirty="0" smtClean="0">
                <a:ea typeface="ＭＳ Ｐゴシック" charset="0"/>
              </a:rPr>
              <a:t>Selection </a:t>
            </a:r>
            <a:br>
              <a:rPr lang="en-US" sz="3200" b="1" dirty="0" smtClean="0">
                <a:ea typeface="ＭＳ Ｐゴシック" charset="0"/>
              </a:rPr>
            </a:br>
            <a:r>
              <a:rPr lang="en-US" sz="3200" b="1" dirty="0" smtClean="0">
                <a:ea typeface="ＭＳ Ｐゴシック" charset="0"/>
              </a:rPr>
              <a:t>Explains </a:t>
            </a:r>
            <a:r>
              <a:rPr lang="en-US" sz="3200" b="1" dirty="0">
                <a:ea typeface="ＭＳ Ｐゴシック" charset="0"/>
              </a:rPr>
              <a:t>How Life Changes over </a:t>
            </a:r>
            <a:r>
              <a:rPr lang="en-US" sz="3200" b="1" dirty="0" smtClean="0">
                <a:ea typeface="ＭＳ Ｐゴシック" charset="0"/>
              </a:rPr>
              <a:t>Time</a:t>
            </a:r>
            <a:endParaRPr lang="en-US" sz="3200" b="1" dirty="0">
              <a:ea typeface="ＭＳ Ｐゴシック" charset="0"/>
            </a:endParaRPr>
          </a:p>
        </p:txBody>
      </p:sp>
      <p:sp>
        <p:nvSpPr>
          <p:cNvPr id="12" name="Rectangle 11"/>
          <p:cNvSpPr/>
          <p:nvPr/>
        </p:nvSpPr>
        <p:spPr>
          <a:xfrm>
            <a:off x="316097" y="3721226"/>
            <a:ext cx="1966888" cy="2800766"/>
          </a:xfrm>
          <a:prstGeom prst="rect">
            <a:avLst/>
          </a:prstGeom>
          <a:ln>
            <a:solidFill>
              <a:srgbClr val="000000"/>
            </a:solidFill>
          </a:ln>
        </p:spPr>
        <p:txBody>
          <a:bodyPr wrap="square">
            <a:spAutoFit/>
          </a:bodyPr>
          <a:lstStyle/>
          <a:p>
            <a:r>
              <a:rPr lang="en-US" sz="2200" b="1" dirty="0"/>
              <a:t>Heredity: </a:t>
            </a:r>
            <a:endParaRPr lang="en-US" sz="2200" b="1" dirty="0" smtClean="0"/>
          </a:p>
          <a:p>
            <a:r>
              <a:rPr lang="en-US" sz="2200" dirty="0" smtClean="0"/>
              <a:t>the </a:t>
            </a:r>
            <a:r>
              <a:rPr lang="en-US" sz="2200" dirty="0"/>
              <a:t>surviving brown beetles have brown baby beetles because this trait has a genetic basis</a:t>
            </a:r>
            <a:r>
              <a:rPr lang="en-US" sz="2200" dirty="0" smtClean="0"/>
              <a:t>.</a:t>
            </a:r>
            <a:endParaRPr lang="en-US" sz="2200" dirty="0"/>
          </a:p>
        </p:txBody>
      </p:sp>
    </p:spTree>
    <p:extLst>
      <p:ext uri="{BB962C8B-B14F-4D97-AF65-F5344CB8AC3E}">
        <p14:creationId xmlns:p14="http://schemas.microsoft.com/office/powerpoint/2010/main" val="162796087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3"/>
          <p:cNvSpPr>
            <a:spLocks noGrp="1" noChangeArrowheads="1"/>
          </p:cNvSpPr>
          <p:nvPr>
            <p:ph type="body" idx="1"/>
          </p:nvPr>
        </p:nvSpPr>
        <p:spPr>
          <a:xfrm>
            <a:off x="2434597" y="1223152"/>
            <a:ext cx="8730008" cy="4525963"/>
          </a:xfrm>
        </p:spPr>
        <p:txBody>
          <a:bodyPr>
            <a:noAutofit/>
          </a:bodyPr>
          <a:lstStyle/>
          <a:p>
            <a:pPr marL="0" lvl="1" indent="0">
              <a:buNone/>
            </a:pPr>
            <a:endParaRPr lang="en-US" sz="2300" dirty="0">
              <a:solidFill>
                <a:srgbClr val="000000"/>
              </a:solidFill>
              <a:ea typeface="ＭＳ Ｐゴシック" charset="0"/>
            </a:endParaRPr>
          </a:p>
          <a:p>
            <a:pPr lvl="1" eaLnBrk="1" hangingPunct="1">
              <a:buFont typeface="Times" charset="0"/>
              <a:buNone/>
            </a:pPr>
            <a:endParaRPr lang="en-US" sz="2300" dirty="0">
              <a:solidFill>
                <a:srgbClr val="000000"/>
              </a:solidFill>
              <a:ea typeface="ＭＳ Ｐゴシック" charset="0"/>
            </a:endParaRPr>
          </a:p>
          <a:p>
            <a:pPr lvl="1" eaLnBrk="1" hangingPunct="1"/>
            <a:endParaRPr lang="en-US" sz="2300" dirty="0">
              <a:solidFill>
                <a:srgbClr val="000000"/>
              </a:solidFill>
              <a:ea typeface="ＭＳ Ｐゴシック" charset="0"/>
            </a:endParaRPr>
          </a:p>
          <a:p>
            <a:pPr eaLnBrk="1" hangingPunct="1"/>
            <a:endParaRPr lang="en-US" sz="2300" dirty="0">
              <a:solidFill>
                <a:srgbClr val="000000"/>
              </a:solidFill>
              <a:ea typeface="ＭＳ Ｐゴシック" charset="0"/>
            </a:endParaRPr>
          </a:p>
        </p:txBody>
      </p:sp>
      <p:pic>
        <p:nvPicPr>
          <p:cNvPr id="4" name="Picture 3"/>
          <p:cNvPicPr>
            <a:picLocks noChangeAspect="1"/>
          </p:cNvPicPr>
          <p:nvPr/>
        </p:nvPicPr>
        <p:blipFill rotWithShape="1">
          <a:blip r:embed="rId3"/>
          <a:srcRect l="20623" t="38256" r="4631" b="-3592"/>
          <a:stretch/>
        </p:blipFill>
        <p:spPr>
          <a:xfrm>
            <a:off x="2434597" y="4852311"/>
            <a:ext cx="3025557" cy="1793608"/>
          </a:xfrm>
          <a:prstGeom prst="ellipse">
            <a:avLst/>
          </a:prstGeom>
          <a:ln>
            <a:solidFill>
              <a:srgbClr val="000000"/>
            </a:solidFill>
          </a:ln>
        </p:spPr>
      </p:pic>
      <p:pic>
        <p:nvPicPr>
          <p:cNvPr id="2" name="Picture 1"/>
          <p:cNvPicPr>
            <a:picLocks noChangeAspect="1"/>
          </p:cNvPicPr>
          <p:nvPr/>
        </p:nvPicPr>
        <p:blipFill>
          <a:blip r:embed="rId4"/>
          <a:stretch>
            <a:fillRect/>
          </a:stretch>
        </p:blipFill>
        <p:spPr>
          <a:xfrm>
            <a:off x="3925187" y="3665102"/>
            <a:ext cx="2660519" cy="1793608"/>
          </a:xfrm>
          <a:prstGeom prst="ellipse">
            <a:avLst/>
          </a:prstGeom>
          <a:ln>
            <a:solidFill>
              <a:srgbClr val="000000"/>
            </a:solidFill>
          </a:ln>
        </p:spPr>
      </p:pic>
      <p:pic>
        <p:nvPicPr>
          <p:cNvPr id="3" name="Picture 2"/>
          <p:cNvPicPr>
            <a:picLocks noChangeAspect="1"/>
          </p:cNvPicPr>
          <p:nvPr/>
        </p:nvPicPr>
        <p:blipFill>
          <a:blip r:embed="rId5"/>
          <a:stretch>
            <a:fillRect/>
          </a:stretch>
        </p:blipFill>
        <p:spPr>
          <a:xfrm>
            <a:off x="5830057" y="2732627"/>
            <a:ext cx="1511299" cy="1511299"/>
          </a:xfrm>
          <a:prstGeom prst="ellipse">
            <a:avLst/>
          </a:prstGeom>
          <a:ln>
            <a:solidFill>
              <a:srgbClr val="000000"/>
            </a:solidFill>
          </a:ln>
        </p:spPr>
      </p:pic>
      <p:pic>
        <p:nvPicPr>
          <p:cNvPr id="5" name="Picture 4"/>
          <p:cNvPicPr>
            <a:picLocks noChangeAspect="1"/>
          </p:cNvPicPr>
          <p:nvPr/>
        </p:nvPicPr>
        <p:blipFill>
          <a:blip r:embed="rId6"/>
          <a:stretch>
            <a:fillRect/>
          </a:stretch>
        </p:blipFill>
        <p:spPr>
          <a:xfrm>
            <a:off x="6585706" y="1512378"/>
            <a:ext cx="1511300" cy="1511300"/>
          </a:xfrm>
          <a:prstGeom prst="ellipse">
            <a:avLst/>
          </a:prstGeom>
          <a:ln>
            <a:solidFill>
              <a:srgbClr val="000000"/>
            </a:solidFill>
          </a:ln>
        </p:spPr>
      </p:pic>
      <p:pic>
        <p:nvPicPr>
          <p:cNvPr id="8" name="Picture 7"/>
          <p:cNvPicPr>
            <a:picLocks noChangeAspect="1"/>
          </p:cNvPicPr>
          <p:nvPr/>
        </p:nvPicPr>
        <p:blipFill>
          <a:blip r:embed="rId7"/>
          <a:stretch>
            <a:fillRect/>
          </a:stretch>
        </p:blipFill>
        <p:spPr>
          <a:xfrm>
            <a:off x="7341356" y="289226"/>
            <a:ext cx="1511300" cy="1511300"/>
          </a:xfrm>
          <a:prstGeom prst="ellipse">
            <a:avLst/>
          </a:prstGeom>
          <a:ln>
            <a:solidFill>
              <a:srgbClr val="000000"/>
            </a:solidFill>
          </a:ln>
        </p:spPr>
      </p:pic>
      <p:sp>
        <p:nvSpPr>
          <p:cNvPr id="10" name="Up Arrow 9"/>
          <p:cNvSpPr/>
          <p:nvPr/>
        </p:nvSpPr>
        <p:spPr>
          <a:xfrm rot="2539395">
            <a:off x="6917273" y="1883705"/>
            <a:ext cx="484632" cy="5362304"/>
          </a:xfrm>
          <a:prstGeom prst="upArrow">
            <a:avLst>
              <a:gd name="adj1" fmla="val 50000"/>
              <a:gd name="adj2" fmla="val 151517"/>
            </a:avLst>
          </a:prstGeom>
          <a:solidFill>
            <a:srgbClr val="008000"/>
          </a:solidFill>
          <a:ln cap="flat">
            <a:solidFill>
              <a:srgbClr val="008000"/>
            </a:solidFill>
            <a:round/>
          </a:ln>
          <a:effectLst>
            <a:outerShdw blurRad="40000" dist="23000" dir="18180000" rotWithShape="0">
              <a:schemeClr val="accent3">
                <a:lumMod val="20000"/>
                <a:lumOff val="80000"/>
                <a:alpha val="35000"/>
              </a:schemeClr>
            </a:outerShdw>
            <a:reflection stA="2000" endPos="75000" dist="127000" dir="5400000" sy="-100000" algn="bl" rotWithShape="0"/>
          </a:effectLst>
          <a:scene3d>
            <a:camera prst="orthographicFront"/>
            <a:lightRig rig="threePt" dir="t"/>
          </a:scene3d>
          <a:sp3d>
            <a:bevelT w="127000" h="127000"/>
            <a:bevelB w="127000" h="127000" prst="artDeco"/>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16098" y="1449875"/>
            <a:ext cx="5310980" cy="1862048"/>
          </a:xfrm>
          <a:prstGeom prst="rect">
            <a:avLst/>
          </a:prstGeom>
          <a:ln>
            <a:solidFill>
              <a:srgbClr val="000000"/>
            </a:solidFill>
          </a:ln>
        </p:spPr>
        <p:txBody>
          <a:bodyPr wrap="square">
            <a:spAutoFit/>
          </a:bodyPr>
          <a:lstStyle/>
          <a:p>
            <a:r>
              <a:rPr lang="en-US" sz="2300" b="1" dirty="0"/>
              <a:t>Natural Selection: </a:t>
            </a:r>
            <a:r>
              <a:rPr lang="en-US" sz="2300" dirty="0"/>
              <a:t>the more advantageous trait, brown coloration becomes more common in the population. </a:t>
            </a:r>
            <a:endParaRPr lang="en-US" sz="2300" dirty="0" smtClean="0"/>
          </a:p>
          <a:p>
            <a:r>
              <a:rPr lang="en-US" sz="2300" dirty="0" smtClean="0"/>
              <a:t>Should </a:t>
            </a:r>
            <a:r>
              <a:rPr lang="en-US" sz="2300" dirty="0"/>
              <a:t>this </a:t>
            </a:r>
            <a:r>
              <a:rPr lang="en-US" sz="2300" dirty="0" smtClean="0"/>
              <a:t>continue</a:t>
            </a:r>
            <a:r>
              <a:rPr lang="en-US" sz="2300" dirty="0"/>
              <a:t>, eventually, all individuals in the population will be brown</a:t>
            </a:r>
            <a:r>
              <a:rPr lang="en-US" sz="2300" dirty="0" smtClean="0"/>
              <a:t>.</a:t>
            </a:r>
          </a:p>
        </p:txBody>
      </p:sp>
      <p:sp>
        <p:nvSpPr>
          <p:cNvPr id="17" name="Rectangle 2"/>
          <p:cNvSpPr>
            <a:spLocks noGrp="1" noChangeArrowheads="1"/>
          </p:cNvSpPr>
          <p:nvPr>
            <p:ph type="title"/>
          </p:nvPr>
        </p:nvSpPr>
        <p:spPr>
          <a:xfrm>
            <a:off x="316097" y="187052"/>
            <a:ext cx="6720338" cy="1049251"/>
          </a:xfrm>
          <a:ln>
            <a:solidFill>
              <a:srgbClr val="000000"/>
            </a:solidFill>
          </a:ln>
        </p:spPr>
        <p:txBody>
          <a:bodyPr anchor="b">
            <a:normAutofit fontScale="90000"/>
          </a:bodyPr>
          <a:lstStyle/>
          <a:p>
            <a:pPr eaLnBrk="1" hangingPunct="1"/>
            <a:r>
              <a:rPr lang="en-US" sz="3200" b="1" dirty="0">
                <a:ea typeface="ＭＳ Ｐゴシック" charset="0"/>
              </a:rPr>
              <a:t>Biological Evolution by Natural </a:t>
            </a:r>
            <a:r>
              <a:rPr lang="en-US" sz="3200" b="1" dirty="0" smtClean="0">
                <a:ea typeface="ＭＳ Ｐゴシック" charset="0"/>
              </a:rPr>
              <a:t>Selection </a:t>
            </a:r>
            <a:br>
              <a:rPr lang="en-US" sz="3200" b="1" dirty="0" smtClean="0">
                <a:ea typeface="ＭＳ Ｐゴシック" charset="0"/>
              </a:rPr>
            </a:br>
            <a:r>
              <a:rPr lang="en-US" sz="3200" b="1" dirty="0" smtClean="0">
                <a:ea typeface="ＭＳ Ｐゴシック" charset="0"/>
              </a:rPr>
              <a:t>Explains </a:t>
            </a:r>
            <a:r>
              <a:rPr lang="en-US" sz="3200" b="1" dirty="0">
                <a:ea typeface="ＭＳ Ｐゴシック" charset="0"/>
              </a:rPr>
              <a:t>How Life Changes over </a:t>
            </a:r>
            <a:r>
              <a:rPr lang="en-US" sz="3200" b="1" dirty="0" smtClean="0">
                <a:ea typeface="ＭＳ Ｐゴシック" charset="0"/>
              </a:rPr>
              <a:t>Time</a:t>
            </a:r>
            <a:endParaRPr lang="en-US" sz="3200" b="1" dirty="0">
              <a:ea typeface="ＭＳ Ｐゴシック" charset="0"/>
            </a:endParaRPr>
          </a:p>
        </p:txBody>
      </p:sp>
      <p:sp>
        <p:nvSpPr>
          <p:cNvPr id="7" name="Rectangle 6"/>
          <p:cNvSpPr/>
          <p:nvPr/>
        </p:nvSpPr>
        <p:spPr>
          <a:xfrm>
            <a:off x="316097" y="3489873"/>
            <a:ext cx="3478161" cy="1107996"/>
          </a:xfrm>
          <a:prstGeom prst="rect">
            <a:avLst/>
          </a:prstGeom>
          <a:ln>
            <a:solidFill>
              <a:srgbClr val="000000"/>
            </a:solidFill>
          </a:ln>
        </p:spPr>
        <p:txBody>
          <a:bodyPr wrap="square">
            <a:spAutoFit/>
          </a:bodyPr>
          <a:lstStyle/>
          <a:p>
            <a:pPr marL="0" lvl="1"/>
            <a:r>
              <a:rPr lang="en-US" sz="2200" dirty="0">
                <a:solidFill>
                  <a:srgbClr val="000000"/>
                </a:solidFill>
                <a:ea typeface="ＭＳ Ｐゴシック" charset="0"/>
              </a:rPr>
              <a:t>Advantageous traits </a:t>
            </a:r>
            <a:r>
              <a:rPr lang="en-US" sz="2200" dirty="0" smtClean="0">
                <a:solidFill>
                  <a:srgbClr val="000000"/>
                </a:solidFill>
                <a:ea typeface="ＭＳ Ｐゴシック" charset="0"/>
              </a:rPr>
              <a:t>are called adaptations &amp; lead </a:t>
            </a:r>
            <a:r>
              <a:rPr lang="en-US" sz="2200" dirty="0">
                <a:solidFill>
                  <a:srgbClr val="000000"/>
                </a:solidFill>
                <a:ea typeface="ＭＳ Ｐゴシック" charset="0"/>
              </a:rPr>
              <a:t>to differential </a:t>
            </a:r>
            <a:r>
              <a:rPr lang="en-US" sz="2200" dirty="0" smtClean="0">
                <a:solidFill>
                  <a:srgbClr val="000000"/>
                </a:solidFill>
                <a:ea typeface="ＭＳ Ｐゴシック" charset="0"/>
              </a:rPr>
              <a:t>reproduction. </a:t>
            </a:r>
            <a:endParaRPr lang="en-US" sz="2200" dirty="0">
              <a:solidFill>
                <a:srgbClr val="000000"/>
              </a:solidFill>
              <a:ea typeface="ＭＳ Ｐゴシック" charset="0"/>
            </a:endParaRPr>
          </a:p>
        </p:txBody>
      </p:sp>
    </p:spTree>
    <p:extLst>
      <p:ext uri="{BB962C8B-B14F-4D97-AF65-F5344CB8AC3E}">
        <p14:creationId xmlns:p14="http://schemas.microsoft.com/office/powerpoint/2010/main" val="4130347917"/>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4"/>
          <p:cNvSpPr>
            <a:spLocks noGrp="1"/>
          </p:cNvSpPr>
          <p:nvPr>
            <p:ph type="title"/>
          </p:nvPr>
        </p:nvSpPr>
        <p:spPr>
          <a:xfrm>
            <a:off x="225083" y="0"/>
            <a:ext cx="8681775" cy="757925"/>
          </a:xfrm>
        </p:spPr>
        <p:txBody>
          <a:bodyPr>
            <a:normAutofit/>
          </a:bodyPr>
          <a:lstStyle/>
          <a:p>
            <a:pPr eaLnBrk="1" hangingPunct="1"/>
            <a:r>
              <a:rPr lang="en-US" sz="2800" b="1" dirty="0" smtClean="0">
                <a:latin typeface="Corbel" charset="0"/>
              </a:rPr>
              <a:t>Genetics </a:t>
            </a:r>
            <a:r>
              <a:rPr lang="en-US" sz="2800" b="1" dirty="0">
                <a:latin typeface="Corbel" charset="0"/>
              </a:rPr>
              <a:t>101-Understanding How Populations  Change</a:t>
            </a:r>
          </a:p>
        </p:txBody>
      </p:sp>
      <p:sp>
        <p:nvSpPr>
          <p:cNvPr id="6" name="Content Placeholder 5"/>
          <p:cNvSpPr>
            <a:spLocks noGrp="1"/>
          </p:cNvSpPr>
          <p:nvPr>
            <p:ph idx="1"/>
          </p:nvPr>
        </p:nvSpPr>
        <p:spPr>
          <a:xfrm>
            <a:off x="225083" y="4432141"/>
            <a:ext cx="8867001" cy="2089751"/>
          </a:xfrm>
        </p:spPr>
        <p:txBody>
          <a:bodyPr>
            <a:noAutofit/>
          </a:bodyPr>
          <a:lstStyle/>
          <a:p>
            <a:pPr marL="0" indent="0">
              <a:buNone/>
              <a:defRPr/>
            </a:pPr>
            <a:r>
              <a:rPr lang="en-US" sz="2400" b="1" dirty="0" smtClean="0"/>
              <a:t>Mutation</a:t>
            </a:r>
            <a:r>
              <a:rPr lang="en-US" sz="2400" dirty="0" smtClean="0"/>
              <a:t>: mistake in copying of genetic code;                                          if mutation in sex cells it is inherited. </a:t>
            </a:r>
          </a:p>
          <a:p>
            <a:pPr marL="0" indent="0">
              <a:buNone/>
              <a:defRPr/>
            </a:pPr>
            <a:r>
              <a:rPr lang="en-US" sz="2400" b="1" dirty="0" smtClean="0"/>
              <a:t>Recombination</a:t>
            </a:r>
            <a:r>
              <a:rPr lang="en-US" sz="2400" dirty="0"/>
              <a:t>: during cell division part of one chromosome breaks off and attaches to another, which leads to new gene combinations and thus genetic diversity</a:t>
            </a:r>
          </a:p>
          <a:p>
            <a:pPr marL="0" indent="0" eaLnBrk="1" hangingPunct="1">
              <a:buNone/>
            </a:pPr>
            <a:endParaRPr lang="en-US" sz="2400" dirty="0">
              <a:latin typeface="Calibri"/>
              <a:cs typeface="Calibri"/>
            </a:endParaRPr>
          </a:p>
          <a:p>
            <a:pPr marL="0" indent="0" eaLnBrk="1" hangingPunct="1">
              <a:buNone/>
            </a:pPr>
            <a:endParaRPr lang="en-US" sz="2400" dirty="0">
              <a:latin typeface="Calibri"/>
              <a:cs typeface="Calibri"/>
            </a:endParaRPr>
          </a:p>
          <a:p>
            <a:pPr eaLnBrk="1" hangingPunct="1"/>
            <a:endParaRPr lang="en-US" sz="2400" dirty="0">
              <a:latin typeface="Calibri"/>
              <a:cs typeface="Calibri"/>
            </a:endParaRPr>
          </a:p>
        </p:txBody>
      </p:sp>
      <p:pic>
        <p:nvPicPr>
          <p:cNvPr id="4" name="Picture 3"/>
          <p:cNvPicPr>
            <a:picLocks noChangeAspect="1"/>
          </p:cNvPicPr>
          <p:nvPr/>
        </p:nvPicPr>
        <p:blipFill>
          <a:blip r:embed="rId2"/>
          <a:stretch>
            <a:fillRect/>
          </a:stretch>
        </p:blipFill>
        <p:spPr>
          <a:xfrm>
            <a:off x="5080446" y="1977775"/>
            <a:ext cx="3690091" cy="2502588"/>
          </a:xfrm>
          <a:prstGeom prst="rect">
            <a:avLst/>
          </a:prstGeom>
          <a:ln>
            <a:solidFill>
              <a:srgbClr val="000000"/>
            </a:solidFill>
          </a:ln>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b="9660"/>
          <a:stretch>
            <a:fillRect/>
          </a:stretch>
        </p:blipFill>
        <p:spPr bwMode="auto">
          <a:xfrm>
            <a:off x="4349409" y="6074454"/>
            <a:ext cx="3014023" cy="74248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Content Placeholder 5"/>
          <p:cNvSpPr txBox="1">
            <a:spLocks/>
          </p:cNvSpPr>
          <p:nvPr/>
        </p:nvSpPr>
        <p:spPr>
          <a:xfrm>
            <a:off x="225083" y="629324"/>
            <a:ext cx="8754460" cy="24779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smtClean="0">
                <a:latin typeface="Calibri"/>
                <a:cs typeface="Calibri"/>
              </a:rPr>
              <a:t>Gene: </a:t>
            </a:r>
            <a:r>
              <a:rPr lang="en-US" sz="2400" dirty="0" smtClean="0">
                <a:latin typeface="Calibri"/>
                <a:cs typeface="Calibri"/>
              </a:rPr>
              <a:t>unit of heritable information located within a specific region of a chromosome (at the molecular/DNA level). </a:t>
            </a:r>
            <a:endParaRPr lang="en-US" sz="2400" b="1" dirty="0" smtClean="0">
              <a:latin typeface="Calibri"/>
              <a:cs typeface="Calibri"/>
            </a:endParaRPr>
          </a:p>
          <a:p>
            <a:pPr marL="0" indent="0">
              <a:buFont typeface="Arial"/>
              <a:buNone/>
            </a:pPr>
            <a:r>
              <a:rPr lang="en-US" sz="2400" b="1" dirty="0" smtClean="0">
                <a:latin typeface="Calibri"/>
                <a:cs typeface="Calibri"/>
              </a:rPr>
              <a:t>Allele:</a:t>
            </a:r>
            <a:r>
              <a:rPr lang="en-US" sz="2400" dirty="0" smtClean="0">
                <a:latin typeface="Calibri"/>
                <a:cs typeface="Calibri"/>
              </a:rPr>
              <a:t> one of two or more slightly different forms of a given </a:t>
            </a:r>
            <a:r>
              <a:rPr lang="en-US" sz="2400" b="1" dirty="0" smtClean="0">
                <a:latin typeface="Calibri"/>
                <a:cs typeface="Calibri"/>
              </a:rPr>
              <a:t>gene.</a:t>
            </a:r>
          </a:p>
          <a:p>
            <a:pPr marL="0" indent="0">
              <a:buFont typeface="Arial"/>
              <a:buNone/>
            </a:pPr>
            <a:endParaRPr lang="en-US" sz="2400" dirty="0" smtClean="0">
              <a:latin typeface="Calibri"/>
              <a:cs typeface="Calibri"/>
            </a:endParaRPr>
          </a:p>
          <a:p>
            <a:pPr marL="0" indent="0">
              <a:buFont typeface="Arial"/>
              <a:buNone/>
            </a:pPr>
            <a:endParaRPr lang="en-US" sz="2400" dirty="0" smtClean="0">
              <a:latin typeface="Calibri"/>
              <a:cs typeface="Calibri"/>
            </a:endParaRPr>
          </a:p>
          <a:p>
            <a:endParaRPr lang="en-US" sz="2400" dirty="0">
              <a:latin typeface="Calibri"/>
              <a:cs typeface="Calibri"/>
            </a:endParaRPr>
          </a:p>
        </p:txBody>
      </p:sp>
      <p:sp>
        <p:nvSpPr>
          <p:cNvPr id="10" name="Content Placeholder 5"/>
          <p:cNvSpPr txBox="1">
            <a:spLocks/>
          </p:cNvSpPr>
          <p:nvPr/>
        </p:nvSpPr>
        <p:spPr>
          <a:xfrm>
            <a:off x="225083" y="1977775"/>
            <a:ext cx="5378215" cy="247794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smtClean="0">
                <a:latin typeface="Calibri"/>
                <a:cs typeface="Calibri"/>
              </a:rPr>
              <a:t>Genotype:</a:t>
            </a:r>
            <a:r>
              <a:rPr lang="en-US" sz="2400" dirty="0" smtClean="0">
                <a:latin typeface="Calibri"/>
                <a:cs typeface="Calibri"/>
              </a:rPr>
              <a:t> a selection of the genes         that make up an individual.</a:t>
            </a:r>
            <a:endParaRPr lang="en-US" sz="2400" b="1" dirty="0" smtClean="0">
              <a:latin typeface="Calibri"/>
              <a:cs typeface="Calibri"/>
            </a:endParaRPr>
          </a:p>
          <a:p>
            <a:pPr marL="0" indent="0">
              <a:buFont typeface="Arial"/>
              <a:buNone/>
            </a:pPr>
            <a:r>
              <a:rPr lang="en-US" sz="2400" b="1" dirty="0" smtClean="0">
                <a:latin typeface="Calibri"/>
                <a:cs typeface="Calibri"/>
              </a:rPr>
              <a:t>Phenotype: </a:t>
            </a:r>
            <a:r>
              <a:rPr lang="en-US" sz="2400" dirty="0" smtClean="0">
                <a:latin typeface="Calibri"/>
                <a:cs typeface="Calibri"/>
              </a:rPr>
              <a:t>the expression of the genotype</a:t>
            </a:r>
          </a:p>
          <a:p>
            <a:pPr marL="0" indent="0">
              <a:buFont typeface="Arial"/>
              <a:buNone/>
              <a:defRPr/>
            </a:pPr>
            <a:r>
              <a:rPr lang="en-US" sz="2400" b="1" dirty="0" smtClean="0">
                <a:latin typeface="Calibri"/>
                <a:cs typeface="Calibri"/>
              </a:rPr>
              <a:t>Gene pool:</a:t>
            </a:r>
            <a:r>
              <a:rPr lang="en-US" sz="2400" dirty="0" smtClean="0">
                <a:latin typeface="Calibri"/>
                <a:cs typeface="Calibri"/>
              </a:rPr>
              <a:t> all the </a:t>
            </a:r>
            <a:r>
              <a:rPr lang="en-US" sz="2400" b="1" dirty="0" smtClean="0">
                <a:latin typeface="Calibri"/>
                <a:cs typeface="Calibri"/>
              </a:rPr>
              <a:t>genotypes</a:t>
            </a:r>
            <a:r>
              <a:rPr lang="en-US" sz="2400" dirty="0" smtClean="0">
                <a:latin typeface="Calibri"/>
                <a:cs typeface="Calibri"/>
              </a:rPr>
              <a:t> within         a </a:t>
            </a:r>
            <a:r>
              <a:rPr lang="en-US" sz="2400" b="1" dirty="0" smtClean="0">
                <a:latin typeface="Calibri"/>
                <a:cs typeface="Calibri"/>
              </a:rPr>
              <a:t>population</a:t>
            </a:r>
            <a:r>
              <a:rPr lang="en-US" sz="2400" dirty="0" smtClean="0">
                <a:latin typeface="Calibri"/>
                <a:cs typeface="Calibri"/>
              </a:rPr>
              <a:t>.</a:t>
            </a:r>
          </a:p>
          <a:p>
            <a:pPr marL="0" indent="0">
              <a:buFont typeface="Arial"/>
              <a:buNone/>
            </a:pPr>
            <a:endParaRPr lang="en-US" sz="2400" dirty="0" smtClean="0">
              <a:latin typeface="Calibri"/>
              <a:cs typeface="Calibri"/>
            </a:endParaRPr>
          </a:p>
          <a:p>
            <a:pPr marL="0" indent="0">
              <a:buFont typeface="Arial"/>
              <a:buNone/>
            </a:pPr>
            <a:endParaRPr lang="en-US" sz="2400" dirty="0" smtClean="0">
              <a:latin typeface="Calibri"/>
              <a:cs typeface="Calibri"/>
            </a:endParaRPr>
          </a:p>
          <a:p>
            <a:endParaRPr lang="en-US" sz="2400" dirty="0">
              <a:latin typeface="Calibri"/>
              <a:cs typeface="Calibri"/>
            </a:endParaRPr>
          </a:p>
        </p:txBody>
      </p:sp>
    </p:spTree>
    <p:extLst>
      <p:ext uri="{BB962C8B-B14F-4D97-AF65-F5344CB8AC3E}">
        <p14:creationId xmlns:p14="http://schemas.microsoft.com/office/powerpoint/2010/main" val="8776902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3196</TotalTime>
  <Words>2950</Words>
  <Application>Microsoft Macintosh PowerPoint</Application>
  <PresentationFormat>On-screen Show (4:3)</PresentationFormat>
  <Paragraphs>401</Paragraphs>
  <Slides>48</Slides>
  <Notes>41</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Office Theme</vt:lpstr>
      <vt:lpstr>PowerPoint Presentation</vt:lpstr>
      <vt:lpstr>PowerPoint Presentation</vt:lpstr>
      <vt:lpstr>PowerPoint Presentation</vt:lpstr>
      <vt:lpstr>Biodiversity Is a Crucial Part of the Earth’s Natural Capital</vt:lpstr>
      <vt:lpstr>Biodiversity Is a Crucial Part of the Earth’s Natural Capital</vt:lpstr>
      <vt:lpstr>Biological Evolution by Natural Selection  Explains How Life Changes over Time</vt:lpstr>
      <vt:lpstr>Biological Evolution by Natural Selection  Explains How Life Changes over Time</vt:lpstr>
      <vt:lpstr>Biological Evolution by Natural Selection  Explains How Life Changes over Time</vt:lpstr>
      <vt:lpstr>Genetics 101-Understanding How Populations  Change</vt:lpstr>
      <vt:lpstr>PowerPoint Presentation</vt:lpstr>
      <vt:lpstr>PowerPoint Presentation</vt:lpstr>
      <vt:lpstr>Natural Selection acts on individuals but occurs in populations</vt:lpstr>
      <vt:lpstr>PowerPoint Presentation</vt:lpstr>
      <vt:lpstr>Natural Selection acts on individuals but occurs in populations</vt:lpstr>
      <vt:lpstr>PowerPoint Presentation</vt:lpstr>
      <vt:lpstr>How Do New Species Evolve?</vt:lpstr>
      <vt:lpstr>Geographic Isolation Can Lead to Reproductive Isolation</vt:lpstr>
      <vt:lpstr>Geologic Processes, Climate Change, &amp; Catastrophes Affect Natural Selection</vt:lpstr>
      <vt:lpstr>Geologic Processes, Climate Change, &amp; Catastrophes Affect Natural Selection</vt:lpstr>
      <vt:lpstr>Divergent vs. Convergent Evolution</vt:lpstr>
      <vt:lpstr>Geologic Processes, Climate Change, &amp; Catastrophes Affect Natural Selection</vt:lpstr>
      <vt:lpstr>Extinction is Forever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Changing the Genetic Traits of Populations</vt:lpstr>
      <vt:lpstr>Changing the Genetic Traits of Populations</vt:lpstr>
      <vt:lpstr>Changing the Genetic Traits of Populations</vt:lpstr>
      <vt:lpstr>PowerPoint Presentation</vt:lpstr>
      <vt:lpstr>PowerPoint Presentation</vt:lpstr>
      <vt:lpstr>PowerPoint Presentation</vt:lpstr>
      <vt:lpstr>Species Diversity</vt:lpstr>
      <vt:lpstr>Species Diversity</vt:lpstr>
      <vt:lpstr>Theory of Island Biogeography</vt:lpstr>
      <vt:lpstr>Ecological Niche</vt:lpstr>
      <vt:lpstr>PowerPoint Presentation</vt:lpstr>
      <vt:lpstr>PowerPoint Presentation</vt:lpstr>
      <vt:lpstr>Survivorship Curves</vt:lpstr>
      <vt:lpstr>PowerPoint Presentation</vt:lpstr>
      <vt:lpstr>Species Can Play Five Major Roles within Ecosystems</vt:lpstr>
      <vt:lpstr>Species Can Play Five Major Roles within Ecosystems</vt:lpstr>
      <vt:lpstr>Species Can Play Five Major Roles within Ecosystems</vt:lpstr>
      <vt:lpstr>Species Can Play Five Major Roles within Ecosystems</vt:lpstr>
      <vt:lpstr>Case Study: Why Are Amphibians Vanishing?</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402</cp:revision>
  <cp:lastPrinted>2016-09-19T16:15:06Z</cp:lastPrinted>
  <dcterms:created xsi:type="dcterms:W3CDTF">2016-08-25T00:09:50Z</dcterms:created>
  <dcterms:modified xsi:type="dcterms:W3CDTF">2016-09-19T17:38:40Z</dcterms:modified>
</cp:coreProperties>
</file>