
<file path=[Content_Types].xml><?xml version="1.0" encoding="utf-8"?>
<Types xmlns="http://schemas.openxmlformats.org/package/2006/content-types">
  <Default Extension="xml" ContentType="application/xml"/>
  <Default Extension="doc" ContentType="application/msword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embeddings/oleObject1.bin" ContentType="application/vnd.openxmlformats-officedocument.oleObject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sldIdLst>
    <p:sldId id="257" r:id="rId2"/>
    <p:sldId id="258" r:id="rId3"/>
    <p:sldId id="269" r:id="rId4"/>
    <p:sldId id="259" r:id="rId5"/>
    <p:sldId id="260" r:id="rId6"/>
    <p:sldId id="270" r:id="rId7"/>
    <p:sldId id="261" r:id="rId8"/>
    <p:sldId id="271" r:id="rId9"/>
    <p:sldId id="272" r:id="rId10"/>
    <p:sldId id="262" r:id="rId11"/>
    <p:sldId id="274" r:id="rId12"/>
    <p:sldId id="275" r:id="rId13"/>
    <p:sldId id="276" r:id="rId14"/>
    <p:sldId id="277" r:id="rId15"/>
    <p:sldId id="273" r:id="rId16"/>
    <p:sldId id="263" r:id="rId17"/>
    <p:sldId id="278" r:id="rId18"/>
    <p:sldId id="264" r:id="rId19"/>
    <p:sldId id="279" r:id="rId20"/>
    <p:sldId id="280" r:id="rId21"/>
    <p:sldId id="281" r:id="rId22"/>
    <p:sldId id="282" r:id="rId23"/>
    <p:sldId id="283" r:id="rId24"/>
    <p:sldId id="265" r:id="rId25"/>
    <p:sldId id="284" r:id="rId26"/>
    <p:sldId id="285" r:id="rId27"/>
    <p:sldId id="286" r:id="rId28"/>
    <p:sldId id="287" r:id="rId29"/>
    <p:sldId id="266" r:id="rId30"/>
    <p:sldId id="288" r:id="rId31"/>
    <p:sldId id="267" r:id="rId32"/>
    <p:sldId id="289" r:id="rId33"/>
    <p:sldId id="290" r:id="rId34"/>
    <p:sldId id="268" r:id="rId35"/>
    <p:sldId id="291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72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notesMaster" Target="notesMasters/notesMaster1.xml"/><Relationship Id="rId38" Type="http://schemas.openxmlformats.org/officeDocument/2006/relationships/printerSettings" Target="printerSettings/printerSettings1.bin"/><Relationship Id="rId39" Type="http://schemas.openxmlformats.org/officeDocument/2006/relationships/presProps" Target="presProps.xml"/><Relationship Id="rId40" Type="http://schemas.openxmlformats.org/officeDocument/2006/relationships/viewProps" Target="viewProps.xml"/><Relationship Id="rId41" Type="http://schemas.openxmlformats.org/officeDocument/2006/relationships/theme" Target="theme/theme1.xml"/><Relationship Id="rId4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Relationship Id="rId2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AB6C50-9D11-1940-B5D6-29AB22890949}" type="datetimeFigureOut">
              <a:rPr lang="en-US" smtClean="0"/>
              <a:t>9/15/16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36A17-4A03-0945-9A81-824724E889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511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Relationship Id="rId3" Type="http://schemas.openxmlformats.org/officeDocument/2006/relationships/hyperlink" Target="http://en.wikipedia.org/wiki/Bicarbonate" TargetMode="Externa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Pseudomonas" TargetMode="External"/><Relationship Id="rId4" Type="http://schemas.openxmlformats.org/officeDocument/2006/relationships/hyperlink" Target="http://en.wikipedia.org/wiki/Clostridium" TargetMode="External"/><Relationship Id="rId5" Type="http://schemas.openxmlformats.org/officeDocument/2006/relationships/hyperlink" Target="#cite_note-Smil-1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3EA0F1-EBB9-E042-8255-7B211DA135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755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A07BB3E0-883A-BB41-9FE4-1C331975C604}" type="slidenum">
              <a:rPr lang="en-US" sz="1200"/>
              <a:pPr/>
              <a:t>10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A07BB3E0-883A-BB41-9FE4-1C331975C604}" type="slidenum">
              <a:rPr lang="en-US" sz="1200"/>
              <a:pPr/>
              <a:t>11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A07BB3E0-883A-BB41-9FE4-1C331975C604}" type="slidenum">
              <a:rPr lang="en-US" sz="1200"/>
              <a:pPr/>
              <a:t>12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>
                <a:latin typeface="Times New Roman" charset="0"/>
              </a:rPr>
              <a:t>Geologic-carbonate containing compounds-rocks-break down and are washed to the oceans where they settle and eventually enterr mantle during subduction-return to atmospherere during volcanic eruptions.</a:t>
            </a:r>
          </a:p>
          <a:p>
            <a:pPr>
              <a:lnSpc>
                <a:spcPct val="90000"/>
              </a:lnSpc>
            </a:pPr>
            <a:r>
              <a:rPr lang="en-US">
                <a:latin typeface="Times New Roman" charset="0"/>
              </a:rPr>
              <a:t>This is in balance over hundreds of millions  of years. </a:t>
            </a:r>
            <a:r>
              <a:rPr lang="en-US" b="1">
                <a:latin typeface="Times New Roman" charset="0"/>
              </a:rPr>
              <a:t>BIOLOGICAL</a:t>
            </a:r>
            <a:r>
              <a:rPr lang="en-US">
                <a:latin typeface="Times New Roman" charset="0"/>
              </a:rPr>
              <a:t>-photosynthesis balances respiration and decomposition which return CO2 to atmosphere</a:t>
            </a:r>
            <a:r>
              <a:rPr lang="en-US" b="1">
                <a:latin typeface="Times New Roman" charset="0"/>
              </a:rPr>
              <a:t>. On land-</a:t>
            </a:r>
            <a:r>
              <a:rPr lang="en-US">
                <a:latin typeface="Times New Roman" charset="0"/>
              </a:rPr>
              <a:t> cutting trees has disrupted c cycle.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Times New Roman" charset="0"/>
              </a:rPr>
              <a:t>Oceans</a:t>
            </a:r>
            <a:r>
              <a:rPr lang="en-US">
                <a:latin typeface="Times New Roman" charset="0"/>
              </a:rPr>
              <a:t>:CO2 exchange. controlled by surface temps=cold favors uptake of co2 from stmospherer/upward currents in tropics bring it to surface where it will transfere to atmosphere.Life in oceans consumes and release CO2Carbonic acid reacts with weathered rock to produce bicarbonate ions. The </a:t>
            </a:r>
            <a:r>
              <a:rPr lang="en-US">
                <a:latin typeface="Times New Roman" charset="0"/>
                <a:hlinkClick r:id="rId3" action="ppaction://hlinkfile" tooltip="Bicarbonate"/>
              </a:rPr>
              <a:t>bicarbonate</a:t>
            </a:r>
            <a:r>
              <a:rPr lang="en-US">
                <a:latin typeface="Times New Roman" charset="0"/>
              </a:rPr>
              <a:t> ions produced are carried to the ocean, where they are used to make marine carbonates. Unlike dissolved CO</a:t>
            </a:r>
            <a:r>
              <a:rPr lang="en-US" baseline="-25000">
                <a:latin typeface="Times New Roman" charset="0"/>
              </a:rPr>
              <a:t>2</a:t>
            </a:r>
            <a:r>
              <a:rPr lang="en-US">
                <a:latin typeface="Times New Roman" charset="0"/>
              </a:rPr>
              <a:t> in equilibrium or tissues which decay, weathering does not move the carbon into a reservoir from which it can readily return to the atmosphere. Positive feedback-warm ocean water, can’t hold CO2 so goes to atmosphere. At poles, more co2 dissolves because it is colder, forms more carbonic acid</a:t>
            </a:r>
          </a:p>
          <a:p>
            <a:pPr>
              <a:lnSpc>
                <a:spcPct val="90000"/>
              </a:lnSpc>
            </a:pPr>
            <a:endParaRPr lang="en-US">
              <a:latin typeface="Times New Roman" charset="0"/>
            </a:endParaRPr>
          </a:p>
          <a:p>
            <a:pPr>
              <a:lnSpc>
                <a:spcPct val="90000"/>
              </a:lnSpc>
            </a:pPr>
            <a:r>
              <a:rPr lang="en-US">
                <a:latin typeface="Times New Roman" charset="0"/>
              </a:rPr>
              <a:t>SINKS Oceans, Land Plants, Sedimentary Rocks, Fossil fuels in lithosphere</a:t>
            </a:r>
          </a:p>
          <a:p>
            <a:pPr>
              <a:lnSpc>
                <a:spcPct val="90000"/>
              </a:lnSpc>
            </a:pPr>
            <a:r>
              <a:rPr lang="en-US" b="1">
                <a:latin typeface="Times New Roman" charset="0"/>
              </a:rPr>
              <a:t>Human Influences:</a:t>
            </a:r>
            <a:endParaRPr lang="en-US">
              <a:latin typeface="Times New Roman" charset="0"/>
            </a:endParaRP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</a:rPr>
              <a:t>removal of vegetation;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</a:rPr>
              <a:t>burning fossil fuels &amp; biomass;</a:t>
            </a:r>
          </a:p>
          <a:p>
            <a:pPr lvl="1">
              <a:lnSpc>
                <a:spcPct val="90000"/>
              </a:lnSpc>
            </a:pPr>
            <a:r>
              <a:rPr lang="en-US">
                <a:latin typeface="Times New Roman" charset="0"/>
              </a:rPr>
              <a:t>increased CO2 in atmosphere.</a:t>
            </a:r>
          </a:p>
          <a:p>
            <a:pPr>
              <a:lnSpc>
                <a:spcPct val="90000"/>
              </a:lnSpc>
            </a:pPr>
            <a:endParaRPr lang="en-US">
              <a:latin typeface="Times New Roman" charset="0"/>
            </a:endParaRPr>
          </a:p>
          <a:p>
            <a:pPr>
              <a:lnSpc>
                <a:spcPct val="90000"/>
              </a:lnSpc>
            </a:pPr>
            <a:endParaRPr lang="en-US" b="1">
              <a:latin typeface="Times New Roman" charset="0"/>
            </a:endParaRPr>
          </a:p>
          <a:p>
            <a:pPr>
              <a:lnSpc>
                <a:spcPct val="90000"/>
              </a:lnSpc>
            </a:pPr>
            <a:endParaRPr lang="en-US">
              <a:latin typeface="Times New Roman" charset="0"/>
            </a:endParaRPr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7756ADC9-C6A8-1D40-BE1F-B7BC05E9CA08}" type="slidenum">
              <a:rPr lang="en-US" sz="1200">
                <a:latin typeface="Times New Roman" charset="0"/>
              </a:rPr>
              <a:pPr/>
              <a:t>13</a:t>
            </a:fld>
            <a:endParaRPr lang="en-US" sz="1200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697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2697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A07BB3E0-883A-BB41-9FE4-1C331975C604}" type="slidenum">
              <a:rPr lang="en-US" sz="1200"/>
              <a:pPr/>
              <a:t>15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290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83AB1E54-F599-6146-98EA-2E0665A0BB47}" type="slidenum">
              <a:rPr lang="en-US" sz="1200"/>
              <a:pPr/>
              <a:t>16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902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2902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83AB1E54-F599-6146-98EA-2E0665A0BB47}" type="slidenum">
              <a:rPr lang="en-US" sz="1200"/>
              <a:pPr/>
              <a:t>17</a:t>
            </a:fld>
            <a:endParaRPr lang="en-US" sz="120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solidFill>
            <a:srgbClr val="FFFFFF"/>
          </a:solidFill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6" tIns="45714" rIns="91426" bIns="45714"/>
          <a:lstStyle/>
          <a:p>
            <a:r>
              <a:rPr b="1" noProof="1">
                <a:solidFill>
                  <a:srgbClr val="00A64F"/>
                </a:solidFill>
                <a:ea typeface="ＭＳ Ｐゴシック" charset="0"/>
              </a:rPr>
              <a:t>Figure 3.20:</a:t>
            </a:r>
            <a:r>
              <a:rPr noProof="1">
                <a:solidFill>
                  <a:srgbClr val="00A64F"/>
                </a:solidFill>
                <a:ea typeface="ＭＳ Ｐゴシック" charset="0"/>
              </a:rPr>
              <a:t> </a:t>
            </a:r>
            <a:r>
              <a:rPr b="1" noProof="1">
                <a:solidFill>
                  <a:srgbClr val="00A64F"/>
                </a:solidFill>
                <a:ea typeface="ＭＳ Ｐゴシック" charset="0"/>
              </a:rPr>
              <a:t>Natural capital. </a:t>
            </a:r>
          </a:p>
          <a:p>
            <a:r>
              <a:rPr noProof="1">
                <a:solidFill>
                  <a:srgbClr val="221E1F"/>
                </a:solidFill>
                <a:ea typeface="ＭＳ Ｐゴシック" charset="0"/>
              </a:rPr>
              <a:t>This diagram is a simplified model of the circulation of various chemical forms of nitrogen in the </a:t>
            </a:r>
            <a:r>
              <a:rPr i="1" noProof="1">
                <a:solidFill>
                  <a:srgbClr val="221E1F"/>
                </a:solidFill>
                <a:ea typeface="ＭＳ Ｐゴシック" charset="0"/>
              </a:rPr>
              <a:t>nitrogen cycle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in a terrestrial ecosystem, with major harmful human impacts shown by the red arrows. </a:t>
            </a:r>
            <a:r>
              <a:rPr b="1" noProof="1">
                <a:solidFill>
                  <a:srgbClr val="221E1F"/>
                </a:solidFill>
                <a:ea typeface="ＭＳ Ｐゴシック" charset="0"/>
              </a:rPr>
              <a:t>Question: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What are three ways in which you directly or indirectly affect the nitrogen cycle?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solidFill>
            <a:srgbClr val="FFFFFF"/>
          </a:solidFill>
          <a:ln/>
        </p:spPr>
      </p:sp>
      <p:sp>
        <p:nvSpPr>
          <p:cNvPr id="133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6" tIns="45714" rIns="91426" bIns="45714"/>
          <a:lstStyle/>
          <a:p>
            <a:r>
              <a:rPr b="1" noProof="1">
                <a:solidFill>
                  <a:srgbClr val="00A64F"/>
                </a:solidFill>
                <a:ea typeface="ＭＳ Ｐゴシック" charset="0"/>
              </a:rPr>
              <a:t>Figure 3.20:</a:t>
            </a:r>
            <a:r>
              <a:rPr noProof="1">
                <a:solidFill>
                  <a:srgbClr val="00A64F"/>
                </a:solidFill>
                <a:ea typeface="ＭＳ Ｐゴシック" charset="0"/>
              </a:rPr>
              <a:t> </a:t>
            </a:r>
            <a:r>
              <a:rPr b="1" noProof="1">
                <a:solidFill>
                  <a:srgbClr val="00A64F"/>
                </a:solidFill>
                <a:ea typeface="ＭＳ Ｐゴシック" charset="0"/>
              </a:rPr>
              <a:t>Natural capital. </a:t>
            </a:r>
          </a:p>
          <a:p>
            <a:r>
              <a:rPr noProof="1">
                <a:solidFill>
                  <a:srgbClr val="221E1F"/>
                </a:solidFill>
                <a:ea typeface="ＭＳ Ｐゴシック" charset="0"/>
              </a:rPr>
              <a:t>This diagram is a simplified model of the circulation of various chemical forms of nitrogen in the </a:t>
            </a:r>
            <a:r>
              <a:rPr i="1" noProof="1">
                <a:solidFill>
                  <a:srgbClr val="221E1F"/>
                </a:solidFill>
                <a:ea typeface="ＭＳ Ｐゴシック" charset="0"/>
              </a:rPr>
              <a:t>nitrogen cycle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in a terrestrial ecosystem, with major harmful human impacts shown by the red arrows. </a:t>
            </a:r>
            <a:r>
              <a:rPr b="1" noProof="1">
                <a:solidFill>
                  <a:srgbClr val="221E1F"/>
                </a:solidFill>
                <a:ea typeface="ＭＳ Ｐゴシック" charset="0"/>
              </a:rPr>
              <a:t>Question: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What are three ways in which you directly or indirectly affect the nitrogen cycle?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29057" indent="-280406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1626" indent="-2243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70276" indent="-2243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927" indent="-2243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6757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16227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6487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13528" indent="-22432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F0F926A-606F-8E43-A745-B5139FF4EEA7}" type="slidenum">
              <a:rPr lang="en-US" sz="1200">
                <a:latin typeface="Times New Roman" charset="0"/>
              </a:rPr>
              <a:pPr/>
              <a:t>22</a:t>
            </a:fld>
            <a:endParaRPr lang="en-US" sz="1200">
              <a:latin typeface="Times New Roman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>
                <a:latin typeface="Times New Roman" charset="0"/>
              </a:rPr>
              <a:t>Fix: Inorganic N2 converted to useable organic form or fixed. Bacteria in leumes to ammonia NH4 ions</a:t>
            </a:r>
          </a:p>
          <a:p>
            <a:r>
              <a:rPr lang="en-US">
                <a:latin typeface="Times New Roman" charset="0"/>
              </a:rPr>
              <a:t>Nitrification:Convert NH4+ (toxic to most plants) to NO2-and then NO3-</a:t>
            </a:r>
          </a:p>
          <a:p>
            <a:r>
              <a:rPr lang="en-US">
                <a:latin typeface="Times New Roman" charset="0"/>
              </a:rPr>
              <a:t>Assimilation: nitrate and nitrite used to make proteins</a:t>
            </a:r>
          </a:p>
          <a:p>
            <a:r>
              <a:rPr lang="en-US">
                <a:latin typeface="Times New Roman" charset="0"/>
              </a:rPr>
              <a:t>Ammonification: Decomposition of dead plants and animals converts organic matter to NH4+/back in cycle.</a:t>
            </a:r>
          </a:p>
          <a:p>
            <a:r>
              <a:rPr lang="en-US">
                <a:latin typeface="Times New Roman" charset="0"/>
              </a:rPr>
              <a:t>Dentrification: Some organisms pprocess NO2 and NO3 to release oxygen when in short supply-return N2 to air. Denitrification is the reduction of nitrates back into the largely inert nitrogen gas (N</a:t>
            </a:r>
            <a:r>
              <a:rPr lang="en-US" baseline="-25000">
                <a:latin typeface="Times New Roman" charset="0"/>
              </a:rPr>
              <a:t>2</a:t>
            </a:r>
            <a:r>
              <a:rPr lang="en-US">
                <a:latin typeface="Times New Roman" charset="0"/>
              </a:rPr>
              <a:t>), completing the nitrogen cycle. This process is performed by bacterial species such as </a:t>
            </a:r>
            <a:r>
              <a:rPr lang="en-US" i="1">
                <a:latin typeface="Times New Roman" charset="0"/>
                <a:hlinkClick r:id="rId3" action="ppaction://hlinkfile" tooltip="Pseudomonas"/>
              </a:rPr>
              <a:t>Pseudomonas</a:t>
            </a:r>
            <a:r>
              <a:rPr lang="en-US">
                <a:latin typeface="Times New Roman" charset="0"/>
              </a:rPr>
              <a:t> and </a:t>
            </a:r>
            <a:r>
              <a:rPr lang="en-US" i="1">
                <a:latin typeface="Times New Roman" charset="0"/>
                <a:hlinkClick r:id="rId4" action="ppaction://hlinkfile" tooltip="Clostridium"/>
              </a:rPr>
              <a:t>Clostridium</a:t>
            </a:r>
            <a:r>
              <a:rPr lang="en-US">
                <a:latin typeface="Times New Roman" charset="0"/>
              </a:rPr>
              <a:t> in anaerobic conditions.</a:t>
            </a:r>
            <a:r>
              <a:rPr lang="en-US" baseline="30000">
                <a:latin typeface="Times New Roman" charset="0"/>
                <a:hlinkClick r:id="rId5" action="ppaction://hlinkfile"/>
              </a:rPr>
              <a:t>[2]</a:t>
            </a:r>
            <a:r>
              <a:rPr lang="en-US">
                <a:latin typeface="Times New Roman" charset="0"/>
              </a:rPr>
              <a:t> They use the nitrate as an electron acceptor in the place of oxygen during respiration. These facultatively anaerobic bacteria can also live in aerobic conditions.</a:t>
            </a:r>
          </a:p>
          <a:p>
            <a:endParaRPr 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BA5339A-FA42-EA4C-8E37-DCF231F729F1}" type="slidenum">
              <a:rPr lang="en-US" sz="1200"/>
              <a:pPr/>
              <a:t>2</a:t>
            </a:fld>
            <a:endParaRPr lang="en-US" sz="120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372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A2D2FC1-6BE1-C849-A274-A2F017550A20}" type="slidenum">
              <a:rPr lang="en-US" sz="1200"/>
              <a:pPr/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372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A2D2FC1-6BE1-C849-A274-A2F017550A20}" type="slidenum">
              <a:rPr lang="en-US" sz="1200"/>
              <a:pPr/>
              <a:t>25</a:t>
            </a:fld>
            <a:endParaRPr lang="en-US" sz="120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372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A2D2FC1-6BE1-C849-A274-A2F017550A20}" type="slidenum">
              <a:rPr lang="en-US" sz="1200"/>
              <a:pPr/>
              <a:t>26</a:t>
            </a:fld>
            <a:endParaRPr lang="en-US" sz="120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solidFill>
            <a:srgbClr val="FFFFFF"/>
          </a:solidFill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6" tIns="45714" rIns="91426" bIns="45714"/>
          <a:lstStyle/>
          <a:p>
            <a:r>
              <a:rPr b="1" noProof="1">
                <a:solidFill>
                  <a:srgbClr val="00A64F"/>
                </a:solidFill>
                <a:ea typeface="ＭＳ Ｐゴシック" charset="0"/>
              </a:rPr>
              <a:t>Figure 3.21:</a:t>
            </a:r>
            <a:r>
              <a:rPr noProof="1">
                <a:solidFill>
                  <a:srgbClr val="00A64F"/>
                </a:solidFill>
                <a:ea typeface="ＭＳ Ｐゴシック" charset="0"/>
              </a:rPr>
              <a:t> </a:t>
            </a:r>
            <a:r>
              <a:rPr b="1" noProof="1">
                <a:solidFill>
                  <a:srgbClr val="00A64F"/>
                </a:solidFill>
                <a:ea typeface="ＭＳ Ｐゴシック" charset="0"/>
              </a:rPr>
              <a:t>Natural capital. </a:t>
            </a:r>
          </a:p>
          <a:p>
            <a:r>
              <a:rPr noProof="1">
                <a:solidFill>
                  <a:srgbClr val="221E1F"/>
                </a:solidFill>
                <a:ea typeface="ＭＳ Ｐゴシック" charset="0"/>
              </a:rPr>
              <a:t>This is a simplified model of the circulation of various chemical forms of phosphorus (mostly phosphates) in the </a:t>
            </a:r>
            <a:r>
              <a:rPr i="1" noProof="1">
                <a:solidFill>
                  <a:srgbClr val="221E1F"/>
                </a:solidFill>
                <a:ea typeface="ＭＳ Ｐゴシック" charset="0"/>
              </a:rPr>
              <a:t>phosphorus cycle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, with major harmful human impacts shown by the red arrows. </a:t>
            </a:r>
            <a:r>
              <a:rPr b="1" noProof="1">
                <a:solidFill>
                  <a:srgbClr val="221E1F"/>
                </a:solidFill>
                <a:ea typeface="ＭＳ Ｐゴシック" charset="0"/>
              </a:rPr>
              <a:t>Question: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What are three ways in which you directly or indirectly affect the phosphorus cycle?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7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7218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37219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A2D2FC1-6BE1-C849-A274-A2F017550A20}" type="slidenum">
              <a:rPr lang="en-US" sz="1200"/>
              <a:pPr/>
              <a:t>30</a:t>
            </a:fld>
            <a:endParaRPr lang="en-US" sz="120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43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FA561BAB-4BDA-5F46-B8A4-C0FF06528625}" type="slidenum">
              <a:rPr lang="en-US" sz="1200"/>
              <a:pPr/>
              <a:t>31</a:t>
            </a:fld>
            <a:endParaRPr lang="en-US" sz="120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43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FA561BAB-4BDA-5F46-B8A4-C0FF06528625}" type="slidenum">
              <a:rPr lang="en-US" sz="1200"/>
              <a:pPr/>
              <a:t>32</a:t>
            </a:fld>
            <a:endParaRPr lang="en-US" sz="120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6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4336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FA561BAB-4BDA-5F46-B8A4-C0FF06528625}" type="slidenum">
              <a:rPr lang="en-US" sz="1200"/>
              <a:pPr/>
              <a:t>33</a:t>
            </a:fld>
            <a:endParaRPr lang="en-US" sz="120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solidFill>
            <a:srgbClr val="FFFFFF"/>
          </a:solidFill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6" tIns="45714" rIns="91426" bIns="45714"/>
          <a:lstStyle/>
          <a:p>
            <a:r>
              <a:rPr b="1" noProof="1">
                <a:solidFill>
                  <a:srgbClr val="00A64F"/>
                </a:solidFill>
                <a:ea typeface="ＭＳ Ｐゴシック" charset="0"/>
              </a:rPr>
              <a:t>Figure 3.22:</a:t>
            </a:r>
            <a:r>
              <a:rPr noProof="1">
                <a:solidFill>
                  <a:srgbClr val="00A64F"/>
                </a:solidFill>
                <a:ea typeface="ＭＳ Ｐゴシック" charset="0"/>
              </a:rPr>
              <a:t> </a:t>
            </a:r>
            <a:r>
              <a:rPr b="1" noProof="1">
                <a:solidFill>
                  <a:srgbClr val="00A64F"/>
                </a:solidFill>
                <a:ea typeface="ＭＳ Ｐゴシック" charset="0"/>
              </a:rPr>
              <a:t>Natural capital. </a:t>
            </a:r>
          </a:p>
          <a:p>
            <a:r>
              <a:rPr noProof="1">
                <a:solidFill>
                  <a:srgbClr val="221E1F"/>
                </a:solidFill>
                <a:ea typeface="ＭＳ Ｐゴシック" charset="0"/>
              </a:rPr>
              <a:t>This is a simplified model of the circulation of various chemical forms of sulfur in the </a:t>
            </a:r>
            <a:r>
              <a:rPr i="1" noProof="1">
                <a:solidFill>
                  <a:srgbClr val="221E1F"/>
                </a:solidFill>
                <a:ea typeface="ＭＳ Ｐゴシック" charset="0"/>
              </a:rPr>
              <a:t>sulfur cycle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, with major harmful impacts of human activities shown by the red arrows. </a:t>
            </a:r>
            <a:r>
              <a:rPr b="1" noProof="1">
                <a:solidFill>
                  <a:srgbClr val="221E1F"/>
                </a:solidFill>
                <a:ea typeface="ＭＳ Ｐゴシック" charset="0"/>
              </a:rPr>
              <a:t>Question: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What are three ways in which your lifestyle directly or indirectly affects the sulfur cycle?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5BA5339A-FA42-EA4C-8E37-DCF231F729F1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2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024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A8D0773B-7DDC-3E45-8A3C-F76A9CECD724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187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EB88F18-BAA1-184F-8C71-56EE58439016}" type="slidenum">
              <a:rPr lang="en-US" sz="1200"/>
              <a:pPr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5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8786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>
              <a:ea typeface="ＭＳ Ｐゴシック" charset="0"/>
            </a:endParaRPr>
          </a:p>
        </p:txBody>
      </p:sp>
      <p:sp>
        <p:nvSpPr>
          <p:cNvPr id="11878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9EB88F18-BAA1-184F-8C71-56EE58439016}" type="slidenum">
              <a:rPr lang="en-US" sz="1200"/>
              <a:pPr/>
              <a:t>6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solidFill>
            <a:srgbClr val="FFFFFF"/>
          </a:solidFill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6" tIns="45714" rIns="91426" bIns="45714"/>
          <a:lstStyle/>
          <a:p>
            <a:r>
              <a:rPr b="1" noProof="1">
                <a:solidFill>
                  <a:srgbClr val="00A64F"/>
                </a:solidFill>
                <a:ea typeface="ＭＳ Ｐゴシック" charset="0"/>
              </a:rPr>
              <a:t>Figure 3.19:</a:t>
            </a:r>
            <a:r>
              <a:rPr noProof="1">
                <a:solidFill>
                  <a:srgbClr val="00A64F"/>
                </a:solidFill>
                <a:ea typeface="ＭＳ Ｐゴシック" charset="0"/>
              </a:rPr>
              <a:t> </a:t>
            </a:r>
            <a:r>
              <a:rPr b="1" noProof="1">
                <a:solidFill>
                  <a:srgbClr val="00A64F"/>
                </a:solidFill>
                <a:ea typeface="ＭＳ Ｐゴシック" charset="0"/>
              </a:rPr>
              <a:t>Natural capital. </a:t>
            </a:r>
          </a:p>
          <a:p>
            <a:r>
              <a:rPr noProof="1">
                <a:solidFill>
                  <a:srgbClr val="221E1F"/>
                </a:solidFill>
                <a:ea typeface="ＭＳ Ｐゴシック" charset="0"/>
              </a:rPr>
              <a:t>This simplified model illustrates the circulation of various chemical forms of carbon in the global </a:t>
            </a:r>
            <a:r>
              <a:rPr i="1" noProof="1">
                <a:solidFill>
                  <a:srgbClr val="221E1F"/>
                </a:solidFill>
                <a:ea typeface="ＭＳ Ｐゴシック" charset="0"/>
              </a:rPr>
              <a:t>carbon cycle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, with major harmful impacts of human activities shown by the red arrows. </a:t>
            </a:r>
            <a:r>
              <a:rPr b="1" noProof="1">
                <a:solidFill>
                  <a:srgbClr val="221E1F"/>
                </a:solidFill>
                <a:ea typeface="ＭＳ Ｐゴシック" charset="0"/>
              </a:rPr>
              <a:t>Question: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What are three ways in which you directly or indirectly affect the carbon cycle?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solidFill>
            <a:srgbClr val="FFFFFF"/>
          </a:solidFill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6" tIns="45714" rIns="91426" bIns="45714"/>
          <a:lstStyle/>
          <a:p>
            <a:r>
              <a:rPr b="1" noProof="1">
                <a:solidFill>
                  <a:srgbClr val="00A64F"/>
                </a:solidFill>
                <a:ea typeface="ＭＳ Ｐゴシック" charset="0"/>
              </a:rPr>
              <a:t>Figure 3.19:</a:t>
            </a:r>
            <a:r>
              <a:rPr noProof="1">
                <a:solidFill>
                  <a:srgbClr val="00A64F"/>
                </a:solidFill>
                <a:ea typeface="ＭＳ Ｐゴシック" charset="0"/>
              </a:rPr>
              <a:t> </a:t>
            </a:r>
            <a:r>
              <a:rPr b="1" noProof="1">
                <a:solidFill>
                  <a:srgbClr val="00A64F"/>
                </a:solidFill>
                <a:ea typeface="ＭＳ Ｐゴシック" charset="0"/>
              </a:rPr>
              <a:t>Natural capital. </a:t>
            </a:r>
          </a:p>
          <a:p>
            <a:r>
              <a:rPr noProof="1">
                <a:solidFill>
                  <a:srgbClr val="221E1F"/>
                </a:solidFill>
                <a:ea typeface="ＭＳ Ｐゴシック" charset="0"/>
              </a:rPr>
              <a:t>This simplified model illustrates the circulation of various chemical forms of carbon in the global </a:t>
            </a:r>
            <a:r>
              <a:rPr i="1" noProof="1">
                <a:solidFill>
                  <a:srgbClr val="221E1F"/>
                </a:solidFill>
                <a:ea typeface="ＭＳ Ｐゴシック" charset="0"/>
              </a:rPr>
              <a:t>carbon cycle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, with major harmful impacts of human activities shown by the red arrows. </a:t>
            </a:r>
            <a:r>
              <a:rPr b="1" noProof="1">
                <a:solidFill>
                  <a:srgbClr val="221E1F"/>
                </a:solidFill>
                <a:ea typeface="ＭＳ Ｐゴシック" charset="0"/>
              </a:rPr>
              <a:t>Question: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What are three ways in which you directly or indirectly affect the carbon cycle?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7388"/>
            <a:ext cx="4572000" cy="3429000"/>
          </a:xfrm>
          <a:solidFill>
            <a:srgbClr val="FFFFFF"/>
          </a:solidFill>
          <a:ln/>
        </p:spPr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2813" y="4343400"/>
            <a:ext cx="5032375" cy="4113213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1426" tIns="45714" rIns="91426" bIns="45714"/>
          <a:lstStyle/>
          <a:p>
            <a:r>
              <a:rPr b="1" noProof="1">
                <a:solidFill>
                  <a:srgbClr val="00A64F"/>
                </a:solidFill>
                <a:ea typeface="ＭＳ Ｐゴシック" charset="0"/>
              </a:rPr>
              <a:t>Figure 3.19:</a:t>
            </a:r>
            <a:r>
              <a:rPr noProof="1">
                <a:solidFill>
                  <a:srgbClr val="00A64F"/>
                </a:solidFill>
                <a:ea typeface="ＭＳ Ｐゴシック" charset="0"/>
              </a:rPr>
              <a:t> </a:t>
            </a:r>
            <a:r>
              <a:rPr b="1" noProof="1">
                <a:solidFill>
                  <a:srgbClr val="00A64F"/>
                </a:solidFill>
                <a:ea typeface="ＭＳ Ｐゴシック" charset="0"/>
              </a:rPr>
              <a:t>Natural capital. </a:t>
            </a:r>
          </a:p>
          <a:p>
            <a:r>
              <a:rPr noProof="1">
                <a:solidFill>
                  <a:srgbClr val="221E1F"/>
                </a:solidFill>
                <a:ea typeface="ＭＳ Ｐゴシック" charset="0"/>
              </a:rPr>
              <a:t>This simplified model illustrates the circulation of various chemical forms of carbon in the global </a:t>
            </a:r>
            <a:r>
              <a:rPr i="1" noProof="1">
                <a:solidFill>
                  <a:srgbClr val="221E1F"/>
                </a:solidFill>
                <a:ea typeface="ＭＳ Ｐゴシック" charset="0"/>
              </a:rPr>
              <a:t>carbon cycle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, with major harmful impacts of human activities shown by the red arrows. </a:t>
            </a:r>
            <a:r>
              <a:rPr b="1" noProof="1">
                <a:solidFill>
                  <a:srgbClr val="221E1F"/>
                </a:solidFill>
                <a:ea typeface="ＭＳ Ｐゴシック" charset="0"/>
              </a:rPr>
              <a:t>Question: </a:t>
            </a:r>
            <a:r>
              <a:rPr noProof="1">
                <a:solidFill>
                  <a:srgbClr val="221E1F"/>
                </a:solidFill>
                <a:ea typeface="ＭＳ Ｐゴシック" charset="0"/>
              </a:rPr>
              <a:t>What are three ways in which you directly or indirectly affect the carbon cycle?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38933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0862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73962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783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974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504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0813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21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294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6700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70044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4E3BB7-5CCF-CC48-B734-BE8ACF81CF8F}" type="datetimeFigureOut">
              <a:rPr lang="en-US" smtClean="0"/>
              <a:t>9/15/16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892D4-3B57-2945-BB1D-47BD917666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019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://www.whoi.edu/home/oceanus_images/ries/calcification.html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landlearnnsw.org.au/sustainability/climate-change/glossary%23enteric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4" Type="http://schemas.openxmlformats.org/officeDocument/2006/relationships/oleObject" Target="../embeddings/oleObject1.bin"/><Relationship Id="rId5" Type="http://schemas.openxmlformats.org/officeDocument/2006/relationships/image" Target="../media/image9.emf"/><Relationship Id="rId6" Type="http://schemas.openxmlformats.org/officeDocument/2006/relationships/oleObject" Target="../embeddings/Microsoft_Word_97_-_2004_Document1.doc"/><Relationship Id="rId7" Type="http://schemas.openxmlformats.org/officeDocument/2006/relationships/image" Target="../media/image10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8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33573" y="1854044"/>
            <a:ext cx="8729773" cy="2362200"/>
          </a:xfrm>
          <a:noFill/>
        </p:spPr>
        <p:txBody>
          <a:bodyPr anchor="ctr">
            <a:normAutofit/>
          </a:bodyPr>
          <a:lstStyle/>
          <a:p>
            <a:pPr algn="l">
              <a:buClr>
                <a:srgbClr val="1F881A"/>
              </a:buClr>
            </a:pPr>
            <a:r>
              <a:rPr lang="en-US" sz="26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CHAPTER 3</a:t>
            </a:r>
          </a:p>
          <a:p>
            <a:pPr algn="l">
              <a:buClr>
                <a:srgbClr val="1F881A"/>
              </a:buClr>
            </a:pPr>
            <a:r>
              <a:rPr lang="en-US" sz="2600" b="1" dirty="0" smtClean="0">
                <a:solidFill>
                  <a:srgbClr val="000000"/>
                </a:solidFill>
                <a:latin typeface="Arial" charset="0"/>
                <a:ea typeface="ＭＳ Ｐゴシック" charset="0"/>
              </a:rPr>
              <a:t>Ecosystems: What Are They and How Do They Work?</a:t>
            </a:r>
          </a:p>
        </p:txBody>
      </p:sp>
    </p:spTree>
    <p:extLst>
      <p:ext uri="{BB962C8B-B14F-4D97-AF65-F5344CB8AC3E}">
        <p14:creationId xmlns:p14="http://schemas.microsoft.com/office/powerpoint/2010/main" val="16258506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dirty="0"/>
              <a:t>Sources/Sinks/Fluxes</a:t>
            </a:r>
            <a:endParaRPr lang="en-US" dirty="0">
              <a:ea typeface="ＭＳ Ｐゴシック" charset="0"/>
            </a:endParaRPr>
          </a:p>
        </p:txBody>
      </p:sp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Atmosphere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Lithosphere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Oceans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Photosynthesis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Respiration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Exchange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Sedimentation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Burial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Extraction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dirty="0"/>
              <a:t>Combustion</a:t>
            </a:r>
          </a:p>
        </p:txBody>
      </p:sp>
    </p:spTree>
    <p:extLst>
      <p:ext uri="{BB962C8B-B14F-4D97-AF65-F5344CB8AC3E}">
        <p14:creationId xmlns:p14="http://schemas.microsoft.com/office/powerpoint/2010/main" val="4933612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r>
              <a:rPr lang="en-US" altLang="en-US" b="1" dirty="0"/>
              <a:t>Carbon Exchange between </a:t>
            </a:r>
            <a:br>
              <a:rPr lang="en-US" altLang="en-US" b="1" dirty="0"/>
            </a:br>
            <a:r>
              <a:rPr lang="en-US" altLang="en-US" b="1" dirty="0"/>
              <a:t>atmosphere and ocean</a:t>
            </a:r>
            <a:endParaRPr lang="en-US" dirty="0">
              <a:ea typeface="ＭＳ Ｐゴシック" charset="0"/>
            </a:endParaRPr>
          </a:p>
        </p:txBody>
      </p:sp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buNone/>
            </a:pPr>
            <a:r>
              <a:rPr lang="en-US" sz="2400" dirty="0">
                <a:latin typeface="Arial" charset="0"/>
              </a:rPr>
              <a:t>Oceans: CO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 dissolved in water, marine sediments, marine organisms. </a:t>
            </a:r>
          </a:p>
          <a:p>
            <a:pPr>
              <a:lnSpc>
                <a:spcPct val="90000"/>
              </a:lnSpc>
              <a:buNone/>
            </a:pPr>
            <a:r>
              <a:rPr lang="en-US" sz="2400" dirty="0">
                <a:latin typeface="Arial" charset="0"/>
              </a:rPr>
              <a:t>   When CO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 enters the ocean, it participates in a series of reactions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Arial" charset="0"/>
              </a:rPr>
              <a:t>Solution: CO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(atmospheric) ⇌ CO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(dissolved) </a:t>
            </a:r>
          </a:p>
          <a:p>
            <a:pPr>
              <a:lnSpc>
                <a:spcPct val="90000"/>
              </a:lnSpc>
            </a:pPr>
            <a:r>
              <a:rPr lang="en-US" sz="2400" dirty="0">
                <a:latin typeface="Arial" charset="0"/>
              </a:rPr>
              <a:t>Conversion to carbonic acid:CO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(dissolved) + H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O ⇌ H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CO</a:t>
            </a:r>
            <a:r>
              <a:rPr lang="en-US" sz="2400" baseline="-25000" dirty="0">
                <a:latin typeface="Arial" charset="0"/>
              </a:rPr>
              <a:t>3</a:t>
            </a:r>
            <a:endParaRPr lang="en-US" sz="2400" dirty="0">
              <a:latin typeface="Arial" charset="0"/>
            </a:endParaRPr>
          </a:p>
          <a:p>
            <a:pPr>
              <a:lnSpc>
                <a:spcPct val="90000"/>
              </a:lnSpc>
            </a:pPr>
            <a:r>
              <a:rPr lang="en-US" sz="2400" dirty="0">
                <a:latin typeface="Arial" charset="0"/>
              </a:rPr>
              <a:t>Ionization:H</a:t>
            </a:r>
            <a:r>
              <a:rPr lang="en-US" sz="2400" baseline="-25000" dirty="0">
                <a:latin typeface="Arial" charset="0"/>
              </a:rPr>
              <a:t>2</a:t>
            </a:r>
            <a:r>
              <a:rPr lang="en-US" sz="2400" dirty="0">
                <a:latin typeface="Arial" charset="0"/>
              </a:rPr>
              <a:t>CO</a:t>
            </a:r>
            <a:r>
              <a:rPr lang="en-US" sz="2400" baseline="-25000" dirty="0">
                <a:latin typeface="Arial" charset="0"/>
              </a:rPr>
              <a:t>3</a:t>
            </a:r>
            <a:r>
              <a:rPr lang="en-US" sz="2400" dirty="0">
                <a:latin typeface="Arial" charset="0"/>
              </a:rPr>
              <a:t> ⇌ H</a:t>
            </a:r>
            <a:r>
              <a:rPr lang="en-US" sz="2400" baseline="30000" dirty="0">
                <a:latin typeface="Arial" charset="0"/>
              </a:rPr>
              <a:t>+</a:t>
            </a:r>
            <a:r>
              <a:rPr lang="en-US" sz="2400" dirty="0">
                <a:latin typeface="Arial" charset="0"/>
              </a:rPr>
              <a:t> + HCO</a:t>
            </a:r>
            <a:r>
              <a:rPr lang="en-US" sz="2400" baseline="-25000" dirty="0">
                <a:latin typeface="Arial" charset="0"/>
              </a:rPr>
              <a:t>3</a:t>
            </a:r>
            <a:r>
              <a:rPr lang="en-US" sz="2400" baseline="30000" dirty="0">
                <a:latin typeface="Arial" charset="0"/>
              </a:rPr>
              <a:t>−</a:t>
            </a:r>
            <a:r>
              <a:rPr lang="en-US" sz="2400" dirty="0">
                <a:latin typeface="Arial" charset="0"/>
              </a:rPr>
              <a:t> (bicarbonate ion) </a:t>
            </a:r>
          </a:p>
          <a:p>
            <a:pPr>
              <a:lnSpc>
                <a:spcPct val="90000"/>
              </a:lnSpc>
              <a:buNone/>
            </a:pPr>
            <a:r>
              <a:rPr lang="en-US" sz="2400" dirty="0">
                <a:latin typeface="Arial" charset="0"/>
              </a:rPr>
              <a:t>	HCO</a:t>
            </a:r>
            <a:r>
              <a:rPr lang="en-US" sz="2400" baseline="-25000" dirty="0">
                <a:latin typeface="Arial" charset="0"/>
              </a:rPr>
              <a:t>3</a:t>
            </a:r>
            <a:r>
              <a:rPr lang="en-US" sz="2400" baseline="30000" dirty="0">
                <a:latin typeface="Arial" charset="0"/>
              </a:rPr>
              <a:t>−</a:t>
            </a:r>
            <a:r>
              <a:rPr lang="en-US" sz="2400" dirty="0">
                <a:latin typeface="Arial" charset="0"/>
              </a:rPr>
              <a:t> ⇌ H</a:t>
            </a:r>
            <a:r>
              <a:rPr lang="en-US" sz="2400" baseline="30000" dirty="0">
                <a:latin typeface="Arial" charset="0"/>
              </a:rPr>
              <a:t>+</a:t>
            </a:r>
            <a:r>
              <a:rPr lang="en-US" sz="2400" dirty="0">
                <a:latin typeface="Arial" charset="0"/>
              </a:rPr>
              <a:t> + CO</a:t>
            </a:r>
            <a:r>
              <a:rPr lang="en-US" sz="2400" baseline="-25000" dirty="0">
                <a:latin typeface="Arial" charset="0"/>
              </a:rPr>
              <a:t>3</a:t>
            </a:r>
            <a:r>
              <a:rPr lang="en-US" sz="2400" baseline="30000" dirty="0">
                <a:latin typeface="Arial" charset="0"/>
              </a:rPr>
              <a:t>2-</a:t>
            </a:r>
            <a:r>
              <a:rPr lang="en-US" sz="2400" dirty="0">
                <a:latin typeface="Arial" charset="0"/>
              </a:rPr>
              <a:t>(carbonate ion) </a:t>
            </a:r>
          </a:p>
          <a:p>
            <a:pPr>
              <a:lnSpc>
                <a:spcPct val="90000"/>
              </a:lnSpc>
              <a:buNone/>
            </a:pPr>
            <a:r>
              <a:rPr lang="en-US" sz="2400" dirty="0">
                <a:latin typeface="Arial" charset="0"/>
                <a:hlinkClick r:id="rId3"/>
              </a:rPr>
              <a:t>http://www.whoi.edu/home/oceanus_images/ries/calcification.html</a:t>
            </a:r>
            <a:endParaRPr lang="en-US" sz="24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6541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altLang="en-US" b="1" dirty="0"/>
              <a:t>Sedimentation and Burial</a:t>
            </a:r>
            <a:endParaRPr lang="en-US" dirty="0">
              <a:ea typeface="ＭＳ Ｐゴシック" charset="0"/>
            </a:endParaRPr>
          </a:p>
        </p:txBody>
      </p:sp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dirty="0"/>
              <a:t>In the oceans, bicarbonate can combine with calcium to form limestone (calcium carbonate, CaCO</a:t>
            </a:r>
            <a:r>
              <a:rPr lang="en-US" baseline="-25000" dirty="0"/>
              <a:t>3</a:t>
            </a:r>
            <a:r>
              <a:rPr lang="en-US" dirty="0"/>
              <a:t>, with silica), which precipitates to the ocean floor and form limestone via sedimentation.  Slow, but has accumulated much C over time!</a:t>
            </a:r>
          </a:p>
          <a:p>
            <a:pPr marL="274320" indent="-274320">
              <a:spcBef>
                <a:spcPts val="580"/>
              </a:spcBef>
              <a:buFont typeface="Wingdings 2"/>
              <a:buChar char=""/>
              <a:defRPr/>
            </a:pPr>
            <a:r>
              <a:rPr lang="en-US" dirty="0"/>
              <a:t>A small fraction of organic carbon in dead biomass is buried in ocean sediments before it can be decomposed-fossilizes-fossil fuels</a:t>
            </a:r>
          </a:p>
        </p:txBody>
      </p:sp>
    </p:spTree>
    <p:extLst>
      <p:ext uri="{BB962C8B-B14F-4D97-AF65-F5344CB8AC3E}">
        <p14:creationId xmlns:p14="http://schemas.microsoft.com/office/powerpoint/2010/main" val="8715852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ea typeface="+mj-ea"/>
                <a:cs typeface="+mj-cs"/>
              </a:rPr>
              <a:t>Extraction, Combustion and other Human Influences</a:t>
            </a:r>
            <a:endParaRPr lang="en-US" b="1" dirty="0">
              <a:ea typeface="+mj-ea"/>
              <a:cs typeface="+mj-cs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447800"/>
            <a:ext cx="4206875" cy="4876800"/>
          </a:xfrm>
        </p:spPr>
        <p:txBody>
          <a:bodyPr rtlCol="0">
            <a:normAutofit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Removal of fossil fuels from earth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Burning of fossils fuels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Equation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dirty="0" smtClean="0">
                <a:ea typeface="+mn-ea"/>
                <a:cs typeface="+mn-cs"/>
              </a:rPr>
              <a:t>CH</a:t>
            </a:r>
            <a:r>
              <a:rPr lang="en-US" baseline="-25000" dirty="0" smtClean="0">
                <a:ea typeface="+mn-ea"/>
                <a:cs typeface="+mn-cs"/>
              </a:rPr>
              <a:t>4</a:t>
            </a:r>
            <a:r>
              <a:rPr lang="en-US" dirty="0" smtClean="0">
                <a:ea typeface="+mn-ea"/>
                <a:cs typeface="+mn-cs"/>
              </a:rPr>
              <a:t> + 2O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 	   CO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 +2 H</a:t>
            </a:r>
            <a:r>
              <a:rPr lang="en-US" baseline="-25000" dirty="0" smtClean="0">
                <a:ea typeface="+mn-ea"/>
                <a:cs typeface="+mn-cs"/>
              </a:rPr>
              <a:t>2</a:t>
            </a:r>
            <a:r>
              <a:rPr lang="en-US" dirty="0" smtClean="0">
                <a:ea typeface="+mn-ea"/>
                <a:cs typeface="+mn-cs"/>
              </a:rPr>
              <a:t>O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In absence of human disturbance the exchange of C between Earth surface and atmosphere in a steady state.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dirty="0">
              <a:ea typeface="+mn-ea"/>
              <a:cs typeface="+mn-cs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800600" y="1447800"/>
            <a:ext cx="4114800" cy="4876800"/>
          </a:xfrm>
        </p:spPr>
        <p:txBody>
          <a:bodyPr rtlCol="0">
            <a:noAutofit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Large Scale Deforestation without Reforestation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ea typeface="+mn-ea"/>
                <a:cs typeface="+mn-cs"/>
              </a:rPr>
              <a:t>Carbon Sinks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altLang="en-US" dirty="0">
                <a:ea typeface="+mn-ea"/>
                <a:cs typeface="+mn-cs"/>
              </a:rPr>
              <a:t>Oceans, Land Plants, Sedimentary Rocks, Fossil fuels in </a:t>
            </a:r>
            <a:r>
              <a:rPr lang="en-US" altLang="en-US" dirty="0" smtClean="0">
                <a:ea typeface="+mn-ea"/>
                <a:cs typeface="+mn-cs"/>
              </a:rPr>
              <a:t>lithosphere</a:t>
            </a: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n-US" altLang="en-US" dirty="0" smtClean="0">
              <a:ea typeface="+mn-ea"/>
              <a:cs typeface="+mn-cs"/>
            </a:endParaRPr>
          </a:p>
          <a:p>
            <a:pPr marL="182880" indent="-182880" eaLnBrk="1" fontAlgn="auto" hangingPunct="1">
              <a:spcBef>
                <a:spcPts val="58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en-US" dirty="0" smtClean="0">
                <a:ea typeface="+mn-ea"/>
                <a:cs typeface="+mn-cs"/>
              </a:rPr>
              <a:t>Old Carbon vs. New Carbon</a:t>
            </a:r>
            <a:endParaRPr lang="en-US" altLang="en-US" dirty="0">
              <a:ea typeface="+mn-ea"/>
              <a:cs typeface="+mn-cs"/>
            </a:endParaRPr>
          </a:p>
          <a:p>
            <a:pPr marL="0" indent="0" eaLnBrk="1" fontAlgn="auto" hangingPunct="1">
              <a:spcBef>
                <a:spcPts val="580"/>
              </a:spcBef>
              <a:spcAft>
                <a:spcPts val="0"/>
              </a:spcAft>
              <a:buFont typeface="Wingdings 2" pitchFamily="18" charset="2"/>
              <a:buNone/>
              <a:defRPr/>
            </a:pPr>
            <a:endParaRPr lang="en-US" dirty="0">
              <a:ea typeface="+mn-ea"/>
              <a:cs typeface="+mn-cs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106613" y="3733800"/>
            <a:ext cx="4572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416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9963"/>
            <a:ext cx="8229600" cy="834538"/>
          </a:xfrm>
        </p:spPr>
        <p:txBody>
          <a:bodyPr/>
          <a:lstStyle/>
          <a:p>
            <a:pPr>
              <a:defRPr/>
            </a:pPr>
            <a:r>
              <a:rPr lang="en-US" sz="3200" dirty="0" smtClean="0">
                <a:ea typeface="+mj-ea"/>
                <a:cs typeface="+mj-cs"/>
              </a:rPr>
              <a:t>Ways that Humans Disrupt the Carbon Cycle</a:t>
            </a:r>
            <a:endParaRPr lang="en-US" sz="3200" dirty="0">
              <a:ea typeface="+mj-ea"/>
              <a:cs typeface="+mj-cs"/>
            </a:endParaRPr>
          </a:p>
        </p:txBody>
      </p:sp>
      <p:sp>
        <p:nvSpPr>
          <p:cNvPr id="31746" name="Content Placeholder 2"/>
          <p:cNvSpPr>
            <a:spLocks noGrp="1"/>
          </p:cNvSpPr>
          <p:nvPr>
            <p:ph idx="1"/>
          </p:nvPr>
        </p:nvSpPr>
        <p:spPr>
          <a:xfrm>
            <a:off x="457200" y="1182251"/>
            <a:ext cx="8229600" cy="5105400"/>
          </a:xfrm>
        </p:spPr>
        <p:txBody>
          <a:bodyPr>
            <a:normAutofit fontScale="85000" lnSpcReduction="20000"/>
          </a:bodyPr>
          <a:lstStyle/>
          <a:p>
            <a:r>
              <a:rPr lang="en-US" b="1" dirty="0">
                <a:latin typeface="Arial" charset="0"/>
              </a:rPr>
              <a:t>Large Scale Deforestation</a:t>
            </a:r>
            <a:r>
              <a:rPr lang="en-US" dirty="0">
                <a:latin typeface="Arial" charset="0"/>
              </a:rPr>
              <a:t>: Reduces C reservoir and C put back through decomposition of wood</a:t>
            </a:r>
          </a:p>
          <a:p>
            <a:r>
              <a:rPr lang="en-US" b="1" dirty="0">
                <a:latin typeface="Arial" charset="0"/>
              </a:rPr>
              <a:t>Burning Fossil Fuels</a:t>
            </a:r>
            <a:r>
              <a:rPr lang="en-US" dirty="0">
                <a:latin typeface="Arial" charset="0"/>
              </a:rPr>
              <a:t>: Sequestered C released during combustion</a:t>
            </a:r>
          </a:p>
          <a:p>
            <a:r>
              <a:rPr lang="en-US" b="1" dirty="0">
                <a:latin typeface="Arial" charset="0"/>
              </a:rPr>
              <a:t>Burning Biomass</a:t>
            </a:r>
            <a:r>
              <a:rPr lang="en-US" dirty="0">
                <a:latin typeface="Arial" charset="0"/>
              </a:rPr>
              <a:t>: New Carbon; still burned and so still released CO</a:t>
            </a:r>
            <a:r>
              <a:rPr lang="en-US" baseline="-25000" dirty="0">
                <a:latin typeface="Arial" charset="0"/>
              </a:rPr>
              <a:t>2</a:t>
            </a:r>
          </a:p>
          <a:p>
            <a:r>
              <a:rPr lang="en-US" b="1" dirty="0">
                <a:latin typeface="Arial" charset="0"/>
              </a:rPr>
              <a:t>Raising cows/ruminant animals</a:t>
            </a:r>
            <a:r>
              <a:rPr lang="en-US" dirty="0">
                <a:latin typeface="Arial" charset="0"/>
              </a:rPr>
              <a:t>: bacteria in the rumen, called convert feed into a product that can be digested by the animal. This process, </a:t>
            </a:r>
            <a:r>
              <a:rPr lang="en-US" dirty="0">
                <a:latin typeface="Arial" charset="0"/>
                <a:hlinkClick r:id="rId2"/>
              </a:rPr>
              <a:t>enteric fermentation</a:t>
            </a:r>
            <a:r>
              <a:rPr lang="en-US" dirty="0">
                <a:latin typeface="Arial" charset="0"/>
              </a:rPr>
              <a:t>, produces methane which is exhaled by the animal.</a:t>
            </a:r>
          </a:p>
          <a:p>
            <a:r>
              <a:rPr lang="en-US" b="1" dirty="0">
                <a:latin typeface="Arial" charset="0"/>
              </a:rPr>
              <a:t>Making </a:t>
            </a:r>
            <a:r>
              <a:rPr lang="en-US" b="1" dirty="0" err="1">
                <a:latin typeface="Arial" charset="0"/>
              </a:rPr>
              <a:t>cement:</a:t>
            </a:r>
            <a:r>
              <a:rPr lang="en-US" dirty="0" err="1">
                <a:latin typeface="Arial" charset="0"/>
              </a:rPr>
              <a:t>To</a:t>
            </a:r>
            <a:r>
              <a:rPr lang="en-US" b="1" dirty="0">
                <a:latin typeface="Arial" charset="0"/>
              </a:rPr>
              <a:t> </a:t>
            </a:r>
            <a:r>
              <a:rPr lang="en-US" dirty="0">
                <a:latin typeface="Arial" charset="0"/>
              </a:rPr>
              <a:t>produce cement, limestone and other clay-like materials are heated in a kiln at 1400°C (yikes-that takes a lot of coal)</a:t>
            </a:r>
          </a:p>
        </p:txBody>
      </p:sp>
    </p:spTree>
    <p:extLst>
      <p:ext uri="{BB962C8B-B14F-4D97-AF65-F5344CB8AC3E}">
        <p14:creationId xmlns:p14="http://schemas.microsoft.com/office/powerpoint/2010/main" val="572497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Nitrogen Cycles through the Biosphere: Bacteria in Action (1)</a:t>
            </a:r>
          </a:p>
        </p:txBody>
      </p:sp>
      <p:sp>
        <p:nvSpPr>
          <p:cNvPr id="12595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Nitrogen fixed by lightning</a:t>
            </a:r>
          </a:p>
          <a:p>
            <a:pPr eaLnBrk="1" hangingPunct="1"/>
            <a:r>
              <a:rPr lang="en-US">
                <a:ea typeface="ＭＳ Ｐゴシック" charset="0"/>
              </a:rPr>
              <a:t>Nitrogen fixed by bacteria and cyanobacteria</a:t>
            </a:r>
          </a:p>
          <a:p>
            <a:pPr lvl="1" eaLnBrk="1" hangingPunct="1"/>
            <a:r>
              <a:rPr lang="en-US">
                <a:ea typeface="ＭＳ Ｐゴシック" charset="0"/>
              </a:rPr>
              <a:t>Combine gaseous nitrogen with hydrogen to make ammonia (NH</a:t>
            </a:r>
            <a:r>
              <a:rPr lang="en-US" baseline="-25000">
                <a:ea typeface="ＭＳ Ｐゴシック" charset="0"/>
              </a:rPr>
              <a:t>3</a:t>
            </a:r>
            <a:r>
              <a:rPr lang="en-US">
                <a:ea typeface="ＭＳ Ｐゴシック" charset="0"/>
              </a:rPr>
              <a:t>) and ammonium ions (NH</a:t>
            </a:r>
            <a:r>
              <a:rPr lang="en-US" baseline="-25000">
                <a:ea typeface="ＭＳ Ｐゴシック" charset="0"/>
              </a:rPr>
              <a:t>4</a:t>
            </a:r>
            <a:r>
              <a:rPr lang="en-US" baseline="30000">
                <a:ea typeface="ＭＳ Ｐゴシック" charset="0"/>
              </a:rPr>
              <a:t>+</a:t>
            </a:r>
            <a:r>
              <a:rPr lang="en-US">
                <a:ea typeface="ＭＳ Ｐゴシック" charset="0"/>
              </a:rPr>
              <a:t>)</a:t>
            </a:r>
          </a:p>
          <a:p>
            <a:pPr eaLnBrk="1" hangingPunct="1"/>
            <a:r>
              <a:rPr lang="en-US">
                <a:ea typeface="ＭＳ Ｐゴシック" charset="0"/>
              </a:rPr>
              <a:t>Nitrification </a:t>
            </a:r>
          </a:p>
          <a:p>
            <a:pPr lvl="1" eaLnBrk="1" hangingPunct="1"/>
            <a:r>
              <a:rPr lang="en-US">
                <a:ea typeface="ＭＳ Ｐゴシック" charset="0"/>
              </a:rPr>
              <a:t>Soil bacteria change ammonia and ammonium ions to nitrate ions (NO</a:t>
            </a:r>
            <a:r>
              <a:rPr lang="en-US" baseline="-25000">
                <a:ea typeface="ＭＳ Ｐゴシック" charset="0"/>
              </a:rPr>
              <a:t>3</a:t>
            </a:r>
            <a:r>
              <a:rPr lang="en-US" baseline="30000">
                <a:ea typeface="ＭＳ Ｐゴシック" charset="0"/>
              </a:rPr>
              <a:t>-</a:t>
            </a:r>
            <a:r>
              <a:rPr lang="en-US">
                <a:ea typeface="ＭＳ Ｐゴシック" charset="0"/>
              </a:rPr>
              <a:t>)</a:t>
            </a:r>
          </a:p>
          <a:p>
            <a:pPr eaLnBrk="1" hangingPunct="1"/>
            <a:r>
              <a:rPr lang="en-US">
                <a:ea typeface="ＭＳ Ｐゴシック" charset="0"/>
              </a:rPr>
              <a:t>Denitrification</a:t>
            </a:r>
          </a:p>
          <a:p>
            <a:pPr lvl="1" eaLnBrk="1" hangingPunct="1"/>
            <a:r>
              <a:rPr lang="en-US">
                <a:ea typeface="ＭＳ Ｐゴシック" charset="0"/>
              </a:rPr>
              <a:t>Nitrate ions back to nitrogen gas</a:t>
            </a:r>
          </a:p>
        </p:txBody>
      </p:sp>
    </p:spTree>
    <p:extLst>
      <p:ext uri="{BB962C8B-B14F-4D97-AF65-F5344CB8AC3E}">
        <p14:creationId xmlns:p14="http://schemas.microsoft.com/office/powerpoint/2010/main" val="256978898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Nitrogen Cycles through the Biosphere: Bacteria in Action (2)</a:t>
            </a:r>
          </a:p>
        </p:txBody>
      </p:sp>
      <p:sp>
        <p:nvSpPr>
          <p:cNvPr id="1280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charset="0"/>
              </a:rPr>
              <a:t>Human intervention in the nitrogen cycle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Additional NO and N</a:t>
            </a:r>
            <a:r>
              <a:rPr lang="en-US" baseline="-25000">
                <a:ea typeface="ＭＳ Ｐゴシック" charset="0"/>
              </a:rPr>
              <a:t>2</a:t>
            </a:r>
            <a:r>
              <a:rPr lang="en-US">
                <a:ea typeface="ＭＳ Ｐゴシック" charset="0"/>
              </a:rPr>
              <a:t>O in atmosphere from burning fossil fuels; also causes acid rain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N</a:t>
            </a:r>
            <a:r>
              <a:rPr lang="en-US" baseline="-25000">
                <a:ea typeface="ＭＳ Ｐゴシック" charset="0"/>
              </a:rPr>
              <a:t>2</a:t>
            </a:r>
            <a:r>
              <a:rPr lang="en-US">
                <a:ea typeface="ＭＳ Ｐゴシック" charset="0"/>
              </a:rPr>
              <a:t>O to atmosphere from bacteria acting on fertilizers and manure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Destruction of forest, grasslands, and wetlands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Add excess nitrates to bodies of water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Remove nitrogen from topsoil</a:t>
            </a:r>
          </a:p>
          <a:p>
            <a:pPr marL="971550" lvl="1" indent="-514350" eaLnBrk="1" hangingPunct="1">
              <a:buFont typeface="Times" charset="0"/>
              <a:buNone/>
            </a:pPr>
            <a:endParaRPr lang="en-US">
              <a:ea typeface="ＭＳ Ｐゴシック" charset="0"/>
            </a:endParaRPr>
          </a:p>
          <a:p>
            <a:pPr marL="971550" lvl="1" indent="-514350" eaLnBrk="1" hangingPunct="1">
              <a:buFont typeface="Times" charset="0"/>
              <a:buNone/>
            </a:pPr>
            <a:endParaRPr lang="en-US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268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1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pPr>
              <a:defRPr/>
            </a:pPr>
            <a:r>
              <a:rPr lang="en-US" b="1" dirty="0">
                <a:solidFill>
                  <a:schemeClr val="tx2"/>
                </a:solidFill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</a:rPr>
              <a:t>Nitrogen Cycle</a:t>
            </a:r>
          </a:p>
        </p:txBody>
      </p:sp>
      <p:sp>
        <p:nvSpPr>
          <p:cNvPr id="12800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en-US" b="1" dirty="0">
                <a:solidFill>
                  <a:schemeClr val="tx2"/>
                </a:solidFill>
                <a:latin typeface="Helvetica" charset="0"/>
              </a:rPr>
              <a:t>Role of Nitrogen: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>
                <a:solidFill>
                  <a:schemeClr val="tx2"/>
                </a:solidFill>
                <a:latin typeface="Helvetica" charset="0"/>
              </a:rPr>
              <a:t>building block of various essential organic molecules – especially proteins &amp; nucleic acids; 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>
                <a:solidFill>
                  <a:schemeClr val="tx2"/>
                </a:solidFill>
                <a:latin typeface="Helvetica" charset="0"/>
              </a:rPr>
              <a:t>Plant chlorophyll-photosynthesis- requires nitrogen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dirty="0">
                <a:solidFill>
                  <a:schemeClr val="tx2"/>
                </a:solidFill>
                <a:latin typeface="Helvetica" charset="0"/>
              </a:rPr>
              <a:t>limiting nutrient in many ecosystems – typically, addition of N leads to increased productivity.</a:t>
            </a:r>
          </a:p>
          <a:p>
            <a:pPr marL="971550" lvl="1" indent="-514350" eaLnBrk="1" hangingPunct="1">
              <a:buFont typeface="Times" charset="0"/>
              <a:buNone/>
            </a:pPr>
            <a:endParaRPr lang="en-US" dirty="0">
              <a:ea typeface="ＭＳ Ｐゴシック" charset="0"/>
            </a:endParaRPr>
          </a:p>
          <a:p>
            <a:pPr marL="971550" lvl="1" indent="-514350" eaLnBrk="1" hangingPunct="1">
              <a:buFont typeface="Times" charset="0"/>
              <a:buNone/>
            </a:pPr>
            <a:endParaRPr lang="en-US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0855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097" name="Picture 2" descr="E_03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0"/>
            <a:ext cx="9144000" cy="660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2211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1200" smtClean="0"/>
          </a:p>
        </p:txBody>
      </p:sp>
      <p:sp>
        <p:nvSpPr>
          <p:cNvPr id="222212" name="Rectangle 4"/>
          <p:cNvSpPr>
            <a:spLocks noChangeArrowheads="1"/>
          </p:cNvSpPr>
          <p:nvPr/>
        </p:nvSpPr>
        <p:spPr bwMode="auto">
          <a:xfrm>
            <a:off x="8126413" y="6584950"/>
            <a:ext cx="1082675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algn="r" defTabSz="820738">
              <a:defRPr/>
            </a:pPr>
            <a:r>
              <a:rPr lang="en-US" sz="1200" b="1">
                <a:cs typeface="Arial" charset="0"/>
              </a:rPr>
              <a:t>Fig. 3-20, p. 71</a:t>
            </a:r>
          </a:p>
        </p:txBody>
      </p:sp>
      <p:sp>
        <p:nvSpPr>
          <p:cNvPr id="222213" name="Text Box 5"/>
          <p:cNvSpPr txBox="1">
            <a:spLocks noChangeArrowheads="1"/>
          </p:cNvSpPr>
          <p:nvPr/>
        </p:nvSpPr>
        <p:spPr bwMode="auto">
          <a:xfrm>
            <a:off x="220663" y="115888"/>
            <a:ext cx="11350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Process</a:t>
            </a:r>
          </a:p>
        </p:txBody>
      </p:sp>
      <p:sp>
        <p:nvSpPr>
          <p:cNvPr id="222214" name="Text Box 6"/>
          <p:cNvSpPr txBox="1">
            <a:spLocks noChangeArrowheads="1"/>
          </p:cNvSpPr>
          <p:nvPr/>
        </p:nvSpPr>
        <p:spPr bwMode="auto">
          <a:xfrm>
            <a:off x="4129088" y="241300"/>
            <a:ext cx="15414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Nitrogen in atmosphere</a:t>
            </a:r>
          </a:p>
        </p:txBody>
      </p:sp>
      <p:sp>
        <p:nvSpPr>
          <p:cNvPr id="222215" name="Text Box 7"/>
          <p:cNvSpPr txBox="1">
            <a:spLocks noChangeArrowheads="1"/>
          </p:cNvSpPr>
          <p:nvPr/>
        </p:nvSpPr>
        <p:spPr bwMode="auto">
          <a:xfrm>
            <a:off x="6116638" y="187325"/>
            <a:ext cx="21129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Denitrification by bacteria</a:t>
            </a:r>
          </a:p>
        </p:txBody>
      </p:sp>
      <p:sp>
        <p:nvSpPr>
          <p:cNvPr id="222216" name="Text Box 8"/>
          <p:cNvSpPr txBox="1">
            <a:spLocks noChangeArrowheads="1"/>
          </p:cNvSpPr>
          <p:nvPr/>
        </p:nvSpPr>
        <p:spPr bwMode="auto">
          <a:xfrm>
            <a:off x="220663" y="414338"/>
            <a:ext cx="13001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Reservoir</a:t>
            </a: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6191250" y="533400"/>
            <a:ext cx="1846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Nitrification by bacteria</a:t>
            </a:r>
          </a:p>
        </p:txBody>
      </p:sp>
      <p:sp>
        <p:nvSpPr>
          <p:cNvPr id="222218" name="Text Box 10"/>
          <p:cNvSpPr txBox="1">
            <a:spLocks noChangeArrowheads="1"/>
          </p:cNvSpPr>
          <p:nvPr/>
        </p:nvSpPr>
        <p:spPr bwMode="auto">
          <a:xfrm>
            <a:off x="223838" y="714375"/>
            <a:ext cx="24431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Pathway affected by humans</a:t>
            </a: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220663" y="990600"/>
            <a:ext cx="2011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Natural pathway</a:t>
            </a:r>
          </a:p>
        </p:txBody>
      </p:sp>
      <p:sp>
        <p:nvSpPr>
          <p:cNvPr id="222220" name="Text Box 12"/>
          <p:cNvSpPr txBox="1">
            <a:spLocks noChangeArrowheads="1"/>
          </p:cNvSpPr>
          <p:nvPr/>
        </p:nvSpPr>
        <p:spPr bwMode="auto">
          <a:xfrm>
            <a:off x="6359525" y="1285875"/>
            <a:ext cx="1358900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Nitrogen in animals (consumers)</a:t>
            </a:r>
          </a:p>
        </p:txBody>
      </p:sp>
      <p:sp>
        <p:nvSpPr>
          <p:cNvPr id="222221" name="Text Box 13"/>
          <p:cNvSpPr txBox="1">
            <a:spLocks noChangeArrowheads="1"/>
          </p:cNvSpPr>
          <p:nvPr/>
        </p:nvSpPr>
        <p:spPr bwMode="auto">
          <a:xfrm>
            <a:off x="1981200" y="1576388"/>
            <a:ext cx="1524000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Nitrogen oxides from burning fuel and using inorganic fertilizers</a:t>
            </a:r>
          </a:p>
        </p:txBody>
      </p:sp>
      <p:sp>
        <p:nvSpPr>
          <p:cNvPr id="222222" name="Text Box 14"/>
          <p:cNvSpPr txBox="1">
            <a:spLocks noChangeArrowheads="1"/>
          </p:cNvSpPr>
          <p:nvPr/>
        </p:nvSpPr>
        <p:spPr bwMode="auto">
          <a:xfrm>
            <a:off x="4568825" y="1776413"/>
            <a:ext cx="1146175" cy="28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Volcanic activity</a:t>
            </a:r>
          </a:p>
        </p:txBody>
      </p:sp>
      <p:sp>
        <p:nvSpPr>
          <p:cNvPr id="222223" name="Text Box 15"/>
          <p:cNvSpPr txBox="1">
            <a:spLocks noChangeArrowheads="1"/>
          </p:cNvSpPr>
          <p:nvPr/>
        </p:nvSpPr>
        <p:spPr bwMode="auto">
          <a:xfrm>
            <a:off x="3587750" y="1425575"/>
            <a:ext cx="20875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Electrical storms</a:t>
            </a:r>
          </a:p>
        </p:txBody>
      </p:sp>
      <p:sp>
        <p:nvSpPr>
          <p:cNvPr id="222224" name="Text Box 16"/>
          <p:cNvSpPr txBox="1">
            <a:spLocks noChangeArrowheads="1"/>
          </p:cNvSpPr>
          <p:nvPr/>
        </p:nvSpPr>
        <p:spPr bwMode="auto">
          <a:xfrm>
            <a:off x="7010400" y="2527300"/>
            <a:ext cx="1427163" cy="40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Nitrogen </a:t>
            </a:r>
          </a:p>
          <a:p>
            <a:pPr algn="ctr" eaLnBrk="1" hangingPunct="1">
              <a:lnSpc>
                <a:spcPct val="8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in plants (producers)</a:t>
            </a:r>
          </a:p>
        </p:txBody>
      </p:sp>
      <p:sp>
        <p:nvSpPr>
          <p:cNvPr id="222225" name="Text Box 17"/>
          <p:cNvSpPr txBox="1">
            <a:spLocks noChangeArrowheads="1"/>
          </p:cNvSpPr>
          <p:nvPr/>
        </p:nvSpPr>
        <p:spPr bwMode="auto">
          <a:xfrm>
            <a:off x="5211763" y="3228975"/>
            <a:ext cx="18970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Decomposition</a:t>
            </a:r>
          </a:p>
        </p:txBody>
      </p:sp>
      <p:sp>
        <p:nvSpPr>
          <p:cNvPr id="222226" name="Text Box 18"/>
          <p:cNvSpPr txBox="1">
            <a:spLocks noChangeArrowheads="1"/>
          </p:cNvSpPr>
          <p:nvPr/>
        </p:nvSpPr>
        <p:spPr bwMode="auto">
          <a:xfrm>
            <a:off x="1890713" y="3378200"/>
            <a:ext cx="1436687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Nitrates from fertilizer </a:t>
            </a:r>
          </a:p>
          <a:p>
            <a:pPr algn="ctr"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runoff and decomposition</a:t>
            </a:r>
          </a:p>
        </p:txBody>
      </p:sp>
      <p:sp>
        <p:nvSpPr>
          <p:cNvPr id="222227" name="Text Box 19"/>
          <p:cNvSpPr txBox="1">
            <a:spLocks noChangeArrowheads="1"/>
          </p:cNvSpPr>
          <p:nvPr/>
        </p:nvSpPr>
        <p:spPr bwMode="auto">
          <a:xfrm>
            <a:off x="6992938" y="3702050"/>
            <a:ext cx="20748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Uptake by plants</a:t>
            </a:r>
          </a:p>
        </p:txBody>
      </p:sp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7029450" y="4595813"/>
            <a:ext cx="16938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Nitrate in soil</a:t>
            </a:r>
          </a:p>
        </p:txBody>
      </p:sp>
      <p:sp>
        <p:nvSpPr>
          <p:cNvPr id="222229" name="Text Box 21"/>
          <p:cNvSpPr txBox="1">
            <a:spLocks noChangeArrowheads="1"/>
          </p:cNvSpPr>
          <p:nvPr/>
        </p:nvSpPr>
        <p:spPr bwMode="auto">
          <a:xfrm>
            <a:off x="0" y="5186363"/>
            <a:ext cx="1524000" cy="66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Nitrogen loss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to deep ocean sediments</a:t>
            </a:r>
          </a:p>
        </p:txBody>
      </p:sp>
      <p:sp>
        <p:nvSpPr>
          <p:cNvPr id="222230" name="Text Box 22"/>
          <p:cNvSpPr txBox="1">
            <a:spLocks noChangeArrowheads="1"/>
          </p:cNvSpPr>
          <p:nvPr/>
        </p:nvSpPr>
        <p:spPr bwMode="auto">
          <a:xfrm>
            <a:off x="1701800" y="5213350"/>
            <a:ext cx="1277938" cy="601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Nitrogen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in ocean sediments</a:t>
            </a:r>
          </a:p>
        </p:txBody>
      </p:sp>
      <p:sp>
        <p:nvSpPr>
          <p:cNvPr id="222231" name="Text Box 23"/>
          <p:cNvSpPr txBox="1">
            <a:spLocks noChangeArrowheads="1"/>
          </p:cNvSpPr>
          <p:nvPr/>
        </p:nvSpPr>
        <p:spPr bwMode="auto">
          <a:xfrm>
            <a:off x="6777038" y="5334000"/>
            <a:ext cx="11477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Bacteria</a:t>
            </a:r>
          </a:p>
        </p:txBody>
      </p:sp>
      <p:sp>
        <p:nvSpPr>
          <p:cNvPr id="222232" name="Text Box 24"/>
          <p:cNvSpPr txBox="1">
            <a:spLocks noChangeArrowheads="1"/>
          </p:cNvSpPr>
          <p:nvPr/>
        </p:nvSpPr>
        <p:spPr bwMode="auto">
          <a:xfrm>
            <a:off x="5380038" y="5673725"/>
            <a:ext cx="2011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Ammonia in soil</a:t>
            </a:r>
          </a:p>
        </p:txBody>
      </p:sp>
    </p:spTree>
    <p:extLst>
      <p:ext uri="{BB962C8B-B14F-4D97-AF65-F5344CB8AC3E}">
        <p14:creationId xmlns:p14="http://schemas.microsoft.com/office/powerpoint/2010/main" val="24332622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1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1200" smtClean="0"/>
          </a:p>
        </p:txBody>
      </p:sp>
      <p:pic>
        <p:nvPicPr>
          <p:cNvPr id="25" name="Picture 4" descr="1000px-Nitrogen_Cycle_svg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96" y="120898"/>
            <a:ext cx="8886762" cy="666507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4915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charset="0"/>
              </a:rPr>
              <a:t>Nutrients Cycle in the Biosphere</a:t>
            </a:r>
          </a:p>
        </p:txBody>
      </p:sp>
      <p:sp>
        <p:nvSpPr>
          <p:cNvPr id="993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b="1" dirty="0">
                <a:solidFill>
                  <a:srgbClr val="1F881A"/>
                </a:solidFill>
                <a:ea typeface="ＭＳ Ｐゴシック" charset="0"/>
              </a:rPr>
              <a:t>Biogeochemical cycles, nutrient cycles</a:t>
            </a:r>
          </a:p>
          <a:p>
            <a:pPr lvl="1" eaLnBrk="1" hangingPunct="1"/>
            <a:r>
              <a:rPr lang="en-US" dirty="0">
                <a:ea typeface="ＭＳ Ｐゴシック" charset="0"/>
              </a:rPr>
              <a:t>Hydrologic</a:t>
            </a:r>
          </a:p>
          <a:p>
            <a:pPr lvl="1" eaLnBrk="1" hangingPunct="1"/>
            <a:r>
              <a:rPr lang="en-US" dirty="0">
                <a:ea typeface="ＭＳ Ｐゴシック" charset="0"/>
              </a:rPr>
              <a:t>Carbon</a:t>
            </a:r>
          </a:p>
          <a:p>
            <a:pPr lvl="1" eaLnBrk="1" hangingPunct="1"/>
            <a:r>
              <a:rPr lang="en-US" dirty="0">
                <a:ea typeface="ＭＳ Ｐゴシック" charset="0"/>
              </a:rPr>
              <a:t>Nitrogen</a:t>
            </a:r>
          </a:p>
          <a:p>
            <a:pPr lvl="1" eaLnBrk="1" hangingPunct="1"/>
            <a:r>
              <a:rPr lang="en-US" dirty="0">
                <a:ea typeface="ＭＳ Ｐゴシック" charset="0"/>
              </a:rPr>
              <a:t>Phosphorus</a:t>
            </a:r>
          </a:p>
          <a:p>
            <a:pPr lvl="1" eaLnBrk="1" hangingPunct="1"/>
            <a:r>
              <a:rPr lang="en-US" dirty="0">
                <a:ea typeface="ＭＳ Ｐゴシック" charset="0"/>
              </a:rPr>
              <a:t>Sulfur </a:t>
            </a:r>
          </a:p>
          <a:p>
            <a:pPr lvl="1" eaLnBrk="1" hangingPunct="1"/>
            <a:endParaRPr lang="en-US" dirty="0">
              <a:ea typeface="ＭＳ Ｐゴシック" charset="0"/>
            </a:endParaRPr>
          </a:p>
          <a:p>
            <a:pPr eaLnBrk="1" hangingPunct="1"/>
            <a:r>
              <a:rPr lang="en-US" dirty="0">
                <a:ea typeface="ＭＳ Ｐゴシック" charset="0"/>
              </a:rPr>
              <a:t>Nutrients may remain in a reservoir for a period of time</a:t>
            </a:r>
          </a:p>
          <a:p>
            <a:pPr eaLnBrk="1" hangingPunct="1">
              <a:buFont typeface="Times" charset="0"/>
              <a:buNone/>
            </a:pPr>
            <a:endParaRPr lang="en-US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0879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990600"/>
            <a:ext cx="4205288" cy="27987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2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990600"/>
            <a:ext cx="3352800" cy="50625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127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figure_03_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8"/>
          <a:stretch/>
        </p:blipFill>
        <p:spPr bwMode="auto">
          <a:xfrm>
            <a:off x="1147672" y="0"/>
            <a:ext cx="7049010" cy="6858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607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eaLnBrk="1" hangingPunct="1">
              <a:defRPr/>
            </a:pPr>
            <a:endParaRPr lang="en-US" sz="380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Helvetica" pitchFamily="34" charset="0"/>
              <a:ea typeface="+mn-ea"/>
              <a:cs typeface="+mn-cs"/>
            </a:endParaRPr>
          </a:p>
        </p:txBody>
      </p:sp>
      <p:graphicFrame>
        <p:nvGraphicFramePr>
          <p:cNvPr id="37890" name="Object 4"/>
          <p:cNvGraphicFramePr>
            <a:graphicFrameLocks noChangeAspect="1"/>
          </p:cNvGraphicFramePr>
          <p:nvPr/>
        </p:nvGraphicFramePr>
        <p:xfrm>
          <a:off x="404813" y="1687513"/>
          <a:ext cx="8281987" cy="303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8" name="Document" r:id="rId4" imgW="9159135" imgH="3377049" progId="Word.Document.8">
                  <p:embed/>
                </p:oleObj>
              </mc:Choice>
              <mc:Fallback>
                <p:oleObj name="Document" r:id="rId4" imgW="9159135" imgH="33770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13" y="1687513"/>
                        <a:ext cx="8281987" cy="30368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7891" name="Text Box 5"/>
          <p:cNvSpPr txBox="1">
            <a:spLocks noChangeArrowheads="1"/>
          </p:cNvSpPr>
          <p:nvPr/>
        </p:nvSpPr>
        <p:spPr bwMode="auto">
          <a:xfrm>
            <a:off x="6172200" y="6308725"/>
            <a:ext cx="259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chemeClr val="bg1"/>
                </a:solidFill>
                <a:latin typeface="Helvetica" charset="0"/>
              </a:rPr>
              <a:t>© Brooks/Cole Publishing Company / ITP</a:t>
            </a:r>
          </a:p>
        </p:txBody>
      </p:sp>
      <p:graphicFrame>
        <p:nvGraphicFramePr>
          <p:cNvPr id="37892" name="Object 6"/>
          <p:cNvGraphicFramePr>
            <a:graphicFrameLocks noChangeAspect="1"/>
          </p:cNvGraphicFramePr>
          <p:nvPr/>
        </p:nvGraphicFramePr>
        <p:xfrm>
          <a:off x="557213" y="1839913"/>
          <a:ext cx="8281987" cy="3036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69" name="Document" r:id="rId6" imgW="9159135" imgH="3377049" progId="Word.Document.8">
                  <p:embed/>
                </p:oleObj>
              </mc:Choice>
              <mc:Fallback>
                <p:oleObj name="Document" r:id="rId6" imgW="9159135" imgH="3377049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7213" y="1839913"/>
                        <a:ext cx="8281987" cy="30368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7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4087" name="Rectangle 7"/>
          <p:cNvSpPr>
            <a:spLocks noGrp="1" noChangeArrowheads="1"/>
          </p:cNvSpPr>
          <p:nvPr>
            <p:ph type="title"/>
          </p:nvPr>
        </p:nvSpPr>
        <p:spPr/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lang="en-US" sz="3800" b="1"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cs typeface="+mj-cs"/>
              </a:rPr>
              <a:t>Nitrogen Cycle Processes</a:t>
            </a:r>
          </a:p>
        </p:txBody>
      </p:sp>
      <p:sp>
        <p:nvSpPr>
          <p:cNvPr id="18439" name="Rectangle 8"/>
          <p:cNvSpPr>
            <a:spLocks noGrp="1" noChangeArrowheads="1"/>
          </p:cNvSpPr>
          <p:nvPr>
            <p:ph idx="1"/>
          </p:nvPr>
        </p:nvSpPr>
        <p:spPr>
          <a:xfrm>
            <a:off x="152400" y="1447800"/>
            <a:ext cx="8991600" cy="4572000"/>
          </a:xfrm>
        </p:spPr>
        <p:txBody>
          <a:bodyPr/>
          <a:lstStyle/>
          <a:p>
            <a:pPr eaLnBrk="1" hangingPunct="1"/>
            <a:r>
              <a:rPr lang="en-US" sz="4000">
                <a:solidFill>
                  <a:srgbClr val="FF0000"/>
                </a:solidFill>
                <a:latin typeface="Arial" charset="0"/>
              </a:rPr>
              <a:t>Nitrogen Fixation:  </a:t>
            </a:r>
            <a:r>
              <a:rPr lang="en-US" sz="3600">
                <a:solidFill>
                  <a:srgbClr val="FF0000"/>
                </a:solidFill>
                <a:latin typeface="Arial" charset="0"/>
              </a:rPr>
              <a:t>N</a:t>
            </a:r>
            <a:r>
              <a:rPr lang="en-US" sz="3600" baseline="-25000">
                <a:solidFill>
                  <a:srgbClr val="FF0000"/>
                </a:solidFill>
                <a:latin typeface="Arial" charset="0"/>
              </a:rPr>
              <a:t>2</a:t>
            </a:r>
            <a:r>
              <a:rPr lang="en-US" sz="3600">
                <a:solidFill>
                  <a:srgbClr val="FF0000"/>
                </a:solidFill>
                <a:latin typeface="Arial" charset="0"/>
              </a:rPr>
              <a:t>		NH</a:t>
            </a:r>
            <a:r>
              <a:rPr lang="en-US" sz="3600" baseline="-25000">
                <a:solidFill>
                  <a:srgbClr val="FF0000"/>
                </a:solidFill>
                <a:latin typeface="Arial" charset="0"/>
              </a:rPr>
              <a:t>3</a:t>
            </a:r>
            <a:r>
              <a:rPr lang="en-US" sz="3600">
                <a:solidFill>
                  <a:srgbClr val="FF0000"/>
                </a:solidFill>
                <a:latin typeface="Arial" charset="0"/>
              </a:rPr>
              <a:t>/NH</a:t>
            </a:r>
            <a:r>
              <a:rPr lang="en-US" sz="3600" baseline="-25000">
                <a:solidFill>
                  <a:srgbClr val="FF0000"/>
                </a:solidFill>
                <a:latin typeface="Arial" charset="0"/>
              </a:rPr>
              <a:t>4</a:t>
            </a:r>
            <a:r>
              <a:rPr lang="en-US" sz="3600" baseline="30000">
                <a:solidFill>
                  <a:srgbClr val="FF0000"/>
                </a:solidFill>
                <a:latin typeface="Arial" charset="0"/>
              </a:rPr>
              <a:t>+</a:t>
            </a:r>
            <a:r>
              <a:rPr lang="en-US" sz="3600">
                <a:solidFill>
                  <a:srgbClr val="FF0000"/>
                </a:solidFill>
                <a:latin typeface="Arial" charset="0"/>
              </a:rPr>
              <a:t> </a:t>
            </a:r>
          </a:p>
          <a:p>
            <a:pPr eaLnBrk="1" hangingPunct="1"/>
            <a:r>
              <a:rPr lang="en-US" sz="4000">
                <a:solidFill>
                  <a:srgbClr val="00B0F0"/>
                </a:solidFill>
                <a:latin typeface="Arial" charset="0"/>
              </a:rPr>
              <a:t>Nitrification: </a:t>
            </a:r>
            <a:r>
              <a:rPr lang="en-US" sz="3600">
                <a:solidFill>
                  <a:srgbClr val="00B0F0"/>
                </a:solidFill>
                <a:latin typeface="Arial" charset="0"/>
              </a:rPr>
              <a:t>NH</a:t>
            </a:r>
            <a:r>
              <a:rPr lang="en-US" sz="3600" baseline="-25000">
                <a:solidFill>
                  <a:srgbClr val="00B0F0"/>
                </a:solidFill>
                <a:latin typeface="Arial" charset="0"/>
              </a:rPr>
              <a:t>3</a:t>
            </a:r>
            <a:r>
              <a:rPr lang="en-US" sz="3600">
                <a:solidFill>
                  <a:srgbClr val="00B0F0"/>
                </a:solidFill>
                <a:latin typeface="Arial" charset="0"/>
              </a:rPr>
              <a:t>/NH</a:t>
            </a:r>
            <a:r>
              <a:rPr lang="en-US" sz="3600" baseline="-25000">
                <a:solidFill>
                  <a:srgbClr val="00B0F0"/>
                </a:solidFill>
                <a:latin typeface="Arial" charset="0"/>
              </a:rPr>
              <a:t>4</a:t>
            </a:r>
            <a:r>
              <a:rPr lang="en-US" sz="3600">
                <a:solidFill>
                  <a:srgbClr val="00B0F0"/>
                </a:solidFill>
                <a:latin typeface="Arial" charset="0"/>
              </a:rPr>
              <a:t>+         NO</a:t>
            </a:r>
            <a:r>
              <a:rPr lang="en-US" sz="3600" baseline="-25000">
                <a:solidFill>
                  <a:srgbClr val="00B0F0"/>
                </a:solidFill>
                <a:latin typeface="Arial" charset="0"/>
              </a:rPr>
              <a:t>2</a:t>
            </a:r>
            <a:r>
              <a:rPr lang="en-US" sz="3600" baseline="30000">
                <a:solidFill>
                  <a:srgbClr val="00B0F0"/>
                </a:solidFill>
                <a:latin typeface="Arial" charset="0"/>
              </a:rPr>
              <a:t>-</a:t>
            </a:r>
            <a:r>
              <a:rPr lang="en-US" sz="3600">
                <a:solidFill>
                  <a:srgbClr val="00B0F0"/>
                </a:solidFill>
                <a:latin typeface="Arial" charset="0"/>
              </a:rPr>
              <a:t>/NO</a:t>
            </a:r>
            <a:r>
              <a:rPr lang="en-US" sz="3600" baseline="-25000">
                <a:solidFill>
                  <a:srgbClr val="00B0F0"/>
                </a:solidFill>
                <a:latin typeface="Arial" charset="0"/>
              </a:rPr>
              <a:t>3</a:t>
            </a:r>
            <a:r>
              <a:rPr lang="en-US" sz="3600" baseline="30000">
                <a:solidFill>
                  <a:srgbClr val="00B0F0"/>
                </a:solidFill>
                <a:latin typeface="Arial" charset="0"/>
              </a:rPr>
              <a:t>-</a:t>
            </a:r>
          </a:p>
          <a:p>
            <a:pPr eaLnBrk="1" hangingPunct="1"/>
            <a:r>
              <a:rPr lang="en-US" sz="4000">
                <a:solidFill>
                  <a:srgbClr val="7030A0"/>
                </a:solidFill>
                <a:latin typeface="Arial" charset="0"/>
              </a:rPr>
              <a:t>Assimilation: NO</a:t>
            </a:r>
            <a:r>
              <a:rPr lang="en-US" sz="4000" baseline="-25000">
                <a:solidFill>
                  <a:srgbClr val="7030A0"/>
                </a:solidFill>
                <a:latin typeface="Arial" charset="0"/>
              </a:rPr>
              <a:t>2</a:t>
            </a:r>
            <a:r>
              <a:rPr lang="en-US" sz="4000" baseline="30000">
                <a:solidFill>
                  <a:srgbClr val="7030A0"/>
                </a:solidFill>
                <a:latin typeface="Arial" charset="0"/>
              </a:rPr>
              <a:t>-</a:t>
            </a:r>
            <a:r>
              <a:rPr lang="en-US" sz="4000">
                <a:solidFill>
                  <a:srgbClr val="7030A0"/>
                </a:solidFill>
                <a:latin typeface="Arial" charset="0"/>
              </a:rPr>
              <a:t>/NO</a:t>
            </a:r>
            <a:r>
              <a:rPr lang="en-US" sz="4000" baseline="-25000">
                <a:solidFill>
                  <a:srgbClr val="7030A0"/>
                </a:solidFill>
                <a:latin typeface="Arial" charset="0"/>
              </a:rPr>
              <a:t>3</a:t>
            </a:r>
            <a:r>
              <a:rPr lang="en-US" sz="4000" baseline="30000">
                <a:solidFill>
                  <a:srgbClr val="7030A0"/>
                </a:solidFill>
                <a:latin typeface="Arial" charset="0"/>
              </a:rPr>
              <a:t>-</a:t>
            </a:r>
            <a:r>
              <a:rPr lang="en-US" sz="4000">
                <a:solidFill>
                  <a:srgbClr val="7030A0"/>
                </a:solidFill>
                <a:latin typeface="Arial" charset="0"/>
              </a:rPr>
              <a:t>      organic 				   compounds (proteins)</a:t>
            </a:r>
          </a:p>
          <a:p>
            <a:pPr eaLnBrk="1" hangingPunct="1"/>
            <a:r>
              <a:rPr lang="en-US" sz="4000">
                <a:solidFill>
                  <a:srgbClr val="00B050"/>
                </a:solidFill>
                <a:latin typeface="Arial" charset="0"/>
              </a:rPr>
              <a:t>Ammonification: organic 		NH</a:t>
            </a:r>
            <a:r>
              <a:rPr lang="en-US" sz="4000" baseline="-25000">
                <a:solidFill>
                  <a:srgbClr val="00B050"/>
                </a:solidFill>
                <a:latin typeface="Arial" charset="0"/>
              </a:rPr>
              <a:t>3</a:t>
            </a:r>
          </a:p>
          <a:p>
            <a:pPr eaLnBrk="1" hangingPunct="1"/>
            <a:r>
              <a:rPr lang="en-US" sz="4000">
                <a:latin typeface="Arial" charset="0"/>
              </a:rPr>
              <a:t>Denitrification: NO</a:t>
            </a:r>
            <a:r>
              <a:rPr lang="en-US" sz="4000" baseline="-25000">
                <a:latin typeface="Arial" charset="0"/>
              </a:rPr>
              <a:t>3</a:t>
            </a:r>
            <a:r>
              <a:rPr lang="en-US" sz="4000" baseline="30000">
                <a:latin typeface="Arial" charset="0"/>
              </a:rPr>
              <a:t>-</a:t>
            </a:r>
            <a:r>
              <a:rPr lang="en-US" sz="4000">
                <a:latin typeface="Arial" charset="0"/>
              </a:rPr>
              <a:t>		N</a:t>
            </a:r>
            <a:r>
              <a:rPr lang="en-US" sz="4000" baseline="-25000">
                <a:latin typeface="Arial" charset="0"/>
              </a:rPr>
              <a:t>2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5105400" y="1828800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5486400" y="2514600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4953000" y="5357444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5981700" y="4738823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5638800" y="3124200"/>
            <a:ext cx="685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2350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4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4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ChangeArrowheads="1"/>
          </p:cNvSpPr>
          <p:nvPr/>
        </p:nvSpPr>
        <p:spPr bwMode="auto">
          <a:xfrm>
            <a:off x="685800" y="38100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1" hangingPunct="1">
              <a:defRPr/>
            </a:pPr>
            <a:r>
              <a:rPr lang="en-US" sz="3800" b="1">
                <a:effectLst>
                  <a:outerShdw blurRad="38100" dist="38100" dir="2700000" algn="tl">
                    <a:srgbClr val="DDDDDD"/>
                  </a:outerShdw>
                </a:effectLst>
                <a:latin typeface="Helvetica" charset="0"/>
                <a:cs typeface="+mn-cs"/>
              </a:rPr>
              <a:t>Nitrogen Cycle</a:t>
            </a:r>
          </a:p>
        </p:txBody>
      </p:sp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533400" y="1143000"/>
            <a:ext cx="8077200" cy="550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3200" b="1">
                <a:latin typeface="Helvetica" charset="0"/>
              </a:rPr>
              <a:t>Sinks: </a:t>
            </a:r>
            <a:r>
              <a:rPr lang="en-US" sz="3200">
                <a:latin typeface="Helvetica" charset="0"/>
              </a:rPr>
              <a:t>Atmosphere, Biomass, Continental Shelf</a:t>
            </a:r>
          </a:p>
          <a:p>
            <a:r>
              <a:rPr lang="en-US" sz="3200" b="1">
                <a:latin typeface="Helvetica" charset="0"/>
              </a:rPr>
              <a:t>Human Influences:</a:t>
            </a:r>
          </a:p>
          <a:p>
            <a:pPr>
              <a:buFontTx/>
              <a:buChar char="•"/>
            </a:pPr>
            <a:r>
              <a:rPr lang="en-US" sz="3200">
                <a:latin typeface="Helvetica" charset="0"/>
              </a:rPr>
              <a:t>Burn fuels at high temps. Releases NO</a:t>
            </a:r>
            <a:r>
              <a:rPr lang="en-US" sz="3200" baseline="-25000">
                <a:latin typeface="Helvetica" charset="0"/>
              </a:rPr>
              <a:t>2</a:t>
            </a:r>
            <a:r>
              <a:rPr lang="en-US" sz="3200">
                <a:latin typeface="Helvetica" charset="0"/>
              </a:rPr>
              <a:t> (NO</a:t>
            </a:r>
            <a:r>
              <a:rPr lang="en-US" sz="3200" baseline="-25000">
                <a:latin typeface="Helvetica" charset="0"/>
              </a:rPr>
              <a:t>x</a:t>
            </a:r>
            <a:r>
              <a:rPr lang="en-US" sz="3200">
                <a:latin typeface="Helvetica" charset="0"/>
              </a:rPr>
              <a:t>) –acid rain</a:t>
            </a:r>
          </a:p>
          <a:p>
            <a:pPr>
              <a:buFontTx/>
              <a:buChar char="•"/>
            </a:pPr>
            <a:r>
              <a:rPr lang="en-US" sz="3200">
                <a:latin typeface="Helvetica" charset="0"/>
              </a:rPr>
              <a:t>Commercial fertilizers and livestock waste</a:t>
            </a:r>
          </a:p>
          <a:p>
            <a:pPr>
              <a:buFontTx/>
              <a:buChar char="•"/>
            </a:pPr>
            <a:r>
              <a:rPr lang="en-US" sz="3200">
                <a:latin typeface="Helvetica" charset="0"/>
              </a:rPr>
              <a:t>Release N stored in plants and soils as gaseous compounds through destruction of forest, grasslands and wetlands</a:t>
            </a:r>
          </a:p>
          <a:p>
            <a:pPr>
              <a:buFontTx/>
              <a:buChar char="•"/>
            </a:pPr>
            <a:r>
              <a:rPr lang="en-US" sz="3200">
                <a:latin typeface="Helvetica" charset="0"/>
              </a:rPr>
              <a:t>add excess N to aquatic systems-runoff-eutrophication </a:t>
            </a: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6172200" y="6308725"/>
            <a:ext cx="259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chemeClr val="bg1"/>
                </a:solidFill>
                <a:latin typeface="Helvetica" charset="0"/>
              </a:rPr>
              <a:t>© Brooks/Cole Publishing Company / ITP</a:t>
            </a:r>
          </a:p>
        </p:txBody>
      </p:sp>
    </p:spTree>
    <p:extLst>
      <p:ext uri="{BB962C8B-B14F-4D97-AF65-F5344CB8AC3E}">
        <p14:creationId xmlns:p14="http://schemas.microsoft.com/office/powerpoint/2010/main" val="309472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5" grpId="0" build="p" bldLvl="2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Phosphorus Cycles through the Biosphere</a:t>
            </a:r>
          </a:p>
        </p:txBody>
      </p:sp>
      <p:sp>
        <p:nvSpPr>
          <p:cNvPr id="1361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Cycles through water, the earth</a:t>
            </a:r>
            <a:r>
              <a:rPr lang="ja-JP" altLang="en-US">
                <a:ea typeface="ＭＳ Ｐゴシック" charset="0"/>
              </a:rPr>
              <a:t>’</a:t>
            </a:r>
            <a:r>
              <a:rPr lang="en-US" altLang="ja-JP">
                <a:ea typeface="ＭＳ Ｐゴシック" charset="0"/>
              </a:rPr>
              <a:t>s crust, and living organisms</a:t>
            </a:r>
          </a:p>
          <a:p>
            <a:pPr eaLnBrk="1" hangingPunct="1"/>
            <a:endParaRPr lang="en-US">
              <a:ea typeface="ＭＳ Ｐゴシック" charset="0"/>
            </a:endParaRPr>
          </a:p>
          <a:p>
            <a:pPr eaLnBrk="1" hangingPunct="1"/>
            <a:r>
              <a:rPr lang="en-US">
                <a:ea typeface="ＭＳ Ｐゴシック" charset="0"/>
              </a:rPr>
              <a:t>Limiting factor for plant growth</a:t>
            </a:r>
          </a:p>
          <a:p>
            <a:pPr eaLnBrk="1" hangingPunct="1">
              <a:buFont typeface="Times" charset="0"/>
              <a:buNone/>
            </a:pPr>
            <a:endParaRPr lang="en-US">
              <a:ea typeface="ＭＳ Ｐゴシック" charset="0"/>
            </a:endParaRPr>
          </a:p>
          <a:p>
            <a:pPr eaLnBrk="1" hangingPunct="1"/>
            <a:r>
              <a:rPr lang="en-US">
                <a:ea typeface="ＭＳ Ｐゴシック" charset="0"/>
              </a:rPr>
              <a:t>Impact of human activities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Clearing forests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Removing large amounts of phosphate from the earth to make fertilizers</a:t>
            </a:r>
          </a:p>
          <a:p>
            <a:pPr marL="971550" lvl="1" indent="-514350" eaLnBrk="1" hangingPunct="1">
              <a:buFont typeface="Calibri" charset="0"/>
              <a:buAutoNum type="arabicPeriod"/>
            </a:pPr>
            <a:r>
              <a:rPr lang="en-US">
                <a:ea typeface="ＭＳ Ｐゴシック" charset="0"/>
              </a:rPr>
              <a:t>Erosion leaches phosphates into streams</a:t>
            </a:r>
          </a:p>
        </p:txBody>
      </p:sp>
    </p:spTree>
    <p:extLst>
      <p:ext uri="{BB962C8B-B14F-4D97-AF65-F5344CB8AC3E}">
        <p14:creationId xmlns:p14="http://schemas.microsoft.com/office/powerpoint/2010/main" val="9310280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pPr eaLnBrk="1" hangingPunct="1"/>
            <a:r>
              <a:rPr lang="en-US" dirty="0">
                <a:ea typeface="ＭＳ Ｐゴシック" charset="0"/>
              </a:rPr>
              <a:t>Phosphorus </a:t>
            </a:r>
            <a:r>
              <a:rPr lang="en-US" dirty="0" smtClean="0">
                <a:ea typeface="ＭＳ Ｐゴシック" charset="0"/>
              </a:rPr>
              <a:t>Cycle</a:t>
            </a:r>
            <a:endParaRPr lang="en-US" dirty="0">
              <a:ea typeface="ＭＳ Ｐゴシック" charset="0"/>
            </a:endParaRPr>
          </a:p>
        </p:txBody>
      </p:sp>
      <p:sp>
        <p:nvSpPr>
          <p:cNvPr id="1361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spcBef>
                <a:spcPct val="50000"/>
              </a:spcBef>
              <a:buNone/>
            </a:pPr>
            <a:r>
              <a:rPr lang="en-US" b="1" dirty="0">
                <a:latin typeface="Helvetica" charset="0"/>
              </a:rPr>
              <a:t>Role of Phosphorus: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000" b="1" dirty="0">
                <a:latin typeface="Helvetica" charset="0"/>
              </a:rPr>
              <a:t>essential nutrient for plants &amp; animals</a:t>
            </a:r>
            <a:r>
              <a:rPr lang="en-US" sz="2000" dirty="0">
                <a:latin typeface="Helvetica" charset="0"/>
              </a:rPr>
              <a:t> – DNA, other nucleic acids </a:t>
            </a:r>
          </a:p>
          <a:p>
            <a:pPr lvl="1">
              <a:spcBef>
                <a:spcPct val="50000"/>
              </a:spcBef>
              <a:buFontTx/>
              <a:buChar char="•"/>
            </a:pPr>
            <a:r>
              <a:rPr lang="en-US" sz="2000" b="1" dirty="0">
                <a:latin typeface="Helvetica" charset="0"/>
              </a:rPr>
              <a:t>limiting nutrient in many ecosystems</a:t>
            </a:r>
            <a:r>
              <a:rPr lang="en-US" sz="2000" dirty="0">
                <a:latin typeface="Helvetica" charset="0"/>
              </a:rPr>
              <a:t> – addition of P increases productivity, especially for freshwater aquatic systems.</a:t>
            </a:r>
          </a:p>
          <a:p>
            <a:pPr lvl="1">
              <a:spcBef>
                <a:spcPct val="50000"/>
              </a:spcBef>
            </a:pPr>
            <a:r>
              <a:rPr lang="en-US" sz="2000" b="1" dirty="0">
                <a:latin typeface="Helvetica" charset="0"/>
              </a:rPr>
              <a:t>Phosphorus Cycled slowly-no gaseous phase. Water-Crust-Living organisms. </a:t>
            </a:r>
          </a:p>
          <a:p>
            <a:pPr lvl="1">
              <a:spcBef>
                <a:spcPct val="50000"/>
              </a:spcBef>
            </a:pPr>
            <a:r>
              <a:rPr lang="en-US" sz="2000" dirty="0">
                <a:latin typeface="Helvetica" charset="0"/>
              </a:rPr>
              <a:t>Cycles through </a:t>
            </a:r>
            <a:r>
              <a:rPr lang="en-US" sz="2000" b="1" dirty="0">
                <a:latin typeface="Helvetica" charset="0"/>
              </a:rPr>
              <a:t>geologic processes </a:t>
            </a:r>
            <a:r>
              <a:rPr lang="en-US" sz="2000" dirty="0">
                <a:latin typeface="Helvetica" charset="0"/>
              </a:rPr>
              <a:t>of weathering and uplifting</a:t>
            </a:r>
          </a:p>
          <a:p>
            <a:pPr lvl="1">
              <a:spcBef>
                <a:spcPct val="50000"/>
              </a:spcBef>
            </a:pPr>
            <a:r>
              <a:rPr lang="en-US" sz="2000" b="1" dirty="0">
                <a:latin typeface="Helvetica" charset="0"/>
              </a:rPr>
              <a:t>Sinks: Sedimentary and Igneous Rock, Ocean sediments</a:t>
            </a:r>
          </a:p>
          <a:p>
            <a:pPr lvl="1">
              <a:spcBef>
                <a:spcPct val="50000"/>
              </a:spcBef>
            </a:pPr>
            <a:r>
              <a:rPr lang="en-US" sz="2000" b="1" dirty="0">
                <a:latin typeface="Helvetica" charset="0"/>
              </a:rPr>
              <a:t>Human Impacts: </a:t>
            </a:r>
            <a:r>
              <a:rPr lang="en-US" sz="2000" dirty="0">
                <a:latin typeface="Helvetica" charset="0"/>
              </a:rPr>
              <a:t>Remove to make fertilizer</a:t>
            </a:r>
            <a:r>
              <a:rPr lang="en-US" sz="2000" b="1" dirty="0">
                <a:latin typeface="Helvetica" charset="0"/>
              </a:rPr>
              <a:t>, </a:t>
            </a:r>
            <a:r>
              <a:rPr lang="en-US" sz="2000" dirty="0">
                <a:latin typeface="Helvetica" charset="0"/>
              </a:rPr>
              <a:t>reduce when we cut tropical forests, disrupt aquatic systems with runoff, detergents</a:t>
            </a:r>
          </a:p>
        </p:txBody>
      </p:sp>
    </p:spTree>
    <p:extLst>
      <p:ext uri="{BB962C8B-B14F-4D97-AF65-F5344CB8AC3E}">
        <p14:creationId xmlns:p14="http://schemas.microsoft.com/office/powerpoint/2010/main" val="23802055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M05_0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53" y="908692"/>
            <a:ext cx="8054759" cy="501925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5410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190500"/>
            <a:ext cx="5065713" cy="3362325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9175" y="762000"/>
            <a:ext cx="4313238" cy="5862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3721100"/>
            <a:ext cx="4848226" cy="2903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2238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igure_03_1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7"/>
          <a:stretch/>
        </p:blipFill>
        <p:spPr bwMode="auto">
          <a:xfrm>
            <a:off x="1151513" y="139700"/>
            <a:ext cx="7160483" cy="657030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277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289" name="Picture 2" descr="E_03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"/>
          <a:stretch>
            <a:fillRect/>
          </a:stretch>
        </p:blipFill>
        <p:spPr bwMode="auto">
          <a:xfrm>
            <a:off x="0" y="139700"/>
            <a:ext cx="9067800" cy="658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6307" name="Rectangle 3" hidden="1"/>
          <p:cNvSpPr>
            <a:spLocks noGrp="1" noChangeArrowheads="1"/>
          </p:cNvSpPr>
          <p:nvPr>
            <p:ph type="title"/>
          </p:nvPr>
        </p:nvSpPr>
        <p:spPr>
          <a:xfrm>
            <a:off x="381000" y="274638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8121650" y="6584950"/>
            <a:ext cx="1082675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algn="r" defTabSz="820738">
              <a:defRPr/>
            </a:pPr>
            <a:r>
              <a:rPr lang="en-US" sz="1200" b="1">
                <a:cs typeface="Arial" charset="0"/>
              </a:rPr>
              <a:t>Fig. 3-21, p. 73</a:t>
            </a:r>
          </a:p>
        </p:txBody>
      </p:sp>
      <p:sp>
        <p:nvSpPr>
          <p:cNvPr id="226309" name="Text Box 5"/>
          <p:cNvSpPr txBox="1">
            <a:spLocks noChangeArrowheads="1"/>
          </p:cNvSpPr>
          <p:nvPr/>
        </p:nvSpPr>
        <p:spPr bwMode="auto">
          <a:xfrm>
            <a:off x="212725" y="120650"/>
            <a:ext cx="11350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Process</a:t>
            </a:r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212725" y="388938"/>
            <a:ext cx="13001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Reservoir</a:t>
            </a:r>
          </a:p>
        </p:txBody>
      </p:sp>
      <p:sp>
        <p:nvSpPr>
          <p:cNvPr id="226311" name="Text Box 7"/>
          <p:cNvSpPr txBox="1">
            <a:spLocks noChangeArrowheads="1"/>
          </p:cNvSpPr>
          <p:nvPr/>
        </p:nvSpPr>
        <p:spPr bwMode="auto">
          <a:xfrm>
            <a:off x="212725" y="692150"/>
            <a:ext cx="3124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Pathway affected by humans</a:t>
            </a:r>
          </a:p>
        </p:txBody>
      </p:sp>
      <p:sp>
        <p:nvSpPr>
          <p:cNvPr id="226312" name="Text Box 8"/>
          <p:cNvSpPr txBox="1">
            <a:spLocks noChangeArrowheads="1"/>
          </p:cNvSpPr>
          <p:nvPr/>
        </p:nvSpPr>
        <p:spPr bwMode="auto">
          <a:xfrm>
            <a:off x="212725" y="958850"/>
            <a:ext cx="20113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Natural pathway</a:t>
            </a:r>
          </a:p>
        </p:txBody>
      </p:sp>
      <p:sp>
        <p:nvSpPr>
          <p:cNvPr id="226313" name="Text Box 9"/>
          <p:cNvSpPr txBox="1">
            <a:spLocks noChangeArrowheads="1"/>
          </p:cNvSpPr>
          <p:nvPr/>
        </p:nvSpPr>
        <p:spPr bwMode="auto">
          <a:xfrm>
            <a:off x="2292350" y="1158875"/>
            <a:ext cx="112236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Phosphates in sewage</a:t>
            </a:r>
          </a:p>
        </p:txBody>
      </p:sp>
      <p:sp>
        <p:nvSpPr>
          <p:cNvPr id="226314" name="Text Box 10"/>
          <p:cNvSpPr txBox="1">
            <a:spLocks noChangeArrowheads="1"/>
          </p:cNvSpPr>
          <p:nvPr/>
        </p:nvSpPr>
        <p:spPr bwMode="auto">
          <a:xfrm>
            <a:off x="5378450" y="1174750"/>
            <a:ext cx="1122363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Phosphates in fertilizer</a:t>
            </a:r>
          </a:p>
        </p:txBody>
      </p:sp>
      <p:sp>
        <p:nvSpPr>
          <p:cNvPr id="226315" name="Text Box 11"/>
          <p:cNvSpPr txBox="1">
            <a:spLocks noChangeArrowheads="1"/>
          </p:cNvSpPr>
          <p:nvPr/>
        </p:nvSpPr>
        <p:spPr bwMode="auto">
          <a:xfrm>
            <a:off x="8167688" y="1406525"/>
            <a:ext cx="8763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Plate tectonics</a:t>
            </a:r>
          </a:p>
        </p:txBody>
      </p:sp>
      <p:sp>
        <p:nvSpPr>
          <p:cNvPr id="226316" name="Text Box 12"/>
          <p:cNvSpPr txBox="1">
            <a:spLocks noChangeArrowheads="1"/>
          </p:cNvSpPr>
          <p:nvPr/>
        </p:nvSpPr>
        <p:spPr bwMode="auto">
          <a:xfrm>
            <a:off x="533400" y="1676400"/>
            <a:ext cx="1295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Phosphates in mining waste</a:t>
            </a:r>
          </a:p>
        </p:txBody>
      </p:sp>
      <p:sp>
        <p:nvSpPr>
          <p:cNvPr id="226317" name="Text Box 13"/>
          <p:cNvSpPr txBox="1">
            <a:spLocks noChangeArrowheads="1"/>
          </p:cNvSpPr>
          <p:nvPr/>
        </p:nvSpPr>
        <p:spPr bwMode="auto">
          <a:xfrm>
            <a:off x="5397500" y="1804988"/>
            <a:ext cx="9826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Runoff</a:t>
            </a:r>
          </a:p>
        </p:txBody>
      </p:sp>
      <p:sp>
        <p:nvSpPr>
          <p:cNvPr id="226318" name="Text Box 14"/>
          <p:cNvSpPr txBox="1">
            <a:spLocks noChangeArrowheads="1"/>
          </p:cNvSpPr>
          <p:nvPr/>
        </p:nvSpPr>
        <p:spPr bwMode="auto">
          <a:xfrm>
            <a:off x="3719513" y="1849438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Runoff</a:t>
            </a:r>
          </a:p>
        </p:txBody>
      </p:sp>
      <p:sp>
        <p:nvSpPr>
          <p:cNvPr id="226319" name="Text Box 15"/>
          <p:cNvSpPr txBox="1">
            <a:spLocks noChangeArrowheads="1"/>
          </p:cNvSpPr>
          <p:nvPr/>
        </p:nvSpPr>
        <p:spPr bwMode="auto">
          <a:xfrm>
            <a:off x="7842250" y="2133600"/>
            <a:ext cx="84455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Sea birds</a:t>
            </a:r>
          </a:p>
        </p:txBody>
      </p:sp>
      <p:sp>
        <p:nvSpPr>
          <p:cNvPr id="226320" name="Text Box 16"/>
          <p:cNvSpPr txBox="1">
            <a:spLocks noChangeArrowheads="1"/>
          </p:cNvSpPr>
          <p:nvPr/>
        </p:nvSpPr>
        <p:spPr bwMode="auto">
          <a:xfrm>
            <a:off x="2303463" y="2514600"/>
            <a:ext cx="982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Runoff</a:t>
            </a:r>
          </a:p>
        </p:txBody>
      </p:sp>
      <p:sp>
        <p:nvSpPr>
          <p:cNvPr id="226321" name="Text Box 17"/>
          <p:cNvSpPr txBox="1">
            <a:spLocks noChangeArrowheads="1"/>
          </p:cNvSpPr>
          <p:nvPr/>
        </p:nvSpPr>
        <p:spPr bwMode="auto">
          <a:xfrm>
            <a:off x="6188075" y="2782888"/>
            <a:ext cx="1204913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Phosphate in rock (fossil bones,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guano)</a:t>
            </a:r>
          </a:p>
        </p:txBody>
      </p:sp>
      <p:sp>
        <p:nvSpPr>
          <p:cNvPr id="226322" name="Text Box 18"/>
          <p:cNvSpPr txBox="1">
            <a:spLocks noChangeArrowheads="1"/>
          </p:cNvSpPr>
          <p:nvPr/>
        </p:nvSpPr>
        <p:spPr bwMode="auto">
          <a:xfrm>
            <a:off x="5143500" y="2994025"/>
            <a:ext cx="10969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Erosion</a:t>
            </a:r>
          </a:p>
        </p:txBody>
      </p:sp>
      <p:sp>
        <p:nvSpPr>
          <p:cNvPr id="226323" name="Text Box 19"/>
          <p:cNvSpPr txBox="1">
            <a:spLocks noChangeArrowheads="1"/>
          </p:cNvSpPr>
          <p:nvPr/>
        </p:nvSpPr>
        <p:spPr bwMode="auto">
          <a:xfrm>
            <a:off x="7394575" y="3252788"/>
            <a:ext cx="107156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Ocean food webs</a:t>
            </a:r>
          </a:p>
        </p:txBody>
      </p:sp>
      <p:sp>
        <p:nvSpPr>
          <p:cNvPr id="226324" name="Text Box 20"/>
          <p:cNvSpPr txBox="1">
            <a:spLocks noChangeArrowheads="1"/>
          </p:cNvSpPr>
          <p:nvPr/>
        </p:nvSpPr>
        <p:spPr bwMode="auto">
          <a:xfrm>
            <a:off x="204788" y="3543300"/>
            <a:ext cx="1295400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Animals (consumers)</a:t>
            </a:r>
          </a:p>
        </p:txBody>
      </p:sp>
      <p:sp>
        <p:nvSpPr>
          <p:cNvPr id="226325" name="Text Box 21"/>
          <p:cNvSpPr txBox="1">
            <a:spLocks noChangeArrowheads="1"/>
          </p:cNvSpPr>
          <p:nvPr/>
        </p:nvSpPr>
        <p:spPr bwMode="auto">
          <a:xfrm>
            <a:off x="4156075" y="3694113"/>
            <a:ext cx="1143000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Phosphate dissolved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in water</a:t>
            </a:r>
          </a:p>
        </p:txBody>
      </p:sp>
      <p:sp>
        <p:nvSpPr>
          <p:cNvPr id="226326" name="Text Box 22"/>
          <p:cNvSpPr txBox="1">
            <a:spLocks noChangeArrowheads="1"/>
          </p:cNvSpPr>
          <p:nvPr/>
        </p:nvSpPr>
        <p:spPr bwMode="auto">
          <a:xfrm>
            <a:off x="6054725" y="3697288"/>
            <a:ext cx="1495425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Phosphate in shallow ocean sediments</a:t>
            </a:r>
          </a:p>
        </p:txBody>
      </p:sp>
      <p:sp>
        <p:nvSpPr>
          <p:cNvPr id="226327" name="Text Box 23"/>
          <p:cNvSpPr txBox="1">
            <a:spLocks noChangeArrowheads="1"/>
          </p:cNvSpPr>
          <p:nvPr/>
        </p:nvSpPr>
        <p:spPr bwMode="auto">
          <a:xfrm>
            <a:off x="7993063" y="4198938"/>
            <a:ext cx="1135062" cy="601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Phosphate in deep ocean sediments</a:t>
            </a:r>
          </a:p>
        </p:txBody>
      </p:sp>
      <p:sp>
        <p:nvSpPr>
          <p:cNvPr id="226328" name="Text Box 24"/>
          <p:cNvSpPr txBox="1">
            <a:spLocks noChangeArrowheads="1"/>
          </p:cNvSpPr>
          <p:nvPr/>
        </p:nvSpPr>
        <p:spPr bwMode="auto">
          <a:xfrm>
            <a:off x="1323975" y="4511675"/>
            <a:ext cx="1328738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Plants (producers)</a:t>
            </a:r>
          </a:p>
        </p:txBody>
      </p:sp>
      <p:sp>
        <p:nvSpPr>
          <p:cNvPr id="226329" name="Text Box 25"/>
          <p:cNvSpPr txBox="1">
            <a:spLocks noChangeArrowheads="1"/>
          </p:cNvSpPr>
          <p:nvPr/>
        </p:nvSpPr>
        <p:spPr bwMode="auto">
          <a:xfrm>
            <a:off x="914400" y="5530850"/>
            <a:ext cx="11477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Bacteria</a:t>
            </a:r>
          </a:p>
        </p:txBody>
      </p:sp>
    </p:spTree>
    <p:extLst>
      <p:ext uri="{BB962C8B-B14F-4D97-AF65-F5344CB8AC3E}">
        <p14:creationId xmlns:p14="http://schemas.microsoft.com/office/powerpoint/2010/main" val="35476027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ea typeface="ＭＳ Ｐゴシック" charset="0"/>
              </a:rPr>
              <a:t>Nutrients Cycle in the Biosphere</a:t>
            </a:r>
          </a:p>
        </p:txBody>
      </p:sp>
      <p:sp>
        <p:nvSpPr>
          <p:cNvPr id="993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ct val="50000"/>
              </a:spcBef>
            </a:pPr>
            <a:r>
              <a:rPr lang="en-US" b="1" u="sng" dirty="0">
                <a:latin typeface="Helvetica" charset="0"/>
              </a:rPr>
              <a:t>BIOGEOCHEMICAL CYCLES</a:t>
            </a:r>
            <a:r>
              <a:rPr lang="en-US" dirty="0">
                <a:latin typeface="Helvetica" charset="0"/>
              </a:rPr>
              <a:t>: natural processes that involve the flow of nutrients through ecosystems: atmosphere, hydrosphere, lithosphere, organisms.</a:t>
            </a:r>
          </a:p>
          <a:p>
            <a:pPr>
              <a:spcBef>
                <a:spcPct val="50000"/>
              </a:spcBef>
              <a:buFont typeface="Arial" charset="0"/>
              <a:buChar char="•"/>
            </a:pPr>
            <a:r>
              <a:rPr lang="en-US" u="sng" dirty="0">
                <a:latin typeface="Helvetica" charset="0"/>
              </a:rPr>
              <a:t>The BIG SIX</a:t>
            </a:r>
          </a:p>
          <a:p>
            <a:pPr>
              <a:spcBef>
                <a:spcPct val="50000"/>
              </a:spcBef>
            </a:pPr>
            <a:r>
              <a:rPr lang="en-US" dirty="0">
                <a:latin typeface="Helvetica" charset="0"/>
              </a:rPr>
              <a:t>	Carbon, Nitrogen, Oxygen, Hydrogen, Sulfur, 	Phosphorus-all critical to life.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>
                <a:latin typeface="Helvetica" charset="0"/>
              </a:rPr>
              <a:t>Each cycle takes various pathways and has various reservoirs and varies in time depending on </a:t>
            </a:r>
            <a:r>
              <a:rPr lang="en-US" dirty="0" smtClean="0">
                <a:latin typeface="Helvetica" charset="0"/>
              </a:rPr>
              <a:t>chemical </a:t>
            </a:r>
            <a:r>
              <a:rPr lang="en-US" dirty="0">
                <a:latin typeface="Helvetica" charset="0"/>
              </a:rPr>
              <a:t>reactivity and whether or not element is in gaseous phase.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dirty="0">
                <a:latin typeface="Helvetica" charset="0"/>
              </a:rPr>
              <a:t>Can be disturbed by humans. </a:t>
            </a:r>
          </a:p>
          <a:p>
            <a:pPr eaLnBrk="1" hangingPunct="1">
              <a:buFont typeface="Times" charset="0"/>
              <a:buNone/>
            </a:pPr>
            <a:endParaRPr lang="en-US" dirty="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621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3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pPr eaLnBrk="1" hangingPunct="1"/>
            <a:r>
              <a:rPr lang="en-US" dirty="0">
                <a:ea typeface="ＭＳ Ｐゴシック" charset="0"/>
              </a:rPr>
              <a:t>Phosphorus </a:t>
            </a:r>
            <a:r>
              <a:rPr lang="en-US" dirty="0" smtClean="0">
                <a:ea typeface="ＭＳ Ｐゴシック" charset="0"/>
              </a:rPr>
              <a:t>Cycle</a:t>
            </a:r>
            <a:endParaRPr lang="en-US" dirty="0">
              <a:ea typeface="ＭＳ Ｐゴシック" charset="0"/>
            </a:endParaRPr>
          </a:p>
        </p:txBody>
      </p:sp>
      <p:sp>
        <p:nvSpPr>
          <p:cNvPr id="13619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b="1" dirty="0">
                <a:latin typeface="Helvetica" charset="0"/>
              </a:rPr>
              <a:t>main processes:</a:t>
            </a:r>
          </a:p>
          <a:p>
            <a:pPr>
              <a:lnSpc>
                <a:spcPct val="120000"/>
              </a:lnSpc>
              <a:spcBef>
                <a:spcPct val="30000"/>
              </a:spcBef>
              <a:buFontTx/>
              <a:buChar char="•"/>
            </a:pPr>
            <a:r>
              <a:rPr lang="en-US" b="1" dirty="0">
                <a:latin typeface="Helvetica" charset="0"/>
              </a:rPr>
              <a:t>weathering:</a:t>
            </a:r>
            <a:r>
              <a:rPr lang="en-US" dirty="0">
                <a:latin typeface="Helvetica" charset="0"/>
              </a:rPr>
              <a:t> P slowly released from rock or soil minerals as phosphate (P0</a:t>
            </a:r>
            <a:r>
              <a:rPr lang="en-US" baseline="-25000" dirty="0">
                <a:latin typeface="Helvetica" charset="0"/>
              </a:rPr>
              <a:t>4</a:t>
            </a:r>
            <a:r>
              <a:rPr lang="en-US" baseline="30000" dirty="0">
                <a:latin typeface="Helvetica" charset="0"/>
              </a:rPr>
              <a:t>3-</a:t>
            </a:r>
            <a:r>
              <a:rPr lang="en-US" dirty="0">
                <a:latin typeface="Helvetica" charset="0"/>
              </a:rPr>
              <a:t>), which dissolves in H</a:t>
            </a:r>
            <a:r>
              <a:rPr lang="en-US" baseline="-25000" dirty="0">
                <a:latin typeface="Helvetica" charset="0"/>
              </a:rPr>
              <a:t>2</a:t>
            </a:r>
            <a:r>
              <a:rPr lang="en-US" dirty="0">
                <a:latin typeface="Helvetica" charset="0"/>
              </a:rPr>
              <a:t>0 &amp; is readily leached;</a:t>
            </a:r>
          </a:p>
          <a:p>
            <a:pPr>
              <a:lnSpc>
                <a:spcPct val="120000"/>
              </a:lnSpc>
              <a:spcBef>
                <a:spcPct val="30000"/>
              </a:spcBef>
              <a:buFontTx/>
              <a:buChar char="•"/>
            </a:pPr>
            <a:r>
              <a:rPr lang="en-US" b="1" dirty="0">
                <a:latin typeface="Helvetica" charset="0"/>
              </a:rPr>
              <a:t>uptake:</a:t>
            </a:r>
            <a:r>
              <a:rPr lang="en-US" dirty="0">
                <a:latin typeface="Helvetica" charset="0"/>
              </a:rPr>
              <a:t> by plants to form organic phosphates;</a:t>
            </a:r>
          </a:p>
          <a:p>
            <a:pPr>
              <a:lnSpc>
                <a:spcPct val="120000"/>
              </a:lnSpc>
              <a:spcBef>
                <a:spcPct val="30000"/>
              </a:spcBef>
              <a:buFontTx/>
              <a:buChar char="•"/>
            </a:pPr>
            <a:r>
              <a:rPr lang="en-US" b="1" dirty="0">
                <a:latin typeface="Helvetica" charset="0"/>
              </a:rPr>
              <a:t>movement through food web;</a:t>
            </a:r>
            <a:endParaRPr lang="en-US" dirty="0">
              <a:latin typeface="Helvetica" charset="0"/>
            </a:endParaRPr>
          </a:p>
          <a:p>
            <a:pPr>
              <a:lnSpc>
                <a:spcPct val="120000"/>
              </a:lnSpc>
              <a:spcBef>
                <a:spcPct val="30000"/>
              </a:spcBef>
              <a:buFontTx/>
              <a:buChar char="•"/>
            </a:pPr>
            <a:r>
              <a:rPr lang="en-US" b="1" dirty="0">
                <a:latin typeface="Helvetica" charset="0"/>
              </a:rPr>
              <a:t>break down of organic forms:</a:t>
            </a:r>
            <a:r>
              <a:rPr lang="en-US" dirty="0">
                <a:latin typeface="Helvetica" charset="0"/>
              </a:rPr>
              <a:t> to phosphate (P0</a:t>
            </a:r>
            <a:r>
              <a:rPr lang="en-US" baseline="-25000" dirty="0">
                <a:latin typeface="Helvetica" charset="0"/>
              </a:rPr>
              <a:t>4</a:t>
            </a:r>
            <a:r>
              <a:rPr lang="en-US" baseline="30000" dirty="0">
                <a:latin typeface="Helvetica" charset="0"/>
              </a:rPr>
              <a:t>3-</a:t>
            </a:r>
            <a:r>
              <a:rPr lang="en-US" dirty="0">
                <a:latin typeface="Helvetica" charset="0"/>
              </a:rPr>
              <a:t>) by decomposers;</a:t>
            </a:r>
          </a:p>
          <a:p>
            <a:pPr>
              <a:lnSpc>
                <a:spcPct val="120000"/>
              </a:lnSpc>
              <a:spcBef>
                <a:spcPct val="30000"/>
              </a:spcBef>
              <a:buFontTx/>
              <a:buChar char="•"/>
            </a:pPr>
            <a:r>
              <a:rPr lang="en-US" b="1" dirty="0">
                <a:latin typeface="Helvetica" charset="0"/>
              </a:rPr>
              <a:t>leaching:</a:t>
            </a:r>
            <a:r>
              <a:rPr lang="en-US" dirty="0">
                <a:latin typeface="Helvetica" charset="0"/>
              </a:rPr>
              <a:t> P0</a:t>
            </a:r>
            <a:r>
              <a:rPr lang="en-US" baseline="-25000" dirty="0">
                <a:latin typeface="Helvetica" charset="0"/>
              </a:rPr>
              <a:t>4</a:t>
            </a:r>
            <a:r>
              <a:rPr lang="en-US" baseline="30000" dirty="0">
                <a:latin typeface="Helvetica" charset="0"/>
              </a:rPr>
              <a:t>3-</a:t>
            </a:r>
            <a:r>
              <a:rPr lang="en-US" dirty="0">
                <a:latin typeface="Helvetica" charset="0"/>
              </a:rPr>
              <a:t> from soil;</a:t>
            </a:r>
          </a:p>
          <a:p>
            <a:pPr>
              <a:lnSpc>
                <a:spcPct val="120000"/>
              </a:lnSpc>
              <a:spcBef>
                <a:spcPct val="30000"/>
              </a:spcBef>
              <a:buFontTx/>
              <a:buChar char="•"/>
            </a:pPr>
            <a:r>
              <a:rPr lang="en-US" b="1" dirty="0">
                <a:latin typeface="Helvetica" charset="0"/>
              </a:rPr>
              <a:t>burial in ocean sediments.</a:t>
            </a:r>
            <a:endParaRPr lang="en-US" dirty="0">
              <a:latin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8331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Sulfur Cycles through the Biosphere</a:t>
            </a:r>
          </a:p>
        </p:txBody>
      </p:sp>
      <p:sp>
        <p:nvSpPr>
          <p:cNvPr id="142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400">
                <a:ea typeface="ＭＳ Ｐゴシック" charset="0"/>
              </a:rPr>
              <a:t>Sulfur found in organisms, ocean sediments, soil, rocks, and fossil fuels</a:t>
            </a:r>
          </a:p>
          <a:p>
            <a:pPr eaLnBrk="1" hangingPunct="1">
              <a:lnSpc>
                <a:spcPct val="90000"/>
              </a:lnSpc>
            </a:pPr>
            <a:endParaRPr lang="en-US" sz="2000"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ea typeface="ＭＳ Ｐゴシック" charset="0"/>
              </a:rPr>
              <a:t>SO</a:t>
            </a:r>
            <a:r>
              <a:rPr lang="en-US" sz="2400" baseline="-25000">
                <a:ea typeface="ＭＳ Ｐゴシック" charset="0"/>
              </a:rPr>
              <a:t>2</a:t>
            </a:r>
            <a:r>
              <a:rPr lang="en-US" sz="2400">
                <a:ea typeface="ＭＳ Ｐゴシック" charset="0"/>
              </a:rPr>
              <a:t> in the atmosphere</a:t>
            </a:r>
          </a:p>
          <a:p>
            <a:pPr eaLnBrk="1" hangingPunct="1">
              <a:lnSpc>
                <a:spcPct val="90000"/>
              </a:lnSpc>
            </a:pPr>
            <a:endParaRPr lang="en-US" sz="2000"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ea typeface="ＭＳ Ｐゴシック" charset="0"/>
              </a:rPr>
              <a:t>H</a:t>
            </a:r>
            <a:r>
              <a:rPr lang="en-US" sz="2400" baseline="-25000">
                <a:ea typeface="ＭＳ Ｐゴシック" charset="0"/>
              </a:rPr>
              <a:t>2</a:t>
            </a:r>
            <a:r>
              <a:rPr lang="en-US" sz="2400">
                <a:ea typeface="ＭＳ Ｐゴシック" charset="0"/>
              </a:rPr>
              <a:t>SO</a:t>
            </a:r>
            <a:r>
              <a:rPr lang="en-US" sz="2400" baseline="-25000">
                <a:ea typeface="ＭＳ Ｐゴシック" charset="0"/>
              </a:rPr>
              <a:t>4</a:t>
            </a:r>
            <a:r>
              <a:rPr lang="en-US" sz="2400">
                <a:ea typeface="ＭＳ Ｐゴシック" charset="0"/>
              </a:rPr>
              <a:t> and SO</a:t>
            </a:r>
            <a:r>
              <a:rPr lang="en-US" sz="2400" baseline="-25000">
                <a:ea typeface="ＭＳ Ｐゴシック" charset="0"/>
              </a:rPr>
              <a:t>4</a:t>
            </a:r>
            <a:r>
              <a:rPr lang="en-US" sz="2400" baseline="30000">
                <a:ea typeface="ＭＳ Ｐゴシック" charset="0"/>
              </a:rPr>
              <a:t>- </a:t>
            </a:r>
          </a:p>
          <a:p>
            <a:pPr eaLnBrk="1" hangingPunct="1">
              <a:lnSpc>
                <a:spcPct val="90000"/>
              </a:lnSpc>
            </a:pPr>
            <a:endParaRPr lang="en-US" sz="2000" baseline="30000"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>
                <a:ea typeface="ＭＳ Ｐゴシック" charset="0"/>
              </a:rPr>
              <a:t>Human activities affect the sulfur cycle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>
                <a:ea typeface="ＭＳ Ｐゴシック" charset="0"/>
              </a:rPr>
              <a:t>Burn sulfur-containing coal and oil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>
                <a:ea typeface="ＭＳ Ｐゴシック" charset="0"/>
              </a:rPr>
              <a:t>Refine sulfur-containing petroleum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200">
                <a:ea typeface="ＭＳ Ｐゴシック" charset="0"/>
              </a:rPr>
              <a:t>Convert sulfur-containing metallic mineral ores</a:t>
            </a:r>
          </a:p>
          <a:p>
            <a:pPr eaLnBrk="1" hangingPunct="1">
              <a:lnSpc>
                <a:spcPct val="90000"/>
              </a:lnSpc>
            </a:pPr>
            <a:endParaRPr lang="en-US" sz="2400"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  <a:buFont typeface="Times" charset="0"/>
              <a:buNone/>
            </a:pPr>
            <a:endParaRPr lang="en-US" sz="2400">
              <a:solidFill>
                <a:srgbClr val="CC33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326822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7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pPr eaLnBrk="1" hangingPunct="1"/>
            <a:r>
              <a:rPr lang="en-US" dirty="0">
                <a:ea typeface="ＭＳ Ｐゴシック" charset="0"/>
              </a:rPr>
              <a:t>Sulfur </a:t>
            </a:r>
            <a:r>
              <a:rPr lang="en-US" dirty="0" smtClean="0">
                <a:ea typeface="ＭＳ Ｐゴシック" charset="0"/>
              </a:rPr>
              <a:t>Cycle</a:t>
            </a:r>
            <a:endParaRPr lang="en-US" dirty="0">
              <a:ea typeface="ＭＳ Ｐゴシック" charset="0"/>
            </a:endParaRPr>
          </a:p>
        </p:txBody>
      </p:sp>
      <p:sp>
        <p:nvSpPr>
          <p:cNvPr id="14233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Stored in underground rocks, minerals and soil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Plants take up sulfur as sulfate-cycles through food web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H</a:t>
            </a:r>
            <a:r>
              <a:rPr lang="en-US" altLang="en-US" sz="2400" baseline="-25000" dirty="0"/>
              <a:t>2</a:t>
            </a:r>
            <a:r>
              <a:rPr lang="en-US" altLang="en-US" sz="2400" dirty="0"/>
              <a:t>S organic matter in swamps and bogs.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SO</a:t>
            </a:r>
            <a:r>
              <a:rPr lang="en-US" altLang="en-US" sz="2400" baseline="-25000" dirty="0"/>
              <a:t>2  </a:t>
            </a:r>
            <a:r>
              <a:rPr lang="en-US" altLang="en-US" sz="2400" dirty="0"/>
              <a:t>enters atmosphere from volcanoes </a:t>
            </a:r>
          </a:p>
          <a:p>
            <a:pPr marL="182880" indent="-182880">
              <a:buFont typeface="Arial" panose="020B0604020202020204" pitchFamily="34" charset="0"/>
              <a:buChar char="•"/>
              <a:defRPr/>
            </a:pPr>
            <a:r>
              <a:rPr lang="en-US" altLang="en-US" sz="2400" dirty="0"/>
              <a:t>Humans Impacts on Sulfur Cycle: Burning Fossil Fuels that release </a:t>
            </a:r>
            <a:r>
              <a:rPr lang="en-US" altLang="en-US" sz="2400" dirty="0" err="1"/>
              <a:t>SO</a:t>
            </a:r>
            <a:r>
              <a:rPr lang="en-US" altLang="en-US" sz="2400" baseline="-25000" dirty="0" err="1"/>
              <a:t>x</a:t>
            </a:r>
            <a:r>
              <a:rPr lang="en-US" altLang="en-US" sz="2400" dirty="0"/>
              <a:t> and form acid rain.</a:t>
            </a:r>
          </a:p>
          <a:p>
            <a:pPr eaLnBrk="1" hangingPunct="1">
              <a:lnSpc>
                <a:spcPct val="90000"/>
              </a:lnSpc>
            </a:pPr>
            <a:endParaRPr lang="en-US" sz="2400" dirty="0">
              <a:ea typeface="ＭＳ Ｐゴシック" charset="0"/>
            </a:endParaRPr>
          </a:p>
          <a:p>
            <a:pPr eaLnBrk="1" hangingPunct="1">
              <a:lnSpc>
                <a:spcPct val="90000"/>
              </a:lnSpc>
              <a:buFont typeface="Times" charset="0"/>
              <a:buNone/>
            </a:pPr>
            <a:endParaRPr lang="en-US" sz="2400" dirty="0">
              <a:solidFill>
                <a:srgbClr val="CC33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46404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3063" y="533400"/>
            <a:ext cx="8397875" cy="5943600"/>
          </a:xfrm>
          <a:ln>
            <a:solidFill>
              <a:srgbClr val="000000"/>
            </a:solidFill>
          </a:ln>
        </p:spPr>
      </p:pic>
    </p:spTree>
    <p:extLst>
      <p:ext uri="{BB962C8B-B14F-4D97-AF65-F5344CB8AC3E}">
        <p14:creationId xmlns:p14="http://schemas.microsoft.com/office/powerpoint/2010/main" val="1449479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3" name="Picture 2" descr="E_03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600"/>
            <a:ext cx="9144000" cy="665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0403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3200" smtClean="0"/>
          </a:p>
        </p:txBody>
      </p:sp>
      <p:sp>
        <p:nvSpPr>
          <p:cNvPr id="230404" name="Rectangle 4"/>
          <p:cNvSpPr>
            <a:spLocks noChangeArrowheads="1"/>
          </p:cNvSpPr>
          <p:nvPr/>
        </p:nvSpPr>
        <p:spPr bwMode="auto">
          <a:xfrm>
            <a:off x="8135938" y="6584950"/>
            <a:ext cx="1082675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algn="r" defTabSz="820738">
              <a:defRPr/>
            </a:pPr>
            <a:r>
              <a:rPr lang="en-US" sz="1200" b="1">
                <a:cs typeface="Arial" charset="0"/>
              </a:rPr>
              <a:t>Fig. 3-22, p. 74</a:t>
            </a:r>
          </a:p>
        </p:txBody>
      </p:sp>
      <p:sp>
        <p:nvSpPr>
          <p:cNvPr id="230405" name="Text Box 5"/>
          <p:cNvSpPr txBox="1">
            <a:spLocks noChangeArrowheads="1"/>
          </p:cNvSpPr>
          <p:nvPr/>
        </p:nvSpPr>
        <p:spPr bwMode="auto">
          <a:xfrm>
            <a:off x="4379913" y="412750"/>
            <a:ext cx="133508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Sulfur dioxide in atmosphere</a:t>
            </a:r>
          </a:p>
        </p:txBody>
      </p:sp>
      <p:sp>
        <p:nvSpPr>
          <p:cNvPr id="230406" name="Text Box 6"/>
          <p:cNvSpPr txBox="1">
            <a:spLocks noChangeArrowheads="1"/>
          </p:cNvSpPr>
          <p:nvPr/>
        </p:nvSpPr>
        <p:spPr bwMode="auto">
          <a:xfrm>
            <a:off x="7735888" y="1589088"/>
            <a:ext cx="1346200" cy="94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Sulfuric acid and Sulfate deposited </a:t>
            </a:r>
          </a:p>
          <a:p>
            <a:pPr algn="ctr"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as acid rain</a:t>
            </a:r>
          </a:p>
        </p:txBody>
      </p:sp>
      <p:sp>
        <p:nvSpPr>
          <p:cNvPr id="230407" name="Text Box 7"/>
          <p:cNvSpPr txBox="1">
            <a:spLocks noChangeArrowheads="1"/>
          </p:cNvSpPr>
          <p:nvPr/>
        </p:nvSpPr>
        <p:spPr bwMode="auto">
          <a:xfrm>
            <a:off x="1298575" y="1990725"/>
            <a:ext cx="12112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Smelting</a:t>
            </a:r>
          </a:p>
        </p:txBody>
      </p:sp>
      <p:sp>
        <p:nvSpPr>
          <p:cNvPr id="230408" name="Text Box 8"/>
          <p:cNvSpPr txBox="1">
            <a:spLocks noChangeArrowheads="1"/>
          </p:cNvSpPr>
          <p:nvPr/>
        </p:nvSpPr>
        <p:spPr bwMode="auto">
          <a:xfrm>
            <a:off x="2089150" y="1884363"/>
            <a:ext cx="1066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Burning coal</a:t>
            </a:r>
          </a:p>
        </p:txBody>
      </p:sp>
      <p:sp>
        <p:nvSpPr>
          <p:cNvPr id="230409" name="Text Box 9"/>
          <p:cNvSpPr txBox="1">
            <a:spLocks noChangeArrowheads="1"/>
          </p:cNvSpPr>
          <p:nvPr/>
        </p:nvSpPr>
        <p:spPr bwMode="auto">
          <a:xfrm>
            <a:off x="2811463" y="1884363"/>
            <a:ext cx="10668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Refining fossil fuels</a:t>
            </a:r>
          </a:p>
        </p:txBody>
      </p:sp>
      <p:sp>
        <p:nvSpPr>
          <p:cNvPr id="230410" name="Text Box 10"/>
          <p:cNvSpPr txBox="1">
            <a:spLocks noChangeArrowheads="1"/>
          </p:cNvSpPr>
          <p:nvPr/>
        </p:nvSpPr>
        <p:spPr bwMode="auto">
          <a:xfrm>
            <a:off x="320675" y="2417763"/>
            <a:ext cx="1295400" cy="668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Dimethyl sulfide a bacteria byproduct</a:t>
            </a:r>
          </a:p>
        </p:txBody>
      </p:sp>
      <p:sp>
        <p:nvSpPr>
          <p:cNvPr id="230411" name="Text Box 11"/>
          <p:cNvSpPr txBox="1">
            <a:spLocks noChangeArrowheads="1"/>
          </p:cNvSpPr>
          <p:nvPr/>
        </p:nvSpPr>
        <p:spPr bwMode="auto">
          <a:xfrm>
            <a:off x="5041900" y="2349500"/>
            <a:ext cx="114300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Sulfur in animals (consumers)</a:t>
            </a:r>
          </a:p>
        </p:txBody>
      </p:sp>
      <p:sp>
        <p:nvSpPr>
          <p:cNvPr id="230412" name="Text Box 12"/>
          <p:cNvSpPr txBox="1">
            <a:spLocks noChangeArrowheads="1"/>
          </p:cNvSpPr>
          <p:nvPr/>
        </p:nvSpPr>
        <p:spPr bwMode="auto">
          <a:xfrm>
            <a:off x="6275388" y="3575050"/>
            <a:ext cx="1104900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300" b="1">
                <a:solidFill>
                  <a:srgbClr val="000000"/>
                </a:solidFill>
                <a:cs typeface="Arial" charset="0"/>
              </a:rPr>
              <a:t>Sulfur in plants (producers)</a:t>
            </a:r>
          </a:p>
        </p:txBody>
      </p:sp>
      <p:sp>
        <p:nvSpPr>
          <p:cNvPr id="230413" name="Text Box 13"/>
          <p:cNvSpPr txBox="1">
            <a:spLocks noChangeArrowheads="1"/>
          </p:cNvSpPr>
          <p:nvPr/>
        </p:nvSpPr>
        <p:spPr bwMode="auto">
          <a:xfrm>
            <a:off x="1992313" y="3924300"/>
            <a:ext cx="1452562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Mining and extraction</a:t>
            </a:r>
          </a:p>
        </p:txBody>
      </p:sp>
      <p:sp>
        <p:nvSpPr>
          <p:cNvPr id="230414" name="Text Box 14"/>
          <p:cNvSpPr txBox="1">
            <a:spLocks noChangeArrowheads="1"/>
          </p:cNvSpPr>
          <p:nvPr/>
        </p:nvSpPr>
        <p:spPr bwMode="auto">
          <a:xfrm>
            <a:off x="7426325" y="4144963"/>
            <a:ext cx="903288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Uptake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by plants</a:t>
            </a:r>
          </a:p>
        </p:txBody>
      </p:sp>
      <p:sp>
        <p:nvSpPr>
          <p:cNvPr id="230415" name="Text Box 15"/>
          <p:cNvSpPr txBox="1">
            <a:spLocks noChangeArrowheads="1"/>
          </p:cNvSpPr>
          <p:nvPr/>
        </p:nvSpPr>
        <p:spPr bwMode="auto">
          <a:xfrm>
            <a:off x="304800" y="4384675"/>
            <a:ext cx="1066800" cy="668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Sulfur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in ocean sediments</a:t>
            </a:r>
          </a:p>
        </p:txBody>
      </p:sp>
      <p:sp>
        <p:nvSpPr>
          <p:cNvPr id="230416" name="Text Box 16"/>
          <p:cNvSpPr txBox="1">
            <a:spLocks noChangeArrowheads="1"/>
          </p:cNvSpPr>
          <p:nvPr/>
        </p:nvSpPr>
        <p:spPr bwMode="auto">
          <a:xfrm>
            <a:off x="6464300" y="4598988"/>
            <a:ext cx="9191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Decay</a:t>
            </a:r>
          </a:p>
        </p:txBody>
      </p:sp>
      <p:sp>
        <p:nvSpPr>
          <p:cNvPr id="230417" name="Text Box 17"/>
          <p:cNvSpPr txBox="1">
            <a:spLocks noChangeArrowheads="1"/>
          </p:cNvSpPr>
          <p:nvPr/>
        </p:nvSpPr>
        <p:spPr bwMode="auto">
          <a:xfrm>
            <a:off x="4995863" y="4918075"/>
            <a:ext cx="9191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Decay</a:t>
            </a:r>
          </a:p>
        </p:txBody>
      </p:sp>
      <p:sp>
        <p:nvSpPr>
          <p:cNvPr id="230418" name="Text Box 18"/>
          <p:cNvSpPr txBox="1">
            <a:spLocks noChangeArrowheads="1"/>
          </p:cNvSpPr>
          <p:nvPr/>
        </p:nvSpPr>
        <p:spPr bwMode="auto">
          <a:xfrm>
            <a:off x="196850" y="5511800"/>
            <a:ext cx="11350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Process</a:t>
            </a:r>
          </a:p>
        </p:txBody>
      </p:sp>
      <p:sp>
        <p:nvSpPr>
          <p:cNvPr id="230419" name="Text Box 19"/>
          <p:cNvSpPr txBox="1">
            <a:spLocks noChangeArrowheads="1"/>
          </p:cNvSpPr>
          <p:nvPr/>
        </p:nvSpPr>
        <p:spPr bwMode="auto">
          <a:xfrm>
            <a:off x="6421438" y="5564188"/>
            <a:ext cx="1714500" cy="73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Sulfur </a:t>
            </a:r>
          </a:p>
          <a:p>
            <a:pPr algn="ctr"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in soil, rock </a:t>
            </a:r>
          </a:p>
          <a:p>
            <a:pPr algn="ctr"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and fossil fuels</a:t>
            </a:r>
          </a:p>
        </p:txBody>
      </p:sp>
      <p:sp>
        <p:nvSpPr>
          <p:cNvPr id="230420" name="Text Box 20"/>
          <p:cNvSpPr txBox="1">
            <a:spLocks noChangeArrowheads="1"/>
          </p:cNvSpPr>
          <p:nvPr/>
        </p:nvSpPr>
        <p:spPr bwMode="auto">
          <a:xfrm>
            <a:off x="196850" y="5830888"/>
            <a:ext cx="13001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Reservoir</a:t>
            </a:r>
          </a:p>
        </p:txBody>
      </p:sp>
      <p:sp>
        <p:nvSpPr>
          <p:cNvPr id="230421" name="Text Box 21"/>
          <p:cNvSpPr txBox="1">
            <a:spLocks noChangeArrowheads="1"/>
          </p:cNvSpPr>
          <p:nvPr/>
        </p:nvSpPr>
        <p:spPr bwMode="auto">
          <a:xfrm>
            <a:off x="207963" y="6111875"/>
            <a:ext cx="1773237" cy="4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Pathway affected by humans</a:t>
            </a:r>
          </a:p>
        </p:txBody>
      </p:sp>
      <p:sp>
        <p:nvSpPr>
          <p:cNvPr id="230422" name="Text Box 22"/>
          <p:cNvSpPr txBox="1">
            <a:spLocks noChangeArrowheads="1"/>
          </p:cNvSpPr>
          <p:nvPr/>
        </p:nvSpPr>
        <p:spPr bwMode="auto">
          <a:xfrm>
            <a:off x="196850" y="6477000"/>
            <a:ext cx="20113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400" b="1">
                <a:solidFill>
                  <a:srgbClr val="000000"/>
                </a:solidFill>
                <a:cs typeface="Arial" charset="0"/>
              </a:rPr>
              <a:t>Natural pathway</a:t>
            </a:r>
          </a:p>
        </p:txBody>
      </p:sp>
    </p:spTree>
    <p:extLst>
      <p:ext uri="{BB962C8B-B14F-4D97-AF65-F5344CB8AC3E}">
        <p14:creationId xmlns:p14="http://schemas.microsoft.com/office/powerpoint/2010/main" val="27670277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ChangeArrowheads="1"/>
          </p:cNvSpPr>
          <p:nvPr/>
        </p:nvSpPr>
        <p:spPr bwMode="auto">
          <a:xfrm>
            <a:off x="685800" y="381000"/>
            <a:ext cx="79248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sz="3400" b="1">
                <a:latin typeface="Helvetica" charset="0"/>
              </a:rPr>
              <a:t>Nutrient Cycling &amp; Sustainability</a:t>
            </a:r>
            <a:endParaRPr lang="en-US" sz="3800" b="1">
              <a:latin typeface="Helvetica" charset="0"/>
            </a:endParaRPr>
          </a:p>
        </p:txBody>
      </p:sp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914400" y="1143000"/>
            <a:ext cx="7239000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46075" indent="-173038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30000"/>
              </a:spcBef>
              <a:buFontTx/>
              <a:buChar char="•"/>
            </a:pPr>
            <a:r>
              <a:rPr lang="en-US">
                <a:latin typeface="Helvetica" charset="0"/>
              </a:rPr>
              <a:t>ecosystems tend toward equilibrium with respect to energy flow &amp; nutrient cycling; may appear self–contained;</a:t>
            </a:r>
          </a:p>
          <a:p>
            <a:pPr lvl="1">
              <a:spcBef>
                <a:spcPct val="30000"/>
              </a:spcBef>
              <a:buFontTx/>
              <a:buChar char="•"/>
            </a:pPr>
            <a:r>
              <a:rPr lang="en-US">
                <a:latin typeface="Helvetica" charset="0"/>
              </a:rPr>
              <a:t>“immature” natural ecosytems -- major shifts in energy flow &amp; nutrient cycling;</a:t>
            </a:r>
          </a:p>
          <a:p>
            <a:pPr lvl="1">
              <a:spcBef>
                <a:spcPct val="30000"/>
              </a:spcBef>
              <a:buFontTx/>
              <a:buChar char="•"/>
            </a:pPr>
            <a:r>
              <a:rPr lang="en-US">
                <a:latin typeface="Helvetica" charset="0"/>
              </a:rPr>
              <a:t>ecosystems not self-contained -- considerable exchange of water &amp; nutrients of ecosystems with adjacent ecosystems;</a:t>
            </a:r>
          </a:p>
          <a:p>
            <a:pPr lvl="1">
              <a:spcBef>
                <a:spcPct val="30000"/>
              </a:spcBef>
              <a:buFontTx/>
              <a:buChar char="•"/>
            </a:pPr>
            <a:r>
              <a:rPr lang="en-US">
                <a:latin typeface="Helvetica" charset="0"/>
              </a:rPr>
              <a:t>human modification of nutrient cycles can lead to major shifts in ecosystem function.</a:t>
            </a:r>
          </a:p>
        </p:txBody>
      </p:sp>
      <p:sp>
        <p:nvSpPr>
          <p:cNvPr id="48131" name="Text Box 4"/>
          <p:cNvSpPr txBox="1">
            <a:spLocks noChangeArrowheads="1"/>
          </p:cNvSpPr>
          <p:nvPr/>
        </p:nvSpPr>
        <p:spPr bwMode="auto">
          <a:xfrm>
            <a:off x="6172200" y="6461125"/>
            <a:ext cx="25908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000">
                <a:solidFill>
                  <a:schemeClr val="bg1"/>
                </a:solidFill>
                <a:latin typeface="Helvetica" charset="0"/>
              </a:rPr>
              <a:t>© Brooks/Cole Publishing Company / ITP</a:t>
            </a:r>
          </a:p>
        </p:txBody>
      </p:sp>
    </p:spTree>
    <p:extLst>
      <p:ext uri="{BB962C8B-B14F-4D97-AF65-F5344CB8AC3E}">
        <p14:creationId xmlns:p14="http://schemas.microsoft.com/office/powerpoint/2010/main" val="233466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 build="p" bldLvl="3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Water Cycles through the Biosphere</a:t>
            </a:r>
          </a:p>
        </p:txBody>
      </p:sp>
      <p:sp>
        <p:nvSpPr>
          <p:cNvPr id="1013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sz="2400">
                <a:ea typeface="ＭＳ Ｐゴシック" charset="0"/>
              </a:rPr>
              <a:t>Natural renewal of water quality: three major processes</a:t>
            </a:r>
          </a:p>
          <a:p>
            <a:pPr lvl="1" eaLnBrk="1" hangingPunct="1"/>
            <a:r>
              <a:rPr lang="en-US" sz="2200">
                <a:ea typeface="ＭＳ Ｐゴシック" charset="0"/>
              </a:rPr>
              <a:t>Evaporation</a:t>
            </a:r>
          </a:p>
          <a:p>
            <a:pPr lvl="1" eaLnBrk="1" hangingPunct="1"/>
            <a:r>
              <a:rPr lang="en-US" sz="2200">
                <a:ea typeface="ＭＳ Ｐゴシック" charset="0"/>
              </a:rPr>
              <a:t>Precipitation</a:t>
            </a:r>
          </a:p>
          <a:p>
            <a:pPr lvl="1" eaLnBrk="1" hangingPunct="1"/>
            <a:r>
              <a:rPr lang="en-US" sz="2200">
                <a:ea typeface="ＭＳ Ｐゴシック" charset="0"/>
              </a:rPr>
              <a:t>Transpiration</a:t>
            </a:r>
          </a:p>
          <a:p>
            <a:pPr lvl="1" eaLnBrk="1" hangingPunct="1"/>
            <a:endParaRPr lang="en-US" sz="1600">
              <a:ea typeface="ＭＳ Ｐゴシック" charset="0"/>
            </a:endParaRPr>
          </a:p>
          <a:p>
            <a:pPr eaLnBrk="1" hangingPunct="1"/>
            <a:r>
              <a:rPr lang="en-US" sz="2400">
                <a:ea typeface="ＭＳ Ｐゴシック" charset="0"/>
              </a:rPr>
              <a:t>Alteration of the hydrologic cycle by humans</a:t>
            </a:r>
          </a:p>
          <a:p>
            <a:pPr lvl="1" eaLnBrk="1" hangingPunct="1"/>
            <a:r>
              <a:rPr lang="en-US" sz="2200">
                <a:ea typeface="ＭＳ Ｐゴシック" charset="0"/>
              </a:rPr>
              <a:t>Withdrawal of large amounts of freshwater at rates faster than nature can replace it</a:t>
            </a:r>
          </a:p>
          <a:p>
            <a:pPr lvl="1" eaLnBrk="1" hangingPunct="1"/>
            <a:r>
              <a:rPr lang="en-US" sz="2200">
                <a:ea typeface="ＭＳ Ｐゴシック" charset="0"/>
              </a:rPr>
              <a:t>Clearing vegetation</a:t>
            </a:r>
          </a:p>
          <a:p>
            <a:pPr lvl="1" eaLnBrk="1" hangingPunct="1"/>
            <a:r>
              <a:rPr lang="en-US" sz="2200">
                <a:ea typeface="ＭＳ Ｐゴシック" charset="0"/>
              </a:rPr>
              <a:t>Increased flooding when wetlands are drained</a:t>
            </a:r>
          </a:p>
          <a:p>
            <a:pPr eaLnBrk="1" hangingPunct="1"/>
            <a:endParaRPr lang="en-US" sz="2400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8231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 fontScale="90000"/>
          </a:bodyPr>
          <a:lstStyle/>
          <a:p>
            <a:pPr eaLnBrk="1" hangingPunct="1"/>
            <a:r>
              <a:rPr lang="en-US">
                <a:ea typeface="ＭＳ Ｐゴシック" charset="0"/>
              </a:rPr>
              <a:t>Carbon Cycle Depends on Photosynthesis and Respiration</a:t>
            </a:r>
          </a:p>
        </p:txBody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>
                <a:ea typeface="ＭＳ Ｐゴシック" charset="0"/>
              </a:rPr>
              <a:t>Link between photosynthesis in producers and respiration in producers, consumers, and decomposers</a:t>
            </a:r>
          </a:p>
          <a:p>
            <a:pPr eaLnBrk="1" hangingPunct="1"/>
            <a:endParaRPr lang="en-US">
              <a:ea typeface="ＭＳ Ｐゴシック" charset="0"/>
            </a:endParaRPr>
          </a:p>
          <a:p>
            <a:pPr eaLnBrk="1" hangingPunct="1"/>
            <a:r>
              <a:rPr lang="en-US">
                <a:ea typeface="ＭＳ Ｐゴシック" charset="0"/>
              </a:rPr>
              <a:t>Additional CO</a:t>
            </a:r>
            <a:r>
              <a:rPr lang="en-US" baseline="-25000">
                <a:ea typeface="ＭＳ Ｐゴシック" charset="0"/>
              </a:rPr>
              <a:t>2 </a:t>
            </a:r>
            <a:r>
              <a:rPr lang="en-US">
                <a:ea typeface="ＭＳ Ｐゴシック" charset="0"/>
              </a:rPr>
              <a:t>added to the atmosphere</a:t>
            </a:r>
          </a:p>
          <a:p>
            <a:pPr lvl="1" eaLnBrk="1" hangingPunct="1"/>
            <a:r>
              <a:rPr lang="en-US">
                <a:ea typeface="ＭＳ Ｐゴシック" charset="0"/>
              </a:rPr>
              <a:t>Tree clearing</a:t>
            </a:r>
          </a:p>
          <a:p>
            <a:pPr lvl="1" eaLnBrk="1" hangingPunct="1"/>
            <a:r>
              <a:rPr lang="en-US">
                <a:ea typeface="ＭＳ Ｐゴシック" charset="0"/>
              </a:rPr>
              <a:t>Burning of fossil fuels</a:t>
            </a:r>
          </a:p>
          <a:p>
            <a:pPr lvl="1" eaLnBrk="1" hangingPunct="1"/>
            <a:r>
              <a:rPr lang="en-US">
                <a:ea typeface="ＭＳ Ｐゴシック" charset="0"/>
              </a:rPr>
              <a:t>Warms the atmosphere</a:t>
            </a:r>
          </a:p>
        </p:txBody>
      </p:sp>
    </p:spTree>
    <p:extLst>
      <p:ext uri="{BB962C8B-B14F-4D97-AF65-F5344CB8AC3E}">
        <p14:creationId xmlns:p14="http://schemas.microsoft.com/office/powerpoint/2010/main" val="6513380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Rectangle 2"/>
          <p:cNvSpPr>
            <a:spLocks noGrp="1" noChangeArrowheads="1"/>
          </p:cNvSpPr>
          <p:nvPr>
            <p:ph type="title"/>
          </p:nvPr>
        </p:nvSpPr>
        <p:spPr/>
        <p:txBody>
          <a:bodyPr anchor="b">
            <a:normAutofit/>
          </a:bodyPr>
          <a:lstStyle/>
          <a:p>
            <a:r>
              <a:rPr lang="en-US" altLang="en-US" b="1" dirty="0"/>
              <a:t>Carbon Cycle-Why it is Important</a:t>
            </a:r>
            <a:endParaRPr lang="en-US" dirty="0">
              <a:ea typeface="ＭＳ Ｐゴシック" charset="0"/>
            </a:endParaRPr>
          </a:p>
        </p:txBody>
      </p:sp>
      <p:sp>
        <p:nvSpPr>
          <p:cNvPr id="1177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r>
              <a:rPr lang="en-US" dirty="0">
                <a:latin typeface="Arial" charset="0"/>
              </a:rPr>
              <a:t>The most important element in living organisms: 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*20% body weight; basis of organic molecules that form membranes, tissues, proteins, carbs, energy</a:t>
            </a:r>
          </a:p>
          <a:p>
            <a:pPr>
              <a:lnSpc>
                <a:spcPct val="80000"/>
              </a:lnSpc>
              <a:buNone/>
            </a:pPr>
            <a:r>
              <a:rPr lang="en-US" dirty="0">
                <a:latin typeface="Arial" charset="0"/>
              </a:rPr>
              <a:t>	</a:t>
            </a:r>
          </a:p>
          <a:p>
            <a:pPr>
              <a:lnSpc>
                <a:spcPct val="80000"/>
              </a:lnSpc>
            </a:pPr>
            <a:r>
              <a:rPr lang="en-US" dirty="0">
                <a:latin typeface="Arial" charset="0"/>
              </a:rPr>
              <a:t>Important to the climate system (nature’s thermostat) which sets the background for our environment: </a:t>
            </a:r>
            <a:br>
              <a:rPr lang="en-US" dirty="0">
                <a:latin typeface="Arial" charset="0"/>
              </a:rPr>
            </a:br>
            <a:r>
              <a:rPr lang="en-US" dirty="0">
                <a:latin typeface="Arial" charset="0"/>
              </a:rPr>
              <a:t>*carbon dioxide (CO</a:t>
            </a:r>
            <a:r>
              <a:rPr lang="en-US" baseline="-25000" dirty="0">
                <a:latin typeface="Arial" charset="0"/>
              </a:rPr>
              <a:t>2</a:t>
            </a:r>
            <a:r>
              <a:rPr lang="en-US" dirty="0">
                <a:latin typeface="Arial" charset="0"/>
              </a:rPr>
              <a:t> ) and methane (CH</a:t>
            </a:r>
            <a:r>
              <a:rPr lang="en-US" baseline="-25000" dirty="0">
                <a:latin typeface="Arial" charset="0"/>
              </a:rPr>
              <a:t>4</a:t>
            </a:r>
            <a:r>
              <a:rPr lang="en-US" dirty="0">
                <a:latin typeface="Arial" charset="0"/>
              </a:rPr>
              <a:t> ) are greenhouse gases which help determine global temperatures </a:t>
            </a:r>
            <a:br>
              <a:rPr lang="en-US" dirty="0">
                <a:latin typeface="Arial" charset="0"/>
              </a:rPr>
            </a:br>
            <a:endParaRPr lang="en-US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317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857" name="Picture 2" descr="E_03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0"/>
            <a:ext cx="8169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8115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1000" smtClean="0"/>
          </a:p>
        </p:txBody>
      </p:sp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8129588" y="6584950"/>
            <a:ext cx="1082675" cy="26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lIns="82058" tIns="41029" rIns="82058" bIns="41029">
            <a:spAutoFit/>
          </a:bodyPr>
          <a:lstStyle/>
          <a:p>
            <a:pPr algn="r" defTabSz="820738">
              <a:defRPr/>
            </a:pPr>
            <a:r>
              <a:rPr lang="en-US" sz="1200" b="1">
                <a:cs typeface="Arial" charset="0"/>
              </a:rPr>
              <a:t>Fig. 3-19, p. 70</a:t>
            </a:r>
          </a:p>
        </p:txBody>
      </p:sp>
      <p:sp>
        <p:nvSpPr>
          <p:cNvPr id="218117" name="Text Box 5"/>
          <p:cNvSpPr txBox="1">
            <a:spLocks noChangeArrowheads="1"/>
          </p:cNvSpPr>
          <p:nvPr/>
        </p:nvSpPr>
        <p:spPr bwMode="auto">
          <a:xfrm>
            <a:off x="3946525" y="228600"/>
            <a:ext cx="14652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Carbon dioxide in atmosphere</a:t>
            </a:r>
          </a:p>
        </p:txBody>
      </p:sp>
      <p:sp>
        <p:nvSpPr>
          <p:cNvPr id="218118" name="Text Box 6"/>
          <p:cNvSpPr txBox="1">
            <a:spLocks noChangeArrowheads="1"/>
          </p:cNvSpPr>
          <p:nvPr/>
        </p:nvSpPr>
        <p:spPr bwMode="auto">
          <a:xfrm>
            <a:off x="5743575" y="404813"/>
            <a:ext cx="15033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Respiration</a:t>
            </a:r>
          </a:p>
        </p:txBody>
      </p:sp>
      <p:sp>
        <p:nvSpPr>
          <p:cNvPr id="218119" name="Text Box 7"/>
          <p:cNvSpPr txBox="1">
            <a:spLocks noChangeArrowheads="1"/>
          </p:cNvSpPr>
          <p:nvPr/>
        </p:nvSpPr>
        <p:spPr bwMode="auto">
          <a:xfrm>
            <a:off x="5602288" y="709613"/>
            <a:ext cx="19478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Photosynthesis</a:t>
            </a:r>
          </a:p>
        </p:txBody>
      </p:sp>
      <p:sp>
        <p:nvSpPr>
          <p:cNvPr id="218120" name="Text Box 8"/>
          <p:cNvSpPr txBox="1">
            <a:spLocks noChangeArrowheads="1"/>
          </p:cNvSpPr>
          <p:nvPr/>
        </p:nvSpPr>
        <p:spPr bwMode="auto">
          <a:xfrm>
            <a:off x="5486400" y="1363663"/>
            <a:ext cx="1268413" cy="242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100" b="1">
                <a:solidFill>
                  <a:srgbClr val="000000"/>
                </a:solidFill>
                <a:cs typeface="Arial" charset="0"/>
              </a:rPr>
              <a:t>Animals (consumers)</a:t>
            </a:r>
          </a:p>
        </p:txBody>
      </p:sp>
      <p:sp>
        <p:nvSpPr>
          <p:cNvPr id="218121" name="Text Box 9"/>
          <p:cNvSpPr txBox="1">
            <a:spLocks noChangeArrowheads="1"/>
          </p:cNvSpPr>
          <p:nvPr/>
        </p:nvSpPr>
        <p:spPr bwMode="auto">
          <a:xfrm>
            <a:off x="7539038" y="1555750"/>
            <a:ext cx="900112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Burning fossil fuels</a:t>
            </a:r>
          </a:p>
        </p:txBody>
      </p:sp>
      <p:sp>
        <p:nvSpPr>
          <p:cNvPr id="218122" name="Text Box 10"/>
          <p:cNvSpPr txBox="1">
            <a:spLocks noChangeArrowheads="1"/>
          </p:cNvSpPr>
          <p:nvPr/>
        </p:nvSpPr>
        <p:spPr bwMode="auto">
          <a:xfrm>
            <a:off x="1006475" y="1816100"/>
            <a:ext cx="12366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Diffusion</a:t>
            </a:r>
          </a:p>
        </p:txBody>
      </p:sp>
      <p:sp>
        <p:nvSpPr>
          <p:cNvPr id="218123" name="Text Box 11"/>
          <p:cNvSpPr txBox="1">
            <a:spLocks noChangeArrowheads="1"/>
          </p:cNvSpPr>
          <p:nvPr/>
        </p:nvSpPr>
        <p:spPr bwMode="auto">
          <a:xfrm>
            <a:off x="2979738" y="1828800"/>
            <a:ext cx="14906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Forest fires</a:t>
            </a:r>
          </a:p>
        </p:txBody>
      </p:sp>
      <p:sp>
        <p:nvSpPr>
          <p:cNvPr id="218124" name="Text Box 12"/>
          <p:cNvSpPr txBox="1">
            <a:spLocks noChangeArrowheads="1"/>
          </p:cNvSpPr>
          <p:nvPr/>
        </p:nvSpPr>
        <p:spPr bwMode="auto">
          <a:xfrm>
            <a:off x="4648200" y="2311400"/>
            <a:ext cx="1122363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Plants (producers)</a:t>
            </a:r>
          </a:p>
        </p:txBody>
      </p:sp>
      <p:sp>
        <p:nvSpPr>
          <p:cNvPr id="218125" name="Text Box 13"/>
          <p:cNvSpPr txBox="1">
            <a:spLocks noChangeArrowheads="1"/>
          </p:cNvSpPr>
          <p:nvPr/>
        </p:nvSpPr>
        <p:spPr bwMode="auto">
          <a:xfrm>
            <a:off x="2324100" y="2487613"/>
            <a:ext cx="17192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Deforestation</a:t>
            </a:r>
          </a:p>
        </p:txBody>
      </p:sp>
      <p:sp>
        <p:nvSpPr>
          <p:cNvPr id="218126" name="Text Box 14"/>
          <p:cNvSpPr txBox="1">
            <a:spLocks noChangeArrowheads="1"/>
          </p:cNvSpPr>
          <p:nvPr/>
        </p:nvSpPr>
        <p:spPr bwMode="auto">
          <a:xfrm>
            <a:off x="1612900" y="2936875"/>
            <a:ext cx="18589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Transportation</a:t>
            </a:r>
          </a:p>
        </p:txBody>
      </p:sp>
      <p:sp>
        <p:nvSpPr>
          <p:cNvPr id="218127" name="Text Box 15"/>
          <p:cNvSpPr txBox="1">
            <a:spLocks noChangeArrowheads="1"/>
          </p:cNvSpPr>
          <p:nvPr/>
        </p:nvSpPr>
        <p:spPr bwMode="auto">
          <a:xfrm>
            <a:off x="3817938" y="2936875"/>
            <a:ext cx="15033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Respiration</a:t>
            </a:r>
          </a:p>
        </p:txBody>
      </p:sp>
      <p:sp>
        <p:nvSpPr>
          <p:cNvPr id="218128" name="Text Box 16"/>
          <p:cNvSpPr txBox="1">
            <a:spLocks noChangeArrowheads="1"/>
          </p:cNvSpPr>
          <p:nvPr/>
        </p:nvSpPr>
        <p:spPr bwMode="auto">
          <a:xfrm>
            <a:off x="6654800" y="3160713"/>
            <a:ext cx="1135063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Carbon in plants (producers)</a:t>
            </a:r>
          </a:p>
        </p:txBody>
      </p:sp>
      <p:sp>
        <p:nvSpPr>
          <p:cNvPr id="218129" name="Text Box 17"/>
          <p:cNvSpPr txBox="1">
            <a:spLocks noChangeArrowheads="1"/>
          </p:cNvSpPr>
          <p:nvPr/>
        </p:nvSpPr>
        <p:spPr bwMode="auto">
          <a:xfrm>
            <a:off x="846138" y="3714750"/>
            <a:ext cx="1539875" cy="42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100" b="1">
                <a:solidFill>
                  <a:srgbClr val="000000"/>
                </a:solidFill>
                <a:cs typeface="Arial" charset="0"/>
              </a:rPr>
              <a:t>Carbon dioxide dissolved in ocean</a:t>
            </a:r>
          </a:p>
        </p:txBody>
      </p:sp>
      <p:sp>
        <p:nvSpPr>
          <p:cNvPr id="218130" name="Text Box 18"/>
          <p:cNvSpPr txBox="1">
            <a:spLocks noChangeArrowheads="1"/>
          </p:cNvSpPr>
          <p:nvPr/>
        </p:nvSpPr>
        <p:spPr bwMode="auto">
          <a:xfrm>
            <a:off x="4035425" y="3684588"/>
            <a:ext cx="1128713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80000"/>
              </a:lnSpc>
              <a:defRPr/>
            </a:pPr>
            <a:r>
              <a:rPr lang="en-US" sz="1100" b="1">
                <a:solidFill>
                  <a:srgbClr val="000000"/>
                </a:solidFill>
                <a:cs typeface="Arial" charset="0"/>
              </a:rPr>
              <a:t>Carbon in animals (consumers)</a:t>
            </a:r>
          </a:p>
        </p:txBody>
      </p:sp>
      <p:sp>
        <p:nvSpPr>
          <p:cNvPr id="218131" name="Text Box 19"/>
          <p:cNvSpPr txBox="1">
            <a:spLocks noChangeArrowheads="1"/>
          </p:cNvSpPr>
          <p:nvPr/>
        </p:nvSpPr>
        <p:spPr bwMode="auto">
          <a:xfrm>
            <a:off x="6208713" y="4029075"/>
            <a:ext cx="18970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Decomposition</a:t>
            </a:r>
          </a:p>
        </p:txBody>
      </p:sp>
      <p:sp>
        <p:nvSpPr>
          <p:cNvPr id="218132" name="Text Box 20"/>
          <p:cNvSpPr txBox="1">
            <a:spLocks noChangeArrowheads="1"/>
          </p:cNvSpPr>
          <p:nvPr/>
        </p:nvSpPr>
        <p:spPr bwMode="auto">
          <a:xfrm>
            <a:off x="1636713" y="4271963"/>
            <a:ext cx="1792287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1100" b="1">
                <a:solidFill>
                  <a:srgbClr val="000000"/>
                </a:solidFill>
                <a:cs typeface="Arial" charset="0"/>
              </a:rPr>
              <a:t>Marine food webs Producers, consumers, decomposers</a:t>
            </a:r>
          </a:p>
        </p:txBody>
      </p:sp>
      <p:sp>
        <p:nvSpPr>
          <p:cNvPr id="218133" name="Text Box 21"/>
          <p:cNvSpPr txBox="1">
            <a:spLocks noChangeArrowheads="1"/>
          </p:cNvSpPr>
          <p:nvPr/>
        </p:nvSpPr>
        <p:spPr bwMode="auto">
          <a:xfrm>
            <a:off x="7337425" y="4164013"/>
            <a:ext cx="1033463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1" hangingPunct="1">
              <a:lnSpc>
                <a:spcPct val="90000"/>
              </a:lnSpc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Carbon in fossil fuels</a:t>
            </a:r>
          </a:p>
        </p:txBody>
      </p:sp>
      <p:sp>
        <p:nvSpPr>
          <p:cNvPr id="218134" name="Text Box 22"/>
          <p:cNvSpPr txBox="1">
            <a:spLocks noChangeArrowheads="1"/>
          </p:cNvSpPr>
          <p:nvPr/>
        </p:nvSpPr>
        <p:spPr bwMode="auto">
          <a:xfrm>
            <a:off x="1903413" y="5053013"/>
            <a:ext cx="1501775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it-IT" sz="1200" b="1">
                <a:solidFill>
                  <a:srgbClr val="000000"/>
                </a:solidFill>
                <a:cs typeface="Arial" charset="0"/>
              </a:rPr>
              <a:t>Carbon in limestone or dolomite sediments</a:t>
            </a:r>
            <a:endParaRPr lang="en-US" sz="1200" b="1">
              <a:solidFill>
                <a:srgbClr val="000000"/>
              </a:solidFill>
              <a:cs typeface="Arial" charset="0"/>
            </a:endParaRPr>
          </a:p>
        </p:txBody>
      </p:sp>
      <p:sp>
        <p:nvSpPr>
          <p:cNvPr id="218135" name="Text Box 23"/>
          <p:cNvSpPr txBox="1">
            <a:spLocks noChangeArrowheads="1"/>
          </p:cNvSpPr>
          <p:nvPr/>
        </p:nvSpPr>
        <p:spPr bwMode="auto">
          <a:xfrm>
            <a:off x="6076950" y="5121275"/>
            <a:ext cx="15668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Compaction</a:t>
            </a:r>
          </a:p>
        </p:txBody>
      </p:sp>
      <p:sp>
        <p:nvSpPr>
          <p:cNvPr id="218136" name="Text Box 24"/>
          <p:cNvSpPr txBox="1">
            <a:spLocks noChangeArrowheads="1"/>
          </p:cNvSpPr>
          <p:nvPr/>
        </p:nvSpPr>
        <p:spPr bwMode="auto">
          <a:xfrm>
            <a:off x="725488" y="5702300"/>
            <a:ext cx="11350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Process</a:t>
            </a:r>
          </a:p>
        </p:txBody>
      </p:sp>
      <p:sp>
        <p:nvSpPr>
          <p:cNvPr id="218137" name="Text Box 25"/>
          <p:cNvSpPr txBox="1">
            <a:spLocks noChangeArrowheads="1"/>
          </p:cNvSpPr>
          <p:nvPr/>
        </p:nvSpPr>
        <p:spPr bwMode="auto">
          <a:xfrm>
            <a:off x="725488" y="5951538"/>
            <a:ext cx="1300162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Reservoir</a:t>
            </a:r>
          </a:p>
        </p:txBody>
      </p:sp>
      <p:sp>
        <p:nvSpPr>
          <p:cNvPr id="218138" name="Text Box 26"/>
          <p:cNvSpPr txBox="1">
            <a:spLocks noChangeArrowheads="1"/>
          </p:cNvSpPr>
          <p:nvPr/>
        </p:nvSpPr>
        <p:spPr bwMode="auto">
          <a:xfrm>
            <a:off x="725488" y="6259513"/>
            <a:ext cx="2443162" cy="220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70000"/>
              </a:lnSpc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Pathway affected by humans</a:t>
            </a:r>
          </a:p>
        </p:txBody>
      </p:sp>
      <p:sp>
        <p:nvSpPr>
          <p:cNvPr id="218139" name="Text Box 27"/>
          <p:cNvSpPr txBox="1">
            <a:spLocks noChangeArrowheads="1"/>
          </p:cNvSpPr>
          <p:nvPr/>
        </p:nvSpPr>
        <p:spPr bwMode="auto">
          <a:xfrm>
            <a:off x="725488" y="6477000"/>
            <a:ext cx="201136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1200" b="1">
                <a:solidFill>
                  <a:srgbClr val="000000"/>
                </a:solidFill>
                <a:cs typeface="Arial" charset="0"/>
              </a:rPr>
              <a:t>Natural pathway</a:t>
            </a:r>
          </a:p>
        </p:txBody>
      </p:sp>
    </p:spTree>
    <p:extLst>
      <p:ext uri="{BB962C8B-B14F-4D97-AF65-F5344CB8AC3E}">
        <p14:creationId xmlns:p14="http://schemas.microsoft.com/office/powerpoint/2010/main" val="2350051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5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1000" smtClean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0749"/>
            <a:ext cx="9144000" cy="5911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070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5" name="Rectangle 3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z="1000" smtClean="0"/>
          </a:p>
        </p:txBody>
      </p:sp>
      <p:pic>
        <p:nvPicPr>
          <p:cNvPr id="4" name="Picture 2" descr="figure_03_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708" y="139700"/>
            <a:ext cx="6320442" cy="67183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995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2139</Words>
  <Application>Microsoft Macintosh PowerPoint</Application>
  <PresentationFormat>On-screen Show (4:3)</PresentationFormat>
  <Paragraphs>309</Paragraphs>
  <Slides>35</Slides>
  <Notes>28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Office Theme</vt:lpstr>
      <vt:lpstr>Document</vt:lpstr>
      <vt:lpstr>PowerPoint Presentation</vt:lpstr>
      <vt:lpstr>Nutrients Cycle in the Biosphere</vt:lpstr>
      <vt:lpstr>Nutrients Cycle in the Biosphere</vt:lpstr>
      <vt:lpstr>Water Cycles through the Biosphere</vt:lpstr>
      <vt:lpstr>Carbon Cycle Depends on Photosynthesis and Respiration</vt:lpstr>
      <vt:lpstr>Carbon Cycle-Why it is Important</vt:lpstr>
      <vt:lpstr>PowerPoint Presentation</vt:lpstr>
      <vt:lpstr>PowerPoint Presentation</vt:lpstr>
      <vt:lpstr>PowerPoint Presentation</vt:lpstr>
      <vt:lpstr>Sources/Sinks/Fluxes</vt:lpstr>
      <vt:lpstr>Carbon Exchange between  atmosphere and ocean</vt:lpstr>
      <vt:lpstr>Sedimentation and Burial</vt:lpstr>
      <vt:lpstr>Extraction, Combustion and other Human Influences</vt:lpstr>
      <vt:lpstr>Ways that Humans Disrupt the Carbon Cycle</vt:lpstr>
      <vt:lpstr>Nitrogen Cycles through the Biosphere: Bacteria in Action (1)</vt:lpstr>
      <vt:lpstr>Nitrogen Cycles through the Biosphere: Bacteria in Action (2)</vt:lpstr>
      <vt:lpstr>Nitrogen Cycle</vt:lpstr>
      <vt:lpstr>PowerPoint Presentation</vt:lpstr>
      <vt:lpstr>PowerPoint Presentation</vt:lpstr>
      <vt:lpstr>PowerPoint Presentation</vt:lpstr>
      <vt:lpstr>PowerPoint Presentation</vt:lpstr>
      <vt:lpstr>Nitrogen Cycle Processes</vt:lpstr>
      <vt:lpstr>PowerPoint Presentation</vt:lpstr>
      <vt:lpstr>Phosphorus Cycles through the Biosphere</vt:lpstr>
      <vt:lpstr>Phosphorus Cycle</vt:lpstr>
      <vt:lpstr>PowerPoint Presentation</vt:lpstr>
      <vt:lpstr>PowerPoint Presentation</vt:lpstr>
      <vt:lpstr>PowerPoint Presentation</vt:lpstr>
      <vt:lpstr>PowerPoint Presentation</vt:lpstr>
      <vt:lpstr>Phosphorus Cycle</vt:lpstr>
      <vt:lpstr>Sulfur Cycles through the Biosphere</vt:lpstr>
      <vt:lpstr>Sulfur Cycle</vt:lpstr>
      <vt:lpstr>PowerPoint Presentation</vt:lpstr>
      <vt:lpstr>PowerPoint Presentation</vt:lpstr>
      <vt:lpstr>PowerPoint Presentation</vt:lpstr>
    </vt:vector>
  </TitlesOfParts>
  <Company>TJHS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Brett Butera</dc:creator>
  <cp:lastModifiedBy>Brett Butera</cp:lastModifiedBy>
  <cp:revision>140</cp:revision>
  <dcterms:created xsi:type="dcterms:W3CDTF">2016-08-25T00:09:50Z</dcterms:created>
  <dcterms:modified xsi:type="dcterms:W3CDTF">2016-09-15T16:55:34Z</dcterms:modified>
</cp:coreProperties>
</file>