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mov" ContentType="video/unknown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6" r:id="rId9"/>
    <p:sldId id="272" r:id="rId10"/>
    <p:sldId id="264" r:id="rId11"/>
    <p:sldId id="267" r:id="rId12"/>
    <p:sldId id="265" r:id="rId13"/>
    <p:sldId id="269" r:id="rId14"/>
    <p:sldId id="268" r:id="rId15"/>
    <p:sldId id="271" r:id="rId16"/>
    <p:sldId id="270" r:id="rId17"/>
    <p:sldId id="273" r:id="rId18"/>
    <p:sldId id="274" r:id="rId19"/>
    <p:sldId id="276" r:id="rId20"/>
    <p:sldId id="277" r:id="rId21"/>
    <p:sldId id="278" r:id="rId22"/>
    <p:sldId id="280" r:id="rId23"/>
    <p:sldId id="281" r:id="rId2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92" d="100"/>
          <a:sy n="92" d="100"/>
        </p:scale>
        <p:origin x="-157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interSettings" Target="printerSettings/printerSettings1.bin"/><Relationship Id="rId27" Type="http://schemas.openxmlformats.org/officeDocument/2006/relationships/presProps" Target="presProps.xml"/><Relationship Id="rId28" Type="http://schemas.openxmlformats.org/officeDocument/2006/relationships/viewProps" Target="viewProps.xml"/><Relationship Id="rId29" Type="http://schemas.openxmlformats.org/officeDocument/2006/relationships/theme" Target="theme/theme1.xml"/><Relationship Id="rId3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AB6C50-9D11-1940-B5D6-29AB22890949}" type="datetimeFigureOut">
              <a:rPr lang="en-US" smtClean="0"/>
              <a:t>8/27/16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E36A17-4A03-0945-9A81-824724E88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511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EA0F1-EBB9-E042-8255-7B211DA1350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755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8C5AE64-E2E2-BD44-80A2-43283471AF50}" type="slidenum">
              <a:rPr lang="en-US" sz="1200"/>
              <a:pPr/>
              <a:t>10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8C5AE64-E2E2-BD44-80A2-43283471AF50}" type="slidenum">
              <a:rPr lang="en-US" sz="1200"/>
              <a:pPr/>
              <a:t>11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8C5AE64-E2E2-BD44-80A2-43283471AF50}" type="slidenum">
              <a:rPr lang="en-US" sz="1200"/>
              <a:pPr/>
              <a:t>12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8C5AE64-E2E2-BD44-80A2-43283471AF50}" type="slidenum">
              <a:rPr lang="en-US" sz="1200"/>
              <a:pPr/>
              <a:t>13</a:t>
            </a:fld>
            <a:endParaRPr lang="en-US" sz="120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8C5AE64-E2E2-BD44-80A2-43283471AF50}" type="slidenum">
              <a:rPr lang="en-US" sz="1200"/>
              <a:pPr/>
              <a:t>14</a:t>
            </a:fld>
            <a:endParaRPr 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8C5AE64-E2E2-BD44-80A2-43283471AF50}" type="slidenum">
              <a:rPr lang="en-US" sz="1200"/>
              <a:pPr/>
              <a:t>15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b="1" noProof="1">
                <a:solidFill>
                  <a:srgbClr val="221E1F"/>
                </a:solidFill>
                <a:ea typeface="ＭＳ Ｐゴシック" charset="0"/>
              </a:rPr>
              <a:t>Figure 3.10: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 Various detritivores and decomposers (mostly fungi and bacteria) can “feed on” or digest parts of a log and eventually convert its complex organic chemicals into simpler inorganic nutrients that can be taken up by producers.</a:t>
            </a:r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9ECB4C80-CFFB-6A4A-BB1A-6030B4B119F6}" type="slidenum">
              <a:rPr lang="en-US" sz="1200"/>
              <a:pPr/>
              <a:t>16</a:t>
            </a:fld>
            <a:endParaRPr 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b="1" noProof="1">
                <a:solidFill>
                  <a:srgbClr val="221E1F"/>
                </a:solidFill>
                <a:ea typeface="ＭＳ Ｐゴシック" charset="0"/>
              </a:rPr>
              <a:t>Figure 3.10: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 Various detritivores and decomposers (mostly fungi and bacteria) can “feed on” or digest parts of a log and eventually convert its complex organic chemicals into simpler inorganic nutrients that can be taken up by producers.</a:t>
            </a:r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9ECB4C80-CFFB-6A4A-BB1A-6030B4B119F6}" type="slidenum">
              <a:rPr lang="en-US" sz="1200"/>
              <a:pPr/>
              <a:t>17</a:t>
            </a:fld>
            <a:endParaRPr lang="en-US" sz="120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8C5AE64-E2E2-BD44-80A2-43283471AF50}" type="slidenum">
              <a:rPr lang="en-US" sz="1200"/>
              <a:pPr/>
              <a:t>18</a:t>
            </a:fld>
            <a:endParaRPr lang="en-US" sz="120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8C5AE64-E2E2-BD44-80A2-43283471AF50}" type="slidenum">
              <a:rPr lang="en-US" sz="1200"/>
              <a:pPr/>
              <a:t>19</a:t>
            </a:fld>
            <a:endParaRPr 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EA0F1-EBB9-E042-8255-7B211DA1350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755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8C5AE64-E2E2-BD44-80A2-43283471AF50}" type="slidenum">
              <a:rPr lang="en-US" sz="1200"/>
              <a:pPr/>
              <a:t>20</a:t>
            </a:fld>
            <a:endParaRPr 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8C5AE64-E2E2-BD44-80A2-43283471AF50}" type="slidenum">
              <a:rPr lang="en-US" sz="1200"/>
              <a:pPr/>
              <a:t>21</a:t>
            </a:fld>
            <a:endParaRPr 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8C5AE64-E2E2-BD44-80A2-43283471AF50}" type="slidenum">
              <a:rPr lang="en-US" sz="1200"/>
              <a:pPr/>
              <a:t>22</a:t>
            </a:fld>
            <a:endParaRPr 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8C5AE64-E2E2-BD44-80A2-43283471AF50}" type="slidenum">
              <a:rPr lang="en-US" sz="1200"/>
              <a:pPr/>
              <a:t>23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91F78087-9F53-8A46-A36B-DDF5E3E51229}" type="slidenum">
              <a:rPr lang="en-US" sz="1200"/>
              <a:pPr/>
              <a:t>3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91F78087-9F53-8A46-A36B-DDF5E3E51229}" type="slidenum">
              <a:rPr lang="en-US" sz="1200"/>
              <a:pPr/>
              <a:t>4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91F78087-9F53-8A46-A36B-DDF5E3E51229}" type="slidenum">
              <a:rPr lang="en-US" sz="1200"/>
              <a:pPr/>
              <a:t>5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433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91F78087-9F53-8A46-A36B-DDF5E3E51229}" type="slidenum">
              <a:rPr lang="en-US" sz="1200"/>
              <a:pPr/>
              <a:t>6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E943664C-ECEA-A640-8618-1F67487633C7}" type="slidenum">
              <a:rPr lang="en-US" sz="1200"/>
              <a:pPr/>
              <a:t>7</a:t>
            </a:fld>
            <a:endParaRPr lang="en-US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8C5AE64-E2E2-BD44-80A2-43283471AF50}" type="slidenum">
              <a:rPr lang="en-US" sz="1200"/>
              <a:pPr/>
              <a:t>8</a:t>
            </a:fld>
            <a:endParaRPr lang="en-US"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D8C5AE64-E2E2-BD44-80A2-43283471AF50}" type="slidenum">
              <a:rPr lang="en-US" sz="1200"/>
              <a:pPr/>
              <a:t>9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8/27/16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893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8/27/16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86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8/27/16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396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8/27/16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78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8/27/16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974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8/27/16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504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8/27/16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081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8/27/16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2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8/27/16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294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8/27/16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670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8/27/16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004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E3BB7-5CCF-CC48-B734-BE8ACF81CF8F}" type="datetimeFigureOut">
              <a:rPr lang="en-US" smtClean="0"/>
              <a:t>8/27/16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19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5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5" Type="http://schemas.openxmlformats.org/officeDocument/2006/relationships/image" Target="../media/image21.png"/><Relationship Id="rId6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4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4" Type="http://schemas.openxmlformats.org/officeDocument/2006/relationships/image" Target="../media/image30.jpeg"/><Relationship Id="rId5" Type="http://schemas.openxmlformats.org/officeDocument/2006/relationships/image" Target="../media/image31.jpeg"/><Relationship Id="rId6" Type="http://schemas.openxmlformats.org/officeDocument/2006/relationships/image" Target="../media/image32.jpeg"/><Relationship Id="rId7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4" Type="http://schemas.openxmlformats.org/officeDocument/2006/relationships/notesSlide" Target="../notesSlides/notesSlide22.xml"/><Relationship Id="rId5" Type="http://schemas.openxmlformats.org/officeDocument/2006/relationships/image" Target="../media/image36.png"/><Relationship Id="rId1" Type="http://schemas.microsoft.com/office/2007/relationships/media" Target="../media/media1.mov"/><Relationship Id="rId2" Type="http://schemas.openxmlformats.org/officeDocument/2006/relationships/video" Target="../media/media1.mov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4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3573" y="1854044"/>
            <a:ext cx="8729773" cy="2362200"/>
          </a:xfrm>
          <a:noFill/>
        </p:spPr>
        <p:txBody>
          <a:bodyPr anchor="ctr">
            <a:normAutofit/>
          </a:bodyPr>
          <a:lstStyle/>
          <a:p>
            <a:pPr algn="l">
              <a:buClr>
                <a:srgbClr val="1F881A"/>
              </a:buClr>
            </a:pPr>
            <a:r>
              <a:rPr lang="en-US" sz="2600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CHAPTER 3</a:t>
            </a:r>
          </a:p>
          <a:p>
            <a:pPr algn="l">
              <a:buClr>
                <a:srgbClr val="1F881A"/>
              </a:buClr>
            </a:pPr>
            <a:r>
              <a:rPr lang="en-US" sz="2600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Ecosystems: What Are They and How Do They Work?</a:t>
            </a:r>
          </a:p>
        </p:txBody>
      </p:sp>
    </p:spTree>
    <p:extLst>
      <p:ext uri="{BB962C8B-B14F-4D97-AF65-F5344CB8AC3E}">
        <p14:creationId xmlns:p14="http://schemas.microsoft.com/office/powerpoint/2010/main" val="1625850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73605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2600" b="1" dirty="0">
                <a:solidFill>
                  <a:srgbClr val="000000"/>
                </a:solidFill>
                <a:ea typeface="ＭＳ Ｐゴシック" charset="0"/>
              </a:rPr>
              <a:t>Producers </a:t>
            </a:r>
            <a:r>
              <a:rPr lang="en-US" sz="2600" b="1" dirty="0" smtClean="0">
                <a:solidFill>
                  <a:srgbClr val="000000"/>
                </a:solidFill>
                <a:ea typeface="ＭＳ Ｐゴシック" charset="0"/>
              </a:rPr>
              <a:t>&amp; Consumers: The Living </a:t>
            </a:r>
            <a:r>
              <a:rPr lang="en-US" sz="2600" b="1" dirty="0">
                <a:solidFill>
                  <a:srgbClr val="000000"/>
                </a:solidFill>
                <a:ea typeface="ＭＳ Ｐゴシック" charset="0"/>
              </a:rPr>
              <a:t>Components of </a:t>
            </a:r>
            <a:r>
              <a:rPr lang="en-US" sz="2600" b="1" dirty="0" smtClean="0">
                <a:solidFill>
                  <a:srgbClr val="000000"/>
                </a:solidFill>
                <a:ea typeface="ＭＳ Ｐゴシック" charset="0"/>
              </a:rPr>
              <a:t>Ecosystems</a:t>
            </a:r>
            <a:endParaRPr lang="en-US" sz="2600" b="1" dirty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471" y="965166"/>
            <a:ext cx="8668343" cy="4525963"/>
          </a:xfrm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en-US" sz="2400" b="1" dirty="0">
                <a:solidFill>
                  <a:srgbClr val="000000"/>
                </a:solidFill>
                <a:ea typeface="ＭＳ Ｐゴシック" charset="0"/>
              </a:rPr>
              <a:t>Producers, autotrophs</a:t>
            </a:r>
          </a:p>
          <a:p>
            <a:r>
              <a:rPr lang="en-US" sz="2400" b="1" dirty="0" smtClean="0">
                <a:solidFill>
                  <a:srgbClr val="000000"/>
                </a:solidFill>
                <a:latin typeface="Calibri"/>
                <a:ea typeface="ＭＳ Ｐゴシック" charset="0"/>
                <a:cs typeface="Calibri"/>
              </a:rPr>
              <a:t>Chemosynthesis: </a:t>
            </a:r>
            <a:r>
              <a:rPr lang="en-US" sz="2400" dirty="0">
                <a:latin typeface="Calibri"/>
                <a:cs typeface="Calibri"/>
              </a:rPr>
              <a:t>c</a:t>
            </a:r>
            <a:r>
              <a:rPr lang="en-US" sz="2400" dirty="0" smtClean="0">
                <a:latin typeface="Calibri"/>
                <a:cs typeface="Calibri"/>
              </a:rPr>
              <a:t>hemosynthetic </a:t>
            </a:r>
            <a:r>
              <a:rPr lang="en-US" sz="2400" dirty="0">
                <a:latin typeface="Calibri"/>
                <a:cs typeface="Calibri"/>
              </a:rPr>
              <a:t>microbes grow on and below the seafloor and even within other animals at the </a:t>
            </a:r>
            <a:r>
              <a:rPr lang="en-US" sz="2400" dirty="0" smtClean="0">
                <a:latin typeface="Calibri"/>
                <a:cs typeface="Calibri"/>
              </a:rPr>
              <a:t>vents</a:t>
            </a:r>
          </a:p>
          <a:p>
            <a:pPr lvl="1"/>
            <a:r>
              <a:rPr lang="en-US" sz="2400" dirty="0">
                <a:latin typeface="Arial" charset="0"/>
              </a:rPr>
              <a:t>The microbes break down sulfide compounds (H</a:t>
            </a:r>
            <a:r>
              <a:rPr lang="en-US" sz="2400" baseline="-25000" dirty="0">
                <a:latin typeface="Arial" charset="0"/>
              </a:rPr>
              <a:t>2</a:t>
            </a:r>
            <a:r>
              <a:rPr lang="en-US" sz="2400" dirty="0">
                <a:latin typeface="Arial" charset="0"/>
              </a:rPr>
              <a:t>S) </a:t>
            </a:r>
          </a:p>
          <a:p>
            <a:endParaRPr lang="en-US" sz="2400" dirty="0">
              <a:latin typeface="Calibri"/>
              <a:cs typeface="Calibri"/>
            </a:endParaRPr>
          </a:p>
          <a:p>
            <a:pPr lvl="1" eaLnBrk="1" hangingPunct="1"/>
            <a:endParaRPr lang="en-US" sz="2400" b="1" dirty="0" smtClean="0">
              <a:solidFill>
                <a:srgbClr val="000000"/>
              </a:solidFill>
              <a:ea typeface="ＭＳ Ｐゴシック" charset="0"/>
            </a:endParaRPr>
          </a:p>
        </p:txBody>
      </p:sp>
      <p:pic>
        <p:nvPicPr>
          <p:cNvPr id="8" name="Content Placeholder 3" descr="http://hartm242.files.wordpress.com/2011/06/chemosynthesis_lg.jp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42848" y="2878667"/>
            <a:ext cx="5679598" cy="3711222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192597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73605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2600" b="1" dirty="0">
                <a:solidFill>
                  <a:srgbClr val="000000"/>
                </a:solidFill>
                <a:ea typeface="ＭＳ Ｐゴシック" charset="0"/>
              </a:rPr>
              <a:t>Producers </a:t>
            </a:r>
            <a:r>
              <a:rPr lang="en-US" sz="2600" b="1" dirty="0" smtClean="0">
                <a:solidFill>
                  <a:srgbClr val="000000"/>
                </a:solidFill>
                <a:ea typeface="ＭＳ Ｐゴシック" charset="0"/>
              </a:rPr>
              <a:t>&amp; Consumers: The Living </a:t>
            </a:r>
            <a:r>
              <a:rPr lang="en-US" sz="2600" b="1" dirty="0">
                <a:solidFill>
                  <a:srgbClr val="000000"/>
                </a:solidFill>
                <a:ea typeface="ＭＳ Ｐゴシック" charset="0"/>
              </a:rPr>
              <a:t>Components of </a:t>
            </a:r>
            <a:r>
              <a:rPr lang="en-US" sz="2600" b="1" dirty="0" smtClean="0">
                <a:solidFill>
                  <a:srgbClr val="000000"/>
                </a:solidFill>
                <a:ea typeface="ＭＳ Ｐゴシック" charset="0"/>
              </a:rPr>
              <a:t>Ecosystems</a:t>
            </a:r>
            <a:endParaRPr lang="en-US" sz="2600" b="1" dirty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471" y="965166"/>
            <a:ext cx="8668343" cy="4525963"/>
          </a:xfrm>
        </p:spPr>
        <p:txBody>
          <a:bodyPr>
            <a:noAutofit/>
          </a:bodyPr>
          <a:lstStyle/>
          <a:p>
            <a:r>
              <a:rPr lang="en-US" sz="2400" b="1" dirty="0">
                <a:solidFill>
                  <a:srgbClr val="000000"/>
                </a:solidFill>
                <a:ea typeface="ＭＳ Ｐゴシック" charset="0"/>
              </a:rPr>
              <a:t>Consumers, heterotrophs</a:t>
            </a:r>
          </a:p>
          <a:p>
            <a:pPr lvl="1"/>
            <a:r>
              <a:rPr lang="en-US" sz="2400" b="1" dirty="0">
                <a:solidFill>
                  <a:srgbClr val="000000"/>
                </a:solidFill>
                <a:ea typeface="ＭＳ Ｐゴシック" charset="0"/>
              </a:rPr>
              <a:t>Primary consumers</a:t>
            </a:r>
            <a:r>
              <a:rPr lang="en-US" sz="2400" dirty="0">
                <a:solidFill>
                  <a:srgbClr val="000000"/>
                </a:solidFill>
                <a:ea typeface="ＭＳ Ｐゴシック" charset="0"/>
              </a:rPr>
              <a:t> = </a:t>
            </a:r>
            <a:r>
              <a:rPr lang="en-US" sz="2400" b="1" dirty="0">
                <a:solidFill>
                  <a:srgbClr val="000000"/>
                </a:solidFill>
                <a:ea typeface="ＭＳ Ｐゴシック" charset="0"/>
              </a:rPr>
              <a:t>herbivores</a:t>
            </a:r>
          </a:p>
          <a:p>
            <a:pPr lvl="1"/>
            <a:r>
              <a:rPr lang="en-US" sz="2400" b="1" dirty="0">
                <a:solidFill>
                  <a:srgbClr val="000000"/>
                </a:solidFill>
                <a:ea typeface="ＭＳ Ｐゴシック" charset="0"/>
              </a:rPr>
              <a:t>Secondary consumers</a:t>
            </a:r>
          </a:p>
          <a:p>
            <a:pPr lvl="1"/>
            <a:r>
              <a:rPr lang="en-US" sz="2400" b="1" dirty="0">
                <a:solidFill>
                  <a:srgbClr val="000000"/>
                </a:solidFill>
                <a:ea typeface="ＭＳ Ｐゴシック" charset="0"/>
              </a:rPr>
              <a:t>Tertiary consumers</a:t>
            </a:r>
          </a:p>
          <a:p>
            <a:pPr lvl="1"/>
            <a:r>
              <a:rPr lang="en-US" sz="2400" b="1" dirty="0">
                <a:solidFill>
                  <a:srgbClr val="000000"/>
                </a:solidFill>
                <a:ea typeface="ＭＳ Ｐゴシック" charset="0"/>
              </a:rPr>
              <a:t>Carnivores, </a:t>
            </a:r>
            <a:r>
              <a:rPr lang="en-US" sz="2400" b="1" dirty="0" smtClean="0">
                <a:solidFill>
                  <a:srgbClr val="000000"/>
                </a:solidFill>
                <a:ea typeface="ＭＳ Ｐゴシック" charset="0"/>
              </a:rPr>
              <a:t>Omnivores</a:t>
            </a:r>
          </a:p>
          <a:p>
            <a:pPr marL="457200" lvl="1" indent="0">
              <a:buNone/>
            </a:pPr>
            <a:endParaRPr lang="en-US" sz="2400" b="1" dirty="0">
              <a:solidFill>
                <a:srgbClr val="000000"/>
              </a:solidFill>
              <a:ea typeface="ＭＳ Ｐゴシック" charset="0"/>
            </a:endParaRPr>
          </a:p>
          <a:p>
            <a:pPr eaLnBrk="1" hangingPunct="1"/>
            <a:endParaRPr lang="en-US" sz="2400" b="1" dirty="0" smtClean="0">
              <a:solidFill>
                <a:srgbClr val="000000"/>
              </a:solidFill>
              <a:ea typeface="ＭＳ Ｐゴシック" charset="0"/>
            </a:endParaRPr>
          </a:p>
        </p:txBody>
      </p:sp>
      <p:pic>
        <p:nvPicPr>
          <p:cNvPr id="6" name="Picture 6" descr="0308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9641" y="3880556"/>
            <a:ext cx="3338701" cy="215276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7" name="Picture 7" descr="0308b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223" y="2011064"/>
            <a:ext cx="4022258" cy="402225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64407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73605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2600" b="1" dirty="0">
                <a:solidFill>
                  <a:srgbClr val="000000"/>
                </a:solidFill>
                <a:ea typeface="ＭＳ Ｐゴシック" charset="0"/>
              </a:rPr>
              <a:t>Producers </a:t>
            </a:r>
            <a:r>
              <a:rPr lang="en-US" sz="2600" b="1" dirty="0" smtClean="0">
                <a:solidFill>
                  <a:srgbClr val="000000"/>
                </a:solidFill>
                <a:ea typeface="ＭＳ Ｐゴシック" charset="0"/>
              </a:rPr>
              <a:t>&amp; Consumers: The Living </a:t>
            </a:r>
            <a:r>
              <a:rPr lang="en-US" sz="2600" b="1" dirty="0">
                <a:solidFill>
                  <a:srgbClr val="000000"/>
                </a:solidFill>
                <a:ea typeface="ＭＳ Ｐゴシック" charset="0"/>
              </a:rPr>
              <a:t>Components of </a:t>
            </a:r>
            <a:r>
              <a:rPr lang="en-US" sz="2600" b="1" dirty="0" smtClean="0">
                <a:solidFill>
                  <a:srgbClr val="000000"/>
                </a:solidFill>
                <a:ea typeface="ＭＳ Ｐゴシック" charset="0"/>
              </a:rPr>
              <a:t>Ecosystems</a:t>
            </a:r>
            <a:endParaRPr lang="en-US" sz="2600" b="1" dirty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471" y="965166"/>
            <a:ext cx="8668343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0000"/>
                </a:solidFill>
                <a:ea typeface="ＭＳ Ｐゴシック" charset="0"/>
              </a:rPr>
              <a:t>Aerobic </a:t>
            </a:r>
            <a:r>
              <a:rPr lang="en-US" sz="2400" b="1" dirty="0">
                <a:solidFill>
                  <a:srgbClr val="000000"/>
                </a:solidFill>
                <a:ea typeface="ＭＳ Ｐゴシック" charset="0"/>
              </a:rPr>
              <a:t>respiration</a:t>
            </a:r>
          </a:p>
          <a:p>
            <a:r>
              <a:rPr lang="en-US" sz="2400" dirty="0">
                <a:solidFill>
                  <a:srgbClr val="000000"/>
                </a:solidFill>
                <a:ea typeface="ＭＳ Ｐゴシック" charset="0"/>
              </a:rPr>
              <a:t>Using oxygen to turn glucose back to carbon dioxide and </a:t>
            </a:r>
            <a:r>
              <a:rPr lang="en-US" sz="2400" dirty="0" smtClean="0">
                <a:solidFill>
                  <a:srgbClr val="000000"/>
                </a:solidFill>
                <a:ea typeface="ＭＳ Ｐゴシック" charset="0"/>
              </a:rPr>
              <a:t>water</a:t>
            </a:r>
            <a:endParaRPr lang="en-US" sz="2400" b="1" dirty="0">
              <a:solidFill>
                <a:srgbClr val="000000"/>
              </a:solidFill>
              <a:ea typeface="ＭＳ Ｐゴシック" charset="0"/>
            </a:endParaRPr>
          </a:p>
          <a:p>
            <a:pPr eaLnBrk="1" hangingPunct="1"/>
            <a:endParaRPr lang="en-US" sz="2400" b="1" dirty="0" smtClean="0">
              <a:solidFill>
                <a:srgbClr val="000000"/>
              </a:solidFill>
              <a:ea typeface="ＭＳ Ｐゴシック" charset="0"/>
            </a:endParaRPr>
          </a:p>
        </p:txBody>
      </p:sp>
      <p:pic>
        <p:nvPicPr>
          <p:cNvPr id="8" name="Picture 2" descr="figure_03_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 bwMode="auto">
          <a:xfrm>
            <a:off x="1399707" y="2003249"/>
            <a:ext cx="6361403" cy="460720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86500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1"/>
            <a:ext cx="9144000" cy="545058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2600" b="1" dirty="0">
                <a:solidFill>
                  <a:srgbClr val="000000"/>
                </a:solidFill>
                <a:ea typeface="ＭＳ Ｐゴシック" charset="0"/>
              </a:rPr>
              <a:t>Producers </a:t>
            </a:r>
            <a:r>
              <a:rPr lang="en-US" sz="2600" b="1" dirty="0" smtClean="0">
                <a:solidFill>
                  <a:srgbClr val="000000"/>
                </a:solidFill>
                <a:ea typeface="ＭＳ Ｐゴシック" charset="0"/>
              </a:rPr>
              <a:t>&amp; Consumers: The Living </a:t>
            </a:r>
            <a:r>
              <a:rPr lang="en-US" sz="2600" b="1" dirty="0">
                <a:solidFill>
                  <a:srgbClr val="000000"/>
                </a:solidFill>
                <a:ea typeface="ＭＳ Ｐゴシック" charset="0"/>
              </a:rPr>
              <a:t>Components of </a:t>
            </a:r>
            <a:r>
              <a:rPr lang="en-US" sz="2600" b="1" dirty="0" smtClean="0">
                <a:solidFill>
                  <a:srgbClr val="000000"/>
                </a:solidFill>
                <a:ea typeface="ＭＳ Ｐゴシック" charset="0"/>
              </a:rPr>
              <a:t>Ecosystems</a:t>
            </a:r>
            <a:endParaRPr lang="en-US" sz="2600" b="1" dirty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112" y="621259"/>
            <a:ext cx="8804444" cy="4525963"/>
          </a:xfrm>
        </p:spPr>
        <p:txBody>
          <a:bodyPr>
            <a:noAutofit/>
          </a:bodyPr>
          <a:lstStyle/>
          <a:p>
            <a:pPr marL="0" indent="0">
              <a:buNone/>
              <a:defRPr/>
            </a:pPr>
            <a:r>
              <a:rPr lang="en-US" altLang="en-US" sz="2300" b="1" dirty="0" smtClean="0"/>
              <a:t>Aerobic decomposition</a:t>
            </a:r>
            <a:r>
              <a:rPr lang="en-US" altLang="en-US" sz="2300" dirty="0" smtClean="0"/>
              <a:t> is the most common decomposition process </a:t>
            </a:r>
            <a:r>
              <a:rPr lang="en-US" altLang="en-US" sz="2300" dirty="0"/>
              <a:t>in </a:t>
            </a:r>
            <a:r>
              <a:rPr lang="en-US" altLang="en-US" sz="2300" dirty="0" smtClean="0"/>
              <a:t>nature.  Aerobic microorganisms, such as bacteria &amp; fungus, utilize </a:t>
            </a:r>
            <a:r>
              <a:rPr lang="en-US" altLang="en-US" sz="2300" dirty="0"/>
              <a:t>considerable amounts of oxygen in decomposing organic </a:t>
            </a:r>
            <a:r>
              <a:rPr lang="en-US" altLang="en-US" sz="2300" dirty="0" smtClean="0"/>
              <a:t>matter.</a:t>
            </a:r>
          </a:p>
          <a:p>
            <a:pPr marL="0" indent="0">
              <a:buNone/>
            </a:pPr>
            <a:endParaRPr lang="en-US" sz="2300" dirty="0" smtClean="0">
              <a:solidFill>
                <a:srgbClr val="000000"/>
              </a:solidFill>
              <a:ea typeface="ＭＳ Ｐゴシック" charset="0"/>
            </a:endParaRPr>
          </a:p>
          <a:p>
            <a:pPr marL="457200" lvl="1" indent="0">
              <a:buNone/>
            </a:pPr>
            <a:endParaRPr lang="en-US" sz="2300" b="1" dirty="0" smtClean="0">
              <a:solidFill>
                <a:srgbClr val="000000"/>
              </a:solidFill>
              <a:ea typeface="ＭＳ Ｐゴシック" charset="0"/>
            </a:endParaRPr>
          </a:p>
          <a:p>
            <a:pPr eaLnBrk="1" hangingPunct="1"/>
            <a:endParaRPr lang="en-US" sz="2300" b="1" dirty="0" smtClean="0">
              <a:solidFill>
                <a:srgbClr val="000000"/>
              </a:solidFill>
              <a:ea typeface="ＭＳ Ｐゴシック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349" y="1816543"/>
            <a:ext cx="3211465" cy="2401697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872" y="1826575"/>
            <a:ext cx="3760478" cy="2391665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6045" y="4378335"/>
            <a:ext cx="4426607" cy="2391665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733676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73605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2600" b="1" dirty="0">
                <a:solidFill>
                  <a:srgbClr val="000000"/>
                </a:solidFill>
                <a:ea typeface="ＭＳ Ｐゴシック" charset="0"/>
              </a:rPr>
              <a:t>Producers </a:t>
            </a:r>
            <a:r>
              <a:rPr lang="en-US" sz="2600" b="1" dirty="0" smtClean="0">
                <a:solidFill>
                  <a:srgbClr val="000000"/>
                </a:solidFill>
                <a:ea typeface="ＭＳ Ｐゴシック" charset="0"/>
              </a:rPr>
              <a:t>&amp; Consumers: The Living </a:t>
            </a:r>
            <a:r>
              <a:rPr lang="en-US" sz="2600" b="1" dirty="0">
                <a:solidFill>
                  <a:srgbClr val="000000"/>
                </a:solidFill>
                <a:ea typeface="ＭＳ Ｐゴシック" charset="0"/>
              </a:rPr>
              <a:t>Components of </a:t>
            </a:r>
            <a:r>
              <a:rPr lang="en-US" sz="2600" b="1" dirty="0" smtClean="0">
                <a:solidFill>
                  <a:srgbClr val="000000"/>
                </a:solidFill>
                <a:ea typeface="ＭＳ Ｐゴシック" charset="0"/>
              </a:rPr>
              <a:t>Ecosystems</a:t>
            </a:r>
            <a:endParaRPr lang="en-US" sz="2600" b="1" dirty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111" y="965166"/>
            <a:ext cx="9002889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0000"/>
                </a:solidFill>
                <a:ea typeface="ＭＳ Ｐゴシック" charset="0"/>
              </a:rPr>
              <a:t>Anaerobic respiration: fermentation and decomposition</a:t>
            </a:r>
            <a:endParaRPr lang="en-US" sz="2400" b="1" dirty="0">
              <a:solidFill>
                <a:srgbClr val="000000"/>
              </a:solidFill>
              <a:ea typeface="ＭＳ Ｐゴシック" charset="0"/>
            </a:endParaRPr>
          </a:p>
          <a:p>
            <a:pPr marL="182880" indent="-182880">
              <a:buFont typeface="Arial" panose="020B0604020202020204" pitchFamily="34" charset="0"/>
              <a:buChar char="•"/>
              <a:defRPr/>
            </a:pPr>
            <a:r>
              <a:rPr lang="en-US" altLang="en-US" sz="2400" dirty="0" smtClean="0"/>
              <a:t>Breakdown </a:t>
            </a:r>
            <a:r>
              <a:rPr lang="en-US" altLang="en-US" sz="2400" dirty="0"/>
              <a:t>of glucose/cellulose in absence of </a:t>
            </a:r>
            <a:r>
              <a:rPr lang="en-US" altLang="en-US" sz="2400" dirty="0" smtClean="0"/>
              <a:t>oxygen</a:t>
            </a:r>
            <a:r>
              <a:rPr lang="en-US" altLang="en-US" sz="2400" dirty="0"/>
              <a:t> </a:t>
            </a:r>
            <a:r>
              <a:rPr lang="en-US" altLang="en-US" sz="2400" dirty="0" smtClean="0"/>
              <a:t>often by bacteria and fungus. </a:t>
            </a:r>
            <a:endParaRPr lang="en-US" altLang="en-US" sz="2400" dirty="0"/>
          </a:p>
          <a:p>
            <a:pPr marL="182880" indent="-182880">
              <a:buFont typeface="Arial" panose="020B0604020202020204" pitchFamily="34" charset="0"/>
              <a:buChar char="•"/>
              <a:defRPr/>
            </a:pPr>
            <a:r>
              <a:rPr lang="en-US" altLang="en-US" sz="2200" dirty="0"/>
              <a:t>Products are </a:t>
            </a:r>
            <a:r>
              <a:rPr lang="en-US" altLang="en-US" sz="2200" b="1" dirty="0"/>
              <a:t>methane</a:t>
            </a:r>
            <a:r>
              <a:rPr lang="en-US" altLang="en-US" sz="2200" dirty="0"/>
              <a:t> (CH</a:t>
            </a:r>
            <a:r>
              <a:rPr lang="en-US" altLang="en-US" sz="2200" baseline="-25000" dirty="0"/>
              <a:t>4</a:t>
            </a:r>
            <a:r>
              <a:rPr lang="en-US" altLang="en-US" sz="2200" dirty="0"/>
              <a:t>),  </a:t>
            </a:r>
            <a:r>
              <a:rPr lang="en-US" altLang="en-US" sz="2200" b="1" dirty="0"/>
              <a:t>ethyl </a:t>
            </a:r>
            <a:r>
              <a:rPr lang="en-US" altLang="en-US" sz="2200" b="1" dirty="0" smtClean="0"/>
              <a:t>alcohol</a:t>
            </a:r>
            <a:r>
              <a:rPr lang="en-US" altLang="en-US" sz="2200" dirty="0" smtClean="0"/>
              <a:t> ( </a:t>
            </a:r>
            <a:r>
              <a:rPr lang="en-US" altLang="en-US" sz="2200" dirty="0"/>
              <a:t>C</a:t>
            </a:r>
            <a:r>
              <a:rPr lang="en-US" altLang="en-US" sz="2200" baseline="-25000" dirty="0"/>
              <a:t>2</a:t>
            </a:r>
            <a:r>
              <a:rPr lang="en-US" altLang="en-US" sz="2200" dirty="0"/>
              <a:t>H</a:t>
            </a:r>
            <a:r>
              <a:rPr lang="en-US" altLang="en-US" sz="2200" baseline="-25000" dirty="0"/>
              <a:t>6</a:t>
            </a:r>
            <a:r>
              <a:rPr lang="en-US" altLang="en-US" sz="2200" dirty="0"/>
              <a:t>O) </a:t>
            </a:r>
            <a:r>
              <a:rPr lang="en-US" altLang="en-US" sz="2200" dirty="0" smtClean="0"/>
              <a:t>&amp; </a:t>
            </a:r>
            <a:r>
              <a:rPr lang="en-US" altLang="en-US" sz="2200" b="1" dirty="0" smtClean="0"/>
              <a:t>acetic </a:t>
            </a:r>
            <a:r>
              <a:rPr lang="en-US" altLang="en-US" sz="2200" b="1" dirty="0"/>
              <a:t>acid</a:t>
            </a:r>
            <a:r>
              <a:rPr lang="en-US" altLang="en-US" sz="2200" dirty="0"/>
              <a:t> (C</a:t>
            </a:r>
            <a:r>
              <a:rPr lang="en-US" altLang="en-US" sz="2200" baseline="-25000" dirty="0"/>
              <a:t>2</a:t>
            </a:r>
            <a:r>
              <a:rPr lang="en-US" altLang="en-US" sz="2200" dirty="0"/>
              <a:t>H</a:t>
            </a:r>
            <a:r>
              <a:rPr lang="en-US" altLang="en-US" sz="2200" baseline="-25000" dirty="0"/>
              <a:t>4</a:t>
            </a:r>
            <a:r>
              <a:rPr lang="en-US" altLang="en-US" sz="2200" dirty="0"/>
              <a:t>O</a:t>
            </a:r>
            <a:r>
              <a:rPr lang="en-US" altLang="en-US" sz="2200" baseline="-25000" dirty="0"/>
              <a:t>2</a:t>
            </a:r>
            <a:r>
              <a:rPr lang="en-US" altLang="en-US" sz="2200" dirty="0" smtClean="0"/>
              <a:t>)</a:t>
            </a:r>
          </a:p>
          <a:p>
            <a:pPr marL="0" indent="0">
              <a:buNone/>
            </a:pPr>
            <a:endParaRPr lang="en-US" sz="2400" dirty="0" smtClean="0">
              <a:solidFill>
                <a:srgbClr val="000000"/>
              </a:solidFill>
              <a:ea typeface="ＭＳ Ｐゴシック" charset="0"/>
            </a:endParaRPr>
          </a:p>
          <a:p>
            <a:pPr marL="457200" lvl="1" indent="0">
              <a:buNone/>
            </a:pPr>
            <a:endParaRPr lang="en-US" sz="2400" b="1" dirty="0" smtClean="0">
              <a:solidFill>
                <a:srgbClr val="000000"/>
              </a:solidFill>
              <a:ea typeface="ＭＳ Ｐゴシック" charset="0"/>
            </a:endParaRPr>
          </a:p>
          <a:p>
            <a:pPr eaLnBrk="1" hangingPunct="1"/>
            <a:endParaRPr lang="en-US" sz="2400" b="1" dirty="0" smtClean="0">
              <a:solidFill>
                <a:srgbClr val="000000"/>
              </a:solidFill>
              <a:ea typeface="ＭＳ Ｐゴシック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11" y="2896761"/>
            <a:ext cx="2554109" cy="1915582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111" y="4903548"/>
            <a:ext cx="2554109" cy="16908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5406" y="2896761"/>
            <a:ext cx="2519087" cy="3697606"/>
          </a:xfrm>
          <a:prstGeom prst="rect">
            <a:avLst/>
          </a:prstGeom>
          <a:ln>
            <a:solidFill>
              <a:srgbClr val="000000"/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0774" y="2896760"/>
            <a:ext cx="3641155" cy="3697607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843906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73605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2600" b="1" dirty="0">
                <a:solidFill>
                  <a:srgbClr val="000000"/>
                </a:solidFill>
                <a:ea typeface="ＭＳ Ｐゴシック" charset="0"/>
              </a:rPr>
              <a:t>Producers </a:t>
            </a:r>
            <a:r>
              <a:rPr lang="en-US" sz="2600" b="1" dirty="0" smtClean="0">
                <a:solidFill>
                  <a:srgbClr val="000000"/>
                </a:solidFill>
                <a:ea typeface="ＭＳ Ｐゴシック" charset="0"/>
              </a:rPr>
              <a:t>&amp; Consumers: The Living </a:t>
            </a:r>
            <a:r>
              <a:rPr lang="en-US" sz="2600" b="1" dirty="0">
                <a:solidFill>
                  <a:srgbClr val="000000"/>
                </a:solidFill>
                <a:ea typeface="ＭＳ Ｐゴシック" charset="0"/>
              </a:rPr>
              <a:t>Components of </a:t>
            </a:r>
            <a:r>
              <a:rPr lang="en-US" sz="2600" b="1" dirty="0" smtClean="0">
                <a:solidFill>
                  <a:srgbClr val="000000"/>
                </a:solidFill>
                <a:ea typeface="ＭＳ Ｐゴシック" charset="0"/>
              </a:rPr>
              <a:t>Ecosystems</a:t>
            </a:r>
            <a:endParaRPr lang="en-US" sz="2600" b="1" dirty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111" y="965166"/>
            <a:ext cx="9002889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ea typeface="ＭＳ Ｐゴシック" charset="0"/>
              </a:rPr>
              <a:t>Decomposers</a:t>
            </a:r>
          </a:p>
          <a:p>
            <a:r>
              <a:rPr lang="en-US" sz="2400" dirty="0">
                <a:ea typeface="ＭＳ Ｐゴシック" charset="0"/>
              </a:rPr>
              <a:t>Consumers that release nutrients</a:t>
            </a:r>
          </a:p>
          <a:p>
            <a:r>
              <a:rPr lang="en-US" sz="2400" dirty="0">
                <a:ea typeface="ＭＳ Ｐゴシック" charset="0"/>
              </a:rPr>
              <a:t>Bacteria</a:t>
            </a:r>
          </a:p>
          <a:p>
            <a:r>
              <a:rPr lang="en-US" sz="2400" dirty="0">
                <a:ea typeface="ＭＳ Ｐゴシック" charset="0"/>
              </a:rPr>
              <a:t>Fungi</a:t>
            </a:r>
          </a:p>
          <a:p>
            <a:endParaRPr lang="en-US" sz="2400" b="1" dirty="0">
              <a:ea typeface="ＭＳ Ｐゴシック" charset="0"/>
            </a:endParaRPr>
          </a:p>
          <a:p>
            <a:pPr marL="0" indent="0">
              <a:buNone/>
            </a:pPr>
            <a:r>
              <a:rPr lang="en-US" sz="2400" b="1" dirty="0" err="1">
                <a:ea typeface="ＭＳ Ｐゴシック" charset="0"/>
              </a:rPr>
              <a:t>Detritivores</a:t>
            </a:r>
            <a:endParaRPr lang="en-US" sz="2400" b="1" dirty="0">
              <a:ea typeface="ＭＳ Ｐゴシック" charset="0"/>
            </a:endParaRPr>
          </a:p>
          <a:p>
            <a:r>
              <a:rPr lang="en-US" sz="2400" dirty="0">
                <a:ea typeface="ＭＳ Ｐゴシック" charset="0"/>
              </a:rPr>
              <a:t>Feed on dead bodies of other organisms</a:t>
            </a:r>
          </a:p>
          <a:p>
            <a:r>
              <a:rPr lang="en-US" sz="2400" dirty="0">
                <a:ea typeface="ＭＳ Ｐゴシック" charset="0"/>
              </a:rPr>
              <a:t>Earthworms</a:t>
            </a:r>
          </a:p>
          <a:p>
            <a:r>
              <a:rPr lang="en-US" sz="2400" dirty="0">
                <a:ea typeface="ＭＳ Ｐゴシック" charset="0"/>
              </a:rPr>
              <a:t>Vultures</a:t>
            </a:r>
          </a:p>
          <a:p>
            <a:pPr marL="0" indent="0">
              <a:buNone/>
            </a:pPr>
            <a:endParaRPr lang="en-US" sz="2400" dirty="0" smtClean="0">
              <a:ea typeface="ＭＳ Ｐゴシック" charset="0"/>
            </a:endParaRPr>
          </a:p>
          <a:p>
            <a:pPr marL="457200" lvl="1" indent="0">
              <a:buNone/>
            </a:pPr>
            <a:endParaRPr lang="en-US" sz="2400" b="1" dirty="0" smtClean="0">
              <a:ea typeface="ＭＳ Ｐゴシック" charset="0"/>
            </a:endParaRPr>
          </a:p>
          <a:p>
            <a:pPr eaLnBrk="1" hangingPunct="1"/>
            <a:endParaRPr lang="en-US" sz="2400" b="1" dirty="0" smtClean="0">
              <a:ea typeface="ＭＳ Ｐゴシック" charset="0"/>
            </a:endParaRPr>
          </a:p>
        </p:txBody>
      </p:sp>
      <p:pic>
        <p:nvPicPr>
          <p:cNvPr id="10" name="Picture 6" descr="0309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05030" y="1301755"/>
            <a:ext cx="3316565" cy="2138493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11" name="Picture 7" descr="0309b"/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030" y="3910951"/>
            <a:ext cx="3314485" cy="279429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26670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/>
          <p:cNvSpPr>
            <a:spLocks noGrp="1"/>
          </p:cNvSpPr>
          <p:nvPr>
            <p:ph type="title"/>
          </p:nvPr>
        </p:nvSpPr>
        <p:spPr>
          <a:xfrm>
            <a:off x="150813" y="143580"/>
            <a:ext cx="8791575" cy="352778"/>
          </a:xfrm>
          <a:solidFill>
            <a:schemeClr val="tx1"/>
          </a:solidFill>
          <a:ln>
            <a:solidFill>
              <a:srgbClr val="000000"/>
            </a:solidFill>
          </a:ln>
        </p:spPr>
        <p:txBody>
          <a:bodyPr anchor="b">
            <a:normAutofit fontScale="90000"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ea typeface="ＭＳ Ｐゴシック" charset="0"/>
              </a:rPr>
              <a:t>      </a:t>
            </a:r>
            <a:r>
              <a:rPr lang="en-US" sz="2800" b="1" dirty="0" err="1" smtClean="0">
                <a:solidFill>
                  <a:schemeClr val="bg1"/>
                </a:solidFill>
                <a:ea typeface="ＭＳ Ｐゴシック" charset="0"/>
              </a:rPr>
              <a:t>Detritivores</a:t>
            </a:r>
            <a:r>
              <a:rPr lang="en-US" sz="2800" b="1" dirty="0" smtClean="0">
                <a:solidFill>
                  <a:schemeClr val="bg1"/>
                </a:solidFill>
                <a:ea typeface="ＭＳ Ｐゴシック" charset="0"/>
              </a:rPr>
              <a:t> &amp; Decomposers</a:t>
            </a:r>
            <a:endParaRPr lang="en-US" sz="2800" b="1" dirty="0">
              <a:solidFill>
                <a:schemeClr val="bg1"/>
              </a:solidFill>
              <a:ea typeface="ＭＳ Ｐゴシック" charset="0"/>
            </a:endParaRPr>
          </a:p>
        </p:txBody>
      </p:sp>
      <p:pic>
        <p:nvPicPr>
          <p:cNvPr id="5" name="Picture 2" descr="E_03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1445"/>
            <a:ext cx="9144000" cy="628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133600" y="496358"/>
            <a:ext cx="19859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Detritus feeders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853238" y="474133"/>
            <a:ext cx="17573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Decomposers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551113" y="2783945"/>
            <a:ext cx="1447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Carpenter </a:t>
            </a:r>
          </a:p>
          <a:p>
            <a:pPr algn="ctr"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ant galleries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1219200" y="3064933"/>
            <a:ext cx="14779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Bark beetle engraving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3657600" y="2783945"/>
            <a:ext cx="1447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115888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ctr" eaLnBrk="1" hangingPunct="1">
              <a:defRPr/>
            </a:pPr>
            <a:r>
              <a:rPr lang="en-US" sz="1800" b="1" smtClean="0">
                <a:solidFill>
                  <a:srgbClr val="000000"/>
                </a:solidFill>
                <a:cs typeface="Arial" charset="0"/>
              </a:rPr>
              <a:t>Termite             and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105400" y="3437995"/>
            <a:ext cx="182086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Dry rot </a:t>
            </a:r>
          </a:p>
          <a:p>
            <a:pPr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fungus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0" y="3393545"/>
            <a:ext cx="14478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Long-horned beetle holes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7043738" y="4384145"/>
            <a:ext cx="16430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Wood reduced </a:t>
            </a:r>
          </a:p>
          <a:p>
            <a:pPr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to powder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8275638" y="4688945"/>
            <a:ext cx="8683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Fungi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350838" y="6119283"/>
            <a:ext cx="21637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Time progression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6477000" y="5908145"/>
            <a:ext cx="25400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Powder broken down by decomposers into plant nutrients in soil</a:t>
            </a:r>
          </a:p>
        </p:txBody>
      </p:sp>
      <p:sp>
        <p:nvSpPr>
          <p:cNvPr id="18" name="AutoShape 16"/>
          <p:cNvSpPr>
            <a:spLocks/>
          </p:cNvSpPr>
          <p:nvPr/>
        </p:nvSpPr>
        <p:spPr bwMode="auto">
          <a:xfrm rot="16200000">
            <a:off x="7369969" y="-463286"/>
            <a:ext cx="304800" cy="2840038"/>
          </a:xfrm>
          <a:prstGeom prst="rightBrace">
            <a:avLst>
              <a:gd name="adj1" fmla="val 42232"/>
              <a:gd name="adj2" fmla="val 53435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19" name="AutoShape 17"/>
          <p:cNvSpPr>
            <a:spLocks/>
          </p:cNvSpPr>
          <p:nvPr/>
        </p:nvSpPr>
        <p:spPr bwMode="auto">
          <a:xfrm rot="16200000">
            <a:off x="2932907" y="-1977761"/>
            <a:ext cx="304800" cy="5868987"/>
          </a:xfrm>
          <a:prstGeom prst="rightBrace">
            <a:avLst>
              <a:gd name="adj1" fmla="val 55715"/>
              <a:gd name="adj2" fmla="val 5031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  <p:sp>
        <p:nvSpPr>
          <p:cNvPr id="20" name="Rectangle 18"/>
          <p:cNvSpPr>
            <a:spLocks noChangeArrowheads="1"/>
          </p:cNvSpPr>
          <p:nvPr/>
        </p:nvSpPr>
        <p:spPr bwMode="auto">
          <a:xfrm>
            <a:off x="3757613" y="3282420"/>
            <a:ext cx="13636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800" b="1">
                <a:solidFill>
                  <a:srgbClr val="000000"/>
                </a:solidFill>
                <a:cs typeface="Arial" charset="0"/>
              </a:rPr>
              <a:t>carpenter ant work</a:t>
            </a:r>
          </a:p>
        </p:txBody>
      </p:sp>
    </p:spTree>
    <p:extLst>
      <p:ext uri="{BB962C8B-B14F-4D97-AF65-F5344CB8AC3E}">
        <p14:creationId xmlns:p14="http://schemas.microsoft.com/office/powerpoint/2010/main" val="1911961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E_03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" y="0"/>
            <a:ext cx="78152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6621463" y="533400"/>
            <a:ext cx="12827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700" b="1">
                <a:solidFill>
                  <a:srgbClr val="000000"/>
                </a:solidFill>
                <a:cs typeface="Arial" charset="0"/>
              </a:rPr>
              <a:t>Solar energy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3071813" y="806450"/>
            <a:ext cx="2303462" cy="1127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700" b="1">
                <a:solidFill>
                  <a:srgbClr val="FFFFFF"/>
                </a:solidFill>
                <a:cs typeface="Arial" charset="0"/>
              </a:rPr>
              <a:t>Chemical nutrients (carbon dioxide, oxygen, nitrogen, minerals)</a:t>
            </a:r>
          </a:p>
        </p:txBody>
      </p:sp>
      <p:sp>
        <p:nvSpPr>
          <p:cNvPr id="25" name="Text Box 7"/>
          <p:cNvSpPr txBox="1">
            <a:spLocks noChangeArrowheads="1"/>
          </p:cNvSpPr>
          <p:nvPr/>
        </p:nvSpPr>
        <p:spPr bwMode="auto">
          <a:xfrm>
            <a:off x="906463" y="1127125"/>
            <a:ext cx="741362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700" b="1">
                <a:solidFill>
                  <a:srgbClr val="000000"/>
                </a:solidFill>
                <a:cs typeface="Arial" charset="0"/>
              </a:rPr>
              <a:t>Heat</a:t>
            </a:r>
          </a:p>
        </p:txBody>
      </p:sp>
      <p:sp>
        <p:nvSpPr>
          <p:cNvPr id="26" name="Text Box 8"/>
          <p:cNvSpPr txBox="1">
            <a:spLocks noChangeArrowheads="1"/>
          </p:cNvSpPr>
          <p:nvPr/>
        </p:nvSpPr>
        <p:spPr bwMode="auto">
          <a:xfrm>
            <a:off x="3452813" y="2551113"/>
            <a:ext cx="741362" cy="35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700" b="1">
                <a:solidFill>
                  <a:srgbClr val="000000"/>
                </a:solidFill>
                <a:cs typeface="Arial" charset="0"/>
              </a:rPr>
              <a:t>Heat</a:t>
            </a:r>
          </a:p>
        </p:txBody>
      </p:sp>
      <p:sp>
        <p:nvSpPr>
          <p:cNvPr id="27" name="Text Box 9"/>
          <p:cNvSpPr txBox="1">
            <a:spLocks noChangeArrowheads="1"/>
          </p:cNvSpPr>
          <p:nvPr/>
        </p:nvSpPr>
        <p:spPr bwMode="auto">
          <a:xfrm>
            <a:off x="4848225" y="2551113"/>
            <a:ext cx="741363" cy="35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700" b="1">
                <a:solidFill>
                  <a:srgbClr val="000000"/>
                </a:solidFill>
                <a:cs typeface="Arial" charset="0"/>
              </a:rPr>
              <a:t>Heat</a:t>
            </a:r>
          </a:p>
        </p:txBody>
      </p:sp>
      <p:sp>
        <p:nvSpPr>
          <p:cNvPr id="28" name="Text Box 10"/>
          <p:cNvSpPr txBox="1">
            <a:spLocks noChangeArrowheads="1"/>
          </p:cNvSpPr>
          <p:nvPr/>
        </p:nvSpPr>
        <p:spPr bwMode="auto">
          <a:xfrm>
            <a:off x="754063" y="3841750"/>
            <a:ext cx="1960562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700" b="1" dirty="0">
                <a:solidFill>
                  <a:srgbClr val="FFFFFF"/>
                </a:solidFill>
                <a:cs typeface="Arial" charset="0"/>
              </a:rPr>
              <a:t>Decomposers (bacteria, fungi)</a:t>
            </a: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5735638" y="3833813"/>
            <a:ext cx="1884362" cy="35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700" b="1">
                <a:solidFill>
                  <a:srgbClr val="FFFFFF"/>
                </a:solidFill>
                <a:cs typeface="Arial" charset="0"/>
              </a:rPr>
              <a:t>Producers (plants)</a:t>
            </a:r>
          </a:p>
        </p:txBody>
      </p:sp>
      <p:sp>
        <p:nvSpPr>
          <p:cNvPr id="30" name="Text Box 12"/>
          <p:cNvSpPr txBox="1">
            <a:spLocks noChangeArrowheads="1"/>
          </p:cNvSpPr>
          <p:nvPr/>
        </p:nvSpPr>
        <p:spPr bwMode="auto">
          <a:xfrm>
            <a:off x="3116263" y="5770563"/>
            <a:ext cx="2133600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700" b="1">
                <a:solidFill>
                  <a:srgbClr val="FFFFFF"/>
                </a:solidFill>
                <a:cs typeface="Arial" charset="0"/>
              </a:rPr>
              <a:t>Consumers (plant eaters, meat eaters)</a:t>
            </a:r>
          </a:p>
        </p:txBody>
      </p:sp>
      <p:sp>
        <p:nvSpPr>
          <p:cNvPr id="31" name="Text Box 13"/>
          <p:cNvSpPr txBox="1">
            <a:spLocks noChangeArrowheads="1"/>
          </p:cNvSpPr>
          <p:nvPr/>
        </p:nvSpPr>
        <p:spPr bwMode="auto">
          <a:xfrm>
            <a:off x="1095375" y="6186488"/>
            <a:ext cx="741363" cy="35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700" b="1">
                <a:solidFill>
                  <a:srgbClr val="000000"/>
                </a:solidFill>
                <a:cs typeface="Arial" charset="0"/>
              </a:rPr>
              <a:t>Heat</a:t>
            </a:r>
          </a:p>
        </p:txBody>
      </p:sp>
      <p:sp>
        <p:nvSpPr>
          <p:cNvPr id="32" name="Text Box 14"/>
          <p:cNvSpPr txBox="1">
            <a:spLocks noChangeArrowheads="1"/>
          </p:cNvSpPr>
          <p:nvPr/>
        </p:nvSpPr>
        <p:spPr bwMode="auto">
          <a:xfrm>
            <a:off x="6721475" y="6218238"/>
            <a:ext cx="741363" cy="350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700" b="1">
                <a:solidFill>
                  <a:srgbClr val="000000"/>
                </a:solidFill>
                <a:cs typeface="Arial" charset="0"/>
              </a:rPr>
              <a:t>Heat</a:t>
            </a:r>
          </a:p>
        </p:txBody>
      </p:sp>
    </p:spTree>
    <p:extLst>
      <p:ext uri="{BB962C8B-B14F-4D97-AF65-F5344CB8AC3E}">
        <p14:creationId xmlns:p14="http://schemas.microsoft.com/office/powerpoint/2010/main" val="59918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1"/>
            <a:ext cx="9144000" cy="529298"/>
          </a:xfrm>
        </p:spPr>
        <p:txBody>
          <a:bodyPr anchor="b">
            <a:normAutofit fontScale="90000"/>
          </a:bodyPr>
          <a:lstStyle/>
          <a:p>
            <a:r>
              <a:rPr lang="en-US" sz="2800" b="1" dirty="0">
                <a:ea typeface="ＭＳ Ｐゴシック" charset="0"/>
              </a:rPr>
              <a:t>Energy Flows Through Ecosystems in Food Chains and Food Webs</a:t>
            </a:r>
            <a:endParaRPr lang="en-US" sz="2600" b="1" dirty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111" y="817484"/>
            <a:ext cx="8730423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0000"/>
                </a:solidFill>
                <a:ea typeface="ＭＳ Ｐゴシック" charset="0"/>
              </a:rPr>
              <a:t>Food </a:t>
            </a:r>
            <a:r>
              <a:rPr lang="en-US" sz="2400" b="1" dirty="0" smtClean="0">
                <a:solidFill>
                  <a:srgbClr val="000000"/>
                </a:solidFill>
                <a:ea typeface="ＭＳ Ｐゴシック" charset="0"/>
              </a:rPr>
              <a:t>chain </a:t>
            </a:r>
            <a:r>
              <a:rPr lang="en-US" sz="2400" b="1" dirty="0" smtClean="0">
                <a:solidFill>
                  <a:srgbClr val="000000"/>
                </a:solidFill>
                <a:latin typeface="Wingdings"/>
                <a:ea typeface="Wingdings"/>
                <a:cs typeface="Wingdings"/>
                <a:sym typeface="Wingdings"/>
              </a:rPr>
              <a:t></a:t>
            </a:r>
            <a:endParaRPr lang="en-US" sz="2400" b="1" dirty="0">
              <a:solidFill>
                <a:srgbClr val="000000"/>
              </a:solidFill>
              <a:ea typeface="ＭＳ Ｐゴシック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ＭＳ Ｐゴシック" charset="0"/>
              </a:rPr>
              <a:t>Movement of energy and nutrients from one </a:t>
            </a:r>
            <a:r>
              <a:rPr lang="en-US" sz="2400" b="1" dirty="0">
                <a:solidFill>
                  <a:srgbClr val="000000"/>
                </a:solidFill>
                <a:ea typeface="ＭＳ Ｐゴシック" charset="0"/>
              </a:rPr>
              <a:t>trophic level</a:t>
            </a:r>
            <a:r>
              <a:rPr lang="en-US" sz="2400" dirty="0">
                <a:solidFill>
                  <a:srgbClr val="000000"/>
                </a:solidFill>
                <a:ea typeface="ＭＳ Ｐゴシック" charset="0"/>
              </a:rPr>
              <a:t> to the next</a:t>
            </a:r>
          </a:p>
          <a:p>
            <a:r>
              <a:rPr lang="en-US" sz="2400" dirty="0">
                <a:solidFill>
                  <a:srgbClr val="000000"/>
                </a:solidFill>
                <a:ea typeface="ＭＳ Ｐゴシック" charset="0"/>
              </a:rPr>
              <a:t>Photosynthesis → feeding → decomposition</a:t>
            </a:r>
          </a:p>
          <a:p>
            <a:pPr lvl="1"/>
            <a:endParaRPr lang="en-US" sz="2400" dirty="0" smtClean="0">
              <a:solidFill>
                <a:srgbClr val="000000"/>
              </a:solidFill>
              <a:ea typeface="ＭＳ Ｐゴシック" charset="0"/>
            </a:endParaRPr>
          </a:p>
          <a:p>
            <a:pPr lvl="1"/>
            <a:endParaRPr lang="en-US" sz="2400" dirty="0">
              <a:solidFill>
                <a:srgbClr val="000000"/>
              </a:solidFill>
              <a:ea typeface="ＭＳ Ｐゴシック" charset="0"/>
            </a:endParaRPr>
          </a:p>
          <a:p>
            <a:pPr lvl="1"/>
            <a:endParaRPr lang="en-US" sz="2400" dirty="0" smtClean="0">
              <a:solidFill>
                <a:srgbClr val="000000"/>
              </a:solidFill>
              <a:ea typeface="ＭＳ Ｐゴシック" charset="0"/>
            </a:endParaRPr>
          </a:p>
          <a:p>
            <a:pPr lvl="1"/>
            <a:endParaRPr lang="en-US" sz="2400" dirty="0">
              <a:solidFill>
                <a:srgbClr val="000000"/>
              </a:solidFill>
              <a:ea typeface="ＭＳ Ｐゴシック" charset="0"/>
            </a:endParaRPr>
          </a:p>
          <a:p>
            <a:pPr lvl="1"/>
            <a:endParaRPr lang="en-US" sz="2400" dirty="0" smtClean="0">
              <a:solidFill>
                <a:srgbClr val="000000"/>
              </a:solidFill>
              <a:ea typeface="ＭＳ Ｐゴシック" charset="0"/>
            </a:endParaRPr>
          </a:p>
          <a:p>
            <a:pPr lvl="1"/>
            <a:endParaRPr lang="en-US" sz="2400" dirty="0">
              <a:solidFill>
                <a:srgbClr val="000000"/>
              </a:solidFill>
              <a:ea typeface="ＭＳ Ｐゴシック" charset="0"/>
            </a:endParaRPr>
          </a:p>
          <a:p>
            <a:pPr marL="0" indent="0">
              <a:buNone/>
            </a:pPr>
            <a:r>
              <a:rPr lang="en-US" sz="2400" b="1" dirty="0">
                <a:solidFill>
                  <a:srgbClr val="000000"/>
                </a:solidFill>
                <a:ea typeface="ＭＳ Ｐゴシック" charset="0"/>
              </a:rPr>
              <a:t>Food </a:t>
            </a:r>
            <a:r>
              <a:rPr lang="en-US" sz="2400" b="1" dirty="0" smtClean="0">
                <a:solidFill>
                  <a:srgbClr val="000000"/>
                </a:solidFill>
                <a:ea typeface="ＭＳ Ｐゴシック" charset="0"/>
              </a:rPr>
              <a:t>web </a:t>
            </a:r>
            <a:r>
              <a:rPr lang="en-US" sz="2400" b="1" dirty="0" smtClean="0">
                <a:solidFill>
                  <a:srgbClr val="000000"/>
                </a:solidFill>
                <a:latin typeface="Wingdings"/>
                <a:ea typeface="Wingdings"/>
                <a:cs typeface="Wingdings"/>
                <a:sym typeface="Wingdings"/>
              </a:rPr>
              <a:t></a:t>
            </a:r>
            <a:endParaRPr lang="en-US" sz="2400" b="1" dirty="0">
              <a:solidFill>
                <a:srgbClr val="000000"/>
              </a:solidFill>
              <a:ea typeface="ＭＳ Ｐゴシック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ＭＳ Ｐゴシック" charset="0"/>
              </a:rPr>
              <a:t>Network of interconnected food chains</a:t>
            </a:r>
          </a:p>
          <a:p>
            <a:pPr marL="0" indent="0">
              <a:buNone/>
            </a:pPr>
            <a:endParaRPr lang="en-US" sz="2400" dirty="0" smtClean="0">
              <a:solidFill>
                <a:srgbClr val="000000"/>
              </a:solidFill>
              <a:ea typeface="ＭＳ Ｐゴシック" charset="0"/>
            </a:endParaRPr>
          </a:p>
          <a:p>
            <a:pPr marL="457200" lvl="1" indent="0">
              <a:buNone/>
            </a:pPr>
            <a:endParaRPr lang="en-US" sz="2400" b="1" dirty="0" smtClean="0">
              <a:solidFill>
                <a:srgbClr val="000000"/>
              </a:solidFill>
              <a:ea typeface="ＭＳ Ｐゴシック" charset="0"/>
            </a:endParaRPr>
          </a:p>
          <a:p>
            <a:pPr eaLnBrk="1" hangingPunct="1"/>
            <a:endParaRPr lang="en-US" sz="2400" b="1" dirty="0" smtClean="0">
              <a:solidFill>
                <a:srgbClr val="000000"/>
              </a:solidFill>
              <a:ea typeface="ＭＳ Ｐゴシック" charset="0"/>
            </a:endParaRPr>
          </a:p>
        </p:txBody>
      </p:sp>
      <p:pic>
        <p:nvPicPr>
          <p:cNvPr id="6" name="Picture 4" descr="03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819" y="2636895"/>
            <a:ext cx="5028354" cy="23193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7" name="Picture 6" descr="03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25901" y="2636895"/>
            <a:ext cx="3256071" cy="3967728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5632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2"/>
          <p:cNvGrpSpPr>
            <a:grpSpLocks/>
          </p:cNvGrpSpPr>
          <p:nvPr/>
        </p:nvGrpSpPr>
        <p:grpSpPr bwMode="auto">
          <a:xfrm>
            <a:off x="58738" y="1540669"/>
            <a:ext cx="6265863" cy="1873250"/>
            <a:chOff x="0" y="404"/>
            <a:chExt cx="3947" cy="1180"/>
          </a:xfrm>
        </p:grpSpPr>
        <p:pic>
          <p:nvPicPr>
            <p:cNvPr id="7" name="Picture 3" descr="0315_E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8" y="441"/>
              <a:ext cx="1749" cy="11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Group 4"/>
            <p:cNvGrpSpPr>
              <a:grpSpLocks/>
            </p:cNvGrpSpPr>
            <p:nvPr/>
          </p:nvGrpSpPr>
          <p:grpSpPr bwMode="auto">
            <a:xfrm>
              <a:off x="0" y="404"/>
              <a:ext cx="3225" cy="932"/>
              <a:chOff x="0" y="404"/>
              <a:chExt cx="3225" cy="932"/>
            </a:xfrm>
          </p:grpSpPr>
          <p:sp>
            <p:nvSpPr>
              <p:cNvPr id="9" name="Rectangle 5"/>
              <p:cNvSpPr>
                <a:spLocks noChangeArrowheads="1"/>
              </p:cNvSpPr>
              <p:nvPr/>
            </p:nvSpPr>
            <p:spPr bwMode="auto">
              <a:xfrm>
                <a:off x="1387" y="951"/>
                <a:ext cx="258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r" eaLnBrk="1" hangingPunct="1">
                  <a:defRPr/>
                </a:pPr>
                <a:r>
                  <a:rPr lang="en-US" sz="1600" b="1">
                    <a:latin typeface="Arial" charset="0"/>
                  </a:rPr>
                  <a:t>10</a:t>
                </a:r>
              </a:p>
            </p:txBody>
          </p:sp>
          <p:sp>
            <p:nvSpPr>
              <p:cNvPr id="10" name="Rectangle 6"/>
              <p:cNvSpPr>
                <a:spLocks noChangeArrowheads="1"/>
              </p:cNvSpPr>
              <p:nvPr/>
            </p:nvSpPr>
            <p:spPr bwMode="auto">
              <a:xfrm>
                <a:off x="2832" y="543"/>
                <a:ext cx="393" cy="21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1600" b="1">
                    <a:latin typeface="Arial" charset="0"/>
                  </a:rPr>
                  <a:t>Heat</a:t>
                </a:r>
              </a:p>
            </p:txBody>
          </p:sp>
          <p:sp>
            <p:nvSpPr>
              <p:cNvPr id="11" name="Rectangle 7"/>
              <p:cNvSpPr>
                <a:spLocks noChangeArrowheads="1"/>
              </p:cNvSpPr>
              <p:nvPr/>
            </p:nvSpPr>
            <p:spPr bwMode="auto">
              <a:xfrm>
                <a:off x="0" y="816"/>
                <a:ext cx="799" cy="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>
                  <a:defRPr/>
                </a:pPr>
                <a:r>
                  <a:rPr lang="en-US" sz="1600" b="1">
                    <a:latin typeface="Arial" charset="0"/>
                  </a:rPr>
                  <a:t>Tertiary</a:t>
                </a:r>
              </a:p>
              <a:p>
                <a:pPr eaLnBrk="1" hangingPunct="1">
                  <a:defRPr/>
                </a:pPr>
                <a:r>
                  <a:rPr lang="en-US" sz="1600" b="1">
                    <a:latin typeface="Arial" charset="0"/>
                  </a:rPr>
                  <a:t>consumers</a:t>
                </a:r>
              </a:p>
              <a:p>
                <a:pPr eaLnBrk="1" hangingPunct="1">
                  <a:defRPr/>
                </a:pPr>
                <a:r>
                  <a:rPr lang="en-US" sz="1600" b="1">
                    <a:latin typeface="Arial" charset="0"/>
                  </a:rPr>
                  <a:t>(human)</a:t>
                </a:r>
              </a:p>
            </p:txBody>
          </p:sp>
          <p:sp>
            <p:nvSpPr>
              <p:cNvPr id="12" name="Rectangle 8"/>
              <p:cNvSpPr>
                <a:spLocks noChangeArrowheads="1"/>
              </p:cNvSpPr>
              <p:nvPr/>
            </p:nvSpPr>
            <p:spPr bwMode="auto">
              <a:xfrm>
                <a:off x="672" y="404"/>
                <a:ext cx="1567" cy="5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905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chemeClr val="bg2">
                          <a:alpha val="74998"/>
                        </a:schemeClr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algn="ctr" eaLnBrk="1" hangingPunct="1">
                  <a:defRPr/>
                </a:pPr>
                <a:r>
                  <a:rPr lang="en-US" sz="1600" b="1">
                    <a:latin typeface="Arial" charset="0"/>
                  </a:rPr>
                  <a:t>Usable energy available</a:t>
                </a:r>
              </a:p>
              <a:p>
                <a:pPr algn="ctr" eaLnBrk="1" hangingPunct="1">
                  <a:defRPr/>
                </a:pPr>
                <a:r>
                  <a:rPr lang="en-US" sz="1600" b="1">
                    <a:latin typeface="Arial" charset="0"/>
                  </a:rPr>
                  <a:t>at each trophic level</a:t>
                </a:r>
              </a:p>
              <a:p>
                <a:pPr algn="ctr" eaLnBrk="1" hangingPunct="1">
                  <a:defRPr/>
                </a:pPr>
                <a:r>
                  <a:rPr lang="en-US" sz="1600" b="1">
                    <a:latin typeface="Arial" charset="0"/>
                  </a:rPr>
                  <a:t>(in kilocalories)</a:t>
                </a:r>
              </a:p>
            </p:txBody>
          </p:sp>
        </p:grpSp>
      </p:grpSp>
      <p:grpSp>
        <p:nvGrpSpPr>
          <p:cNvPr id="13" name="Group 9"/>
          <p:cNvGrpSpPr>
            <a:grpSpLocks/>
          </p:cNvGrpSpPr>
          <p:nvPr/>
        </p:nvGrpSpPr>
        <p:grpSpPr bwMode="auto">
          <a:xfrm>
            <a:off x="58738" y="2551907"/>
            <a:ext cx="6259513" cy="2049462"/>
            <a:chOff x="0" y="1041"/>
            <a:chExt cx="3943" cy="1291"/>
          </a:xfrm>
        </p:grpSpPr>
        <p:pic>
          <p:nvPicPr>
            <p:cNvPr id="14" name="Picture 10" descr="0315_E copy 2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28" y="1041"/>
              <a:ext cx="1815" cy="12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2941" y="1129"/>
              <a:ext cx="39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sz="1600" b="1">
                  <a:latin typeface="Arial" charset="0"/>
                </a:rPr>
                <a:t>Heat</a:t>
              </a:r>
            </a:p>
          </p:txBody>
        </p:sp>
        <p:sp>
          <p:nvSpPr>
            <p:cNvPr id="16" name="Rectangle 12"/>
            <p:cNvSpPr>
              <a:spLocks noChangeArrowheads="1"/>
            </p:cNvSpPr>
            <p:nvPr/>
          </p:nvSpPr>
          <p:spPr bwMode="auto">
            <a:xfrm>
              <a:off x="0" y="1640"/>
              <a:ext cx="799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sz="1600" b="1">
                  <a:latin typeface="Arial" charset="0"/>
                </a:rPr>
                <a:t>Secondary</a:t>
              </a:r>
            </a:p>
            <a:p>
              <a:pPr eaLnBrk="1" hangingPunct="1">
                <a:defRPr/>
              </a:pPr>
              <a:r>
                <a:rPr lang="en-US" sz="1600" b="1">
                  <a:latin typeface="Arial" charset="0"/>
                </a:rPr>
                <a:t>consumers</a:t>
              </a:r>
            </a:p>
            <a:p>
              <a:pPr eaLnBrk="1" hangingPunct="1">
                <a:defRPr/>
              </a:pPr>
              <a:r>
                <a:rPr lang="en-US" sz="1600" b="1">
                  <a:latin typeface="Arial" charset="0"/>
                </a:rPr>
                <a:t>(perch)</a:t>
              </a:r>
            </a:p>
          </p:txBody>
        </p:sp>
        <p:sp>
          <p:nvSpPr>
            <p:cNvPr id="17" name="Rectangle 13"/>
            <p:cNvSpPr>
              <a:spLocks noChangeArrowheads="1"/>
            </p:cNvSpPr>
            <p:nvPr/>
          </p:nvSpPr>
          <p:spPr bwMode="auto">
            <a:xfrm>
              <a:off x="1379" y="1776"/>
              <a:ext cx="330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1" hangingPunct="1">
                <a:defRPr/>
              </a:pPr>
              <a:r>
                <a:rPr lang="en-US" sz="1600" b="1">
                  <a:latin typeface="Arial" charset="0"/>
                </a:rPr>
                <a:t>100</a:t>
              </a:r>
            </a:p>
          </p:txBody>
        </p:sp>
      </p:grpSp>
      <p:grpSp>
        <p:nvGrpSpPr>
          <p:cNvPr id="18" name="Group 15"/>
          <p:cNvGrpSpPr>
            <a:grpSpLocks/>
          </p:cNvGrpSpPr>
          <p:nvPr/>
        </p:nvGrpSpPr>
        <p:grpSpPr bwMode="auto">
          <a:xfrm>
            <a:off x="6249988" y="1807369"/>
            <a:ext cx="2863850" cy="5100638"/>
            <a:chOff x="3900" y="572"/>
            <a:chExt cx="1804" cy="3213"/>
          </a:xfrm>
        </p:grpSpPr>
        <p:pic>
          <p:nvPicPr>
            <p:cNvPr id="19" name="Picture 16" descr="0315_E copy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7" y="572"/>
              <a:ext cx="1767" cy="3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Rectangle 17"/>
            <p:cNvSpPr>
              <a:spLocks noChangeArrowheads="1"/>
            </p:cNvSpPr>
            <p:nvPr/>
          </p:nvSpPr>
          <p:spPr bwMode="auto">
            <a:xfrm>
              <a:off x="5280" y="1973"/>
              <a:ext cx="39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sz="1600" b="1">
                  <a:latin typeface="Arial" charset="0"/>
                </a:rPr>
                <a:t>Heat</a:t>
              </a:r>
            </a:p>
          </p:txBody>
        </p:sp>
        <p:sp>
          <p:nvSpPr>
            <p:cNvPr id="21" name="Rectangle 18"/>
            <p:cNvSpPr>
              <a:spLocks noChangeArrowheads="1"/>
            </p:cNvSpPr>
            <p:nvPr/>
          </p:nvSpPr>
          <p:spPr bwMode="auto">
            <a:xfrm>
              <a:off x="3900" y="1955"/>
              <a:ext cx="96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sz="1600" b="1">
                  <a:latin typeface="Arial" charset="0"/>
                </a:rPr>
                <a:t>Decomposers</a:t>
              </a:r>
            </a:p>
          </p:txBody>
        </p:sp>
      </p:grpSp>
      <p:grpSp>
        <p:nvGrpSpPr>
          <p:cNvPr id="22" name="Group 19"/>
          <p:cNvGrpSpPr>
            <a:grpSpLocks/>
          </p:cNvGrpSpPr>
          <p:nvPr/>
        </p:nvGrpSpPr>
        <p:grpSpPr bwMode="auto">
          <a:xfrm>
            <a:off x="58738" y="3769519"/>
            <a:ext cx="6221413" cy="1738313"/>
            <a:chOff x="0" y="1808"/>
            <a:chExt cx="3919" cy="1095"/>
          </a:xfrm>
        </p:grpSpPr>
        <p:pic>
          <p:nvPicPr>
            <p:cNvPr id="23" name="Picture 20" descr="0315_E copy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76" y="1808"/>
              <a:ext cx="2143" cy="1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Rectangle 21"/>
            <p:cNvSpPr>
              <a:spLocks noChangeArrowheads="1"/>
            </p:cNvSpPr>
            <p:nvPr/>
          </p:nvSpPr>
          <p:spPr bwMode="auto">
            <a:xfrm>
              <a:off x="3120" y="1915"/>
              <a:ext cx="39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sz="1600" b="1">
                  <a:latin typeface="Arial" charset="0"/>
                </a:rPr>
                <a:t>Heat</a:t>
              </a:r>
            </a:p>
          </p:txBody>
        </p:sp>
        <p:sp>
          <p:nvSpPr>
            <p:cNvPr id="25" name="Rectangle 22"/>
            <p:cNvSpPr>
              <a:spLocks noChangeArrowheads="1"/>
            </p:cNvSpPr>
            <p:nvPr/>
          </p:nvSpPr>
          <p:spPr bwMode="auto">
            <a:xfrm>
              <a:off x="0" y="2352"/>
              <a:ext cx="955" cy="5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sz="1600" b="1">
                  <a:latin typeface="Arial" charset="0"/>
                </a:rPr>
                <a:t>Primary</a:t>
              </a:r>
            </a:p>
            <a:p>
              <a:pPr eaLnBrk="1" hangingPunct="1">
                <a:defRPr/>
              </a:pPr>
              <a:r>
                <a:rPr lang="en-US" sz="1600" b="1">
                  <a:latin typeface="Arial" charset="0"/>
                </a:rPr>
                <a:t>consumers</a:t>
              </a:r>
            </a:p>
            <a:p>
              <a:pPr eaLnBrk="1" hangingPunct="1">
                <a:defRPr/>
              </a:pPr>
              <a:r>
                <a:rPr lang="en-US" sz="1600" b="1">
                  <a:latin typeface="Arial" charset="0"/>
                </a:rPr>
                <a:t>(zooplankton)</a:t>
              </a:r>
            </a:p>
          </p:txBody>
        </p:sp>
        <p:sp>
          <p:nvSpPr>
            <p:cNvPr id="26" name="Rectangle 23"/>
            <p:cNvSpPr>
              <a:spLocks noChangeArrowheads="1"/>
            </p:cNvSpPr>
            <p:nvPr/>
          </p:nvSpPr>
          <p:spPr bwMode="auto">
            <a:xfrm>
              <a:off x="1297" y="2496"/>
              <a:ext cx="436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 eaLnBrk="1" hangingPunct="1">
                <a:defRPr/>
              </a:pPr>
              <a:r>
                <a:rPr lang="en-US" sz="1600" b="1">
                  <a:latin typeface="Arial" charset="0"/>
                </a:rPr>
                <a:t>1,000</a:t>
              </a:r>
            </a:p>
          </p:txBody>
        </p:sp>
      </p:grpSp>
      <p:grpSp>
        <p:nvGrpSpPr>
          <p:cNvPr id="27" name="Group 24"/>
          <p:cNvGrpSpPr>
            <a:grpSpLocks/>
          </p:cNvGrpSpPr>
          <p:nvPr/>
        </p:nvGrpSpPr>
        <p:grpSpPr bwMode="auto">
          <a:xfrm>
            <a:off x="58738" y="5015707"/>
            <a:ext cx="6251575" cy="1789112"/>
            <a:chOff x="0" y="2593"/>
            <a:chExt cx="3938" cy="1127"/>
          </a:xfrm>
        </p:grpSpPr>
        <p:pic>
          <p:nvPicPr>
            <p:cNvPr id="28" name="Picture 25" descr="0315_E copy 1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90" y="2593"/>
              <a:ext cx="2748" cy="11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" name="Rectangle 26"/>
            <p:cNvSpPr>
              <a:spLocks noChangeArrowheads="1"/>
            </p:cNvSpPr>
            <p:nvPr/>
          </p:nvSpPr>
          <p:spPr bwMode="auto">
            <a:xfrm>
              <a:off x="3360" y="2703"/>
              <a:ext cx="393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sz="1600" b="1">
                  <a:latin typeface="Arial" charset="0"/>
                </a:rPr>
                <a:t>Heat</a:t>
              </a:r>
            </a:p>
          </p:txBody>
        </p:sp>
        <p:sp>
          <p:nvSpPr>
            <p:cNvPr id="30" name="Rectangle 27"/>
            <p:cNvSpPr>
              <a:spLocks noChangeArrowheads="1"/>
            </p:cNvSpPr>
            <p:nvPr/>
          </p:nvSpPr>
          <p:spPr bwMode="auto">
            <a:xfrm>
              <a:off x="0" y="3127"/>
              <a:ext cx="1083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sz="1600" b="1">
                  <a:latin typeface="Arial" charset="0"/>
                </a:rPr>
                <a:t>Producers</a:t>
              </a:r>
            </a:p>
            <a:p>
              <a:pPr eaLnBrk="1" hangingPunct="1">
                <a:defRPr/>
              </a:pPr>
              <a:r>
                <a:rPr lang="en-US" sz="1600" b="1">
                  <a:latin typeface="Arial" charset="0"/>
                </a:rPr>
                <a:t>(phytoplankton)</a:t>
              </a:r>
            </a:p>
          </p:txBody>
        </p:sp>
        <p:sp>
          <p:nvSpPr>
            <p:cNvPr id="31" name="Rectangle 28"/>
            <p:cNvSpPr>
              <a:spLocks noChangeArrowheads="1"/>
            </p:cNvSpPr>
            <p:nvPr/>
          </p:nvSpPr>
          <p:spPr bwMode="auto">
            <a:xfrm>
              <a:off x="1248" y="2976"/>
              <a:ext cx="508" cy="2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>
                <a:defRPr/>
              </a:pPr>
              <a:r>
                <a:rPr lang="en-US" sz="1600" b="1">
                  <a:solidFill>
                    <a:schemeClr val="bg1"/>
                  </a:solidFill>
                  <a:latin typeface="Arial" charset="0"/>
                </a:rPr>
                <a:t>10,000</a:t>
              </a:r>
            </a:p>
          </p:txBody>
        </p:sp>
      </p:grpSp>
      <p:sp>
        <p:nvSpPr>
          <p:cNvPr id="3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529298"/>
          </a:xfrm>
        </p:spPr>
        <p:txBody>
          <a:bodyPr anchor="b">
            <a:normAutofit/>
          </a:bodyPr>
          <a:lstStyle/>
          <a:p>
            <a:r>
              <a:rPr lang="en-US" sz="2400" b="1" dirty="0">
                <a:ea typeface="ＭＳ Ｐゴシック" charset="0"/>
              </a:rPr>
              <a:t>Usable Energy Decreases with Each Link in a Food Chain or Web</a:t>
            </a:r>
            <a:endParaRPr lang="en-US" sz="2600" b="1" dirty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35" name="Rectangle 3"/>
          <p:cNvSpPr txBox="1">
            <a:spLocks noChangeArrowheads="1"/>
          </p:cNvSpPr>
          <p:nvPr/>
        </p:nvSpPr>
        <p:spPr>
          <a:xfrm>
            <a:off x="141111" y="554048"/>
            <a:ext cx="8730423" cy="87847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en-US" sz="2400" b="1" dirty="0" smtClean="0">
                <a:solidFill>
                  <a:srgbClr val="000000"/>
                </a:solidFill>
                <a:ea typeface="ＭＳ Ｐゴシック" charset="0"/>
              </a:rPr>
              <a:t>Pyramid of energy flow </a:t>
            </a:r>
            <a:r>
              <a:rPr lang="en-US" sz="2400" b="1" dirty="0" smtClean="0">
                <a:solidFill>
                  <a:srgbClr val="000000"/>
                </a:solidFill>
                <a:ea typeface="ＭＳ Ｐゴシック" charset="0"/>
                <a:sym typeface="Wingdings"/>
              </a:rPr>
              <a:t> </a:t>
            </a:r>
            <a:r>
              <a:rPr lang="en-US" sz="2400" dirty="0" smtClean="0">
                <a:solidFill>
                  <a:srgbClr val="000000"/>
                </a:solidFill>
                <a:ea typeface="ＭＳ Ｐゴシック" charset="0"/>
              </a:rPr>
              <a:t>90% of energy lost with each transfer</a:t>
            </a:r>
          </a:p>
          <a:p>
            <a:r>
              <a:rPr lang="en-US" sz="2400" dirty="0" smtClean="0">
                <a:solidFill>
                  <a:srgbClr val="000000"/>
                </a:solidFill>
                <a:ea typeface="ＭＳ Ｐゴシック" charset="0"/>
              </a:rPr>
              <a:t>Less chemical energy for higher trophic levels</a:t>
            </a:r>
          </a:p>
          <a:p>
            <a:pPr marL="0" indent="0">
              <a:buFont typeface="Arial"/>
              <a:buNone/>
            </a:pPr>
            <a:endParaRPr lang="en-US" sz="2400" dirty="0" smtClean="0">
              <a:solidFill>
                <a:srgbClr val="000000"/>
              </a:solidFill>
              <a:ea typeface="ＭＳ Ｐゴシック" charset="0"/>
            </a:endParaRPr>
          </a:p>
          <a:p>
            <a:pPr marL="457200" lvl="1" indent="0">
              <a:buFont typeface="Arial"/>
              <a:buNone/>
            </a:pPr>
            <a:endParaRPr lang="en-US" sz="2400" b="1" dirty="0" smtClean="0">
              <a:solidFill>
                <a:srgbClr val="000000"/>
              </a:solidFill>
              <a:ea typeface="ＭＳ Ｐゴシック" charset="0"/>
            </a:endParaRPr>
          </a:p>
          <a:p>
            <a:endParaRPr lang="en-US" sz="2400" b="1" dirty="0" smtClean="0">
              <a:solidFill>
                <a:srgbClr val="000000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8729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457200" y="76201"/>
            <a:ext cx="8257975" cy="5807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ea typeface="ＭＳ Ｐゴシック" charset="0"/>
              </a:rPr>
              <a:t>Natural Capital </a:t>
            </a:r>
            <a:r>
              <a:rPr lang="en-US" sz="3200" b="1" dirty="0" smtClean="0">
                <a:ea typeface="ＭＳ Ｐゴシック" charset="0"/>
              </a:rPr>
              <a:t>Degradation</a:t>
            </a:r>
            <a:endParaRPr lang="en-US" sz="3200" b="1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57200" y="656968"/>
            <a:ext cx="8491548" cy="26862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300" b="1" dirty="0" smtClean="0">
                <a:solidFill>
                  <a:schemeClr val="tx1"/>
                </a:solidFill>
                <a:latin typeface="Calibri"/>
                <a:ea typeface="ＭＳ Ｐゴシック" charset="0"/>
                <a:cs typeface="Calibri"/>
              </a:rPr>
              <a:t>Loss </a:t>
            </a:r>
            <a:r>
              <a:rPr lang="en-US" sz="2300" b="1" dirty="0">
                <a:solidFill>
                  <a:schemeClr val="tx1"/>
                </a:solidFill>
                <a:latin typeface="Calibri"/>
                <a:ea typeface="ＭＳ Ｐゴシック" charset="0"/>
                <a:cs typeface="Calibri"/>
              </a:rPr>
              <a:t>of Tropical Rain </a:t>
            </a:r>
            <a:r>
              <a:rPr lang="en-US" sz="2300" b="1" dirty="0" smtClean="0">
                <a:solidFill>
                  <a:schemeClr val="tx1"/>
                </a:solidFill>
                <a:latin typeface="Calibri"/>
                <a:ea typeface="ＭＳ Ｐゴシック" charset="0"/>
                <a:cs typeface="Calibri"/>
              </a:rPr>
              <a:t>Forest</a:t>
            </a:r>
            <a:endParaRPr lang="en-US" sz="2300" dirty="0" smtClean="0">
              <a:solidFill>
                <a:schemeClr val="tx1"/>
              </a:solidFill>
              <a:latin typeface="Calibri"/>
              <a:ea typeface="ＭＳ Ｐゴシック" charset="0"/>
              <a:cs typeface="Calibri"/>
            </a:endParaRPr>
          </a:p>
          <a:p>
            <a:pPr marL="342900" indent="-342900" algn="l">
              <a:buFont typeface="Arial"/>
              <a:buChar char="•"/>
            </a:pPr>
            <a:r>
              <a:rPr lang="en-US" sz="2300" dirty="0" smtClean="0">
                <a:solidFill>
                  <a:schemeClr val="tx1"/>
                </a:solidFill>
                <a:latin typeface="Calibri"/>
                <a:ea typeface="ＭＳ Ｐゴシック" charset="0"/>
                <a:cs typeface="Calibri"/>
              </a:rPr>
              <a:t>Cover about 2% of the earth</a:t>
            </a:r>
            <a:r>
              <a:rPr lang="ja-JP" altLang="en-US" sz="2300" dirty="0" smtClean="0">
                <a:solidFill>
                  <a:schemeClr val="tx1"/>
                </a:solidFill>
                <a:latin typeface="Calibri"/>
                <a:ea typeface="ＭＳ Ｐゴシック" charset="0"/>
                <a:cs typeface="Calibri"/>
              </a:rPr>
              <a:t>’</a:t>
            </a:r>
            <a:r>
              <a:rPr lang="en-US" altLang="ja-JP" sz="2300" dirty="0" smtClean="0">
                <a:solidFill>
                  <a:schemeClr val="tx1"/>
                </a:solidFill>
                <a:latin typeface="Calibri"/>
                <a:ea typeface="ＭＳ Ｐゴシック" charset="0"/>
                <a:cs typeface="Calibri"/>
              </a:rPr>
              <a:t>s land surface</a:t>
            </a:r>
            <a:endParaRPr lang="en-US" sz="2300" dirty="0" smtClean="0">
              <a:solidFill>
                <a:schemeClr val="tx1"/>
              </a:solidFill>
              <a:latin typeface="Calibri"/>
              <a:ea typeface="ＭＳ Ｐゴシック" charset="0"/>
              <a:cs typeface="Calibri"/>
            </a:endParaRPr>
          </a:p>
          <a:p>
            <a:pPr marL="342900" indent="-342900" algn="l">
              <a:buFont typeface="Arial"/>
              <a:buChar char="•"/>
            </a:pPr>
            <a:r>
              <a:rPr lang="en-US" sz="2300" dirty="0" smtClean="0">
                <a:solidFill>
                  <a:schemeClr val="tx1"/>
                </a:solidFill>
                <a:latin typeface="Calibri"/>
                <a:ea typeface="ＭＳ Ｐゴシック" charset="0"/>
                <a:cs typeface="Calibri"/>
              </a:rPr>
              <a:t>Contain about 50% of the world</a:t>
            </a:r>
            <a:r>
              <a:rPr lang="ja-JP" altLang="en-US" sz="2300" dirty="0" smtClean="0">
                <a:solidFill>
                  <a:schemeClr val="tx1"/>
                </a:solidFill>
                <a:latin typeface="Calibri"/>
                <a:ea typeface="ＭＳ Ｐゴシック" charset="0"/>
                <a:cs typeface="Calibri"/>
              </a:rPr>
              <a:t>’</a:t>
            </a:r>
            <a:r>
              <a:rPr lang="en-US" altLang="ja-JP" sz="2300" dirty="0" smtClean="0">
                <a:solidFill>
                  <a:schemeClr val="tx1"/>
                </a:solidFill>
                <a:latin typeface="Calibri"/>
                <a:ea typeface="ＭＳ Ｐゴシック" charset="0"/>
                <a:cs typeface="Calibri"/>
              </a:rPr>
              <a:t>s known plant and animal species</a:t>
            </a:r>
            <a:endParaRPr lang="en-US" sz="2300" dirty="0" smtClean="0">
              <a:solidFill>
                <a:schemeClr val="tx1"/>
              </a:solidFill>
              <a:latin typeface="Calibri"/>
              <a:ea typeface="ＭＳ Ｐゴシック" charset="0"/>
              <a:cs typeface="Calibri"/>
            </a:endParaRPr>
          </a:p>
          <a:p>
            <a:pPr marL="342900" indent="-342900" algn="l">
              <a:buFont typeface="Arial"/>
              <a:buChar char="•"/>
            </a:pPr>
            <a:r>
              <a:rPr lang="en-US" sz="2300" dirty="0" smtClean="0">
                <a:solidFill>
                  <a:schemeClr val="tx1"/>
                </a:solidFill>
                <a:latin typeface="Calibri"/>
                <a:ea typeface="ＭＳ Ｐゴシック" charset="0"/>
                <a:cs typeface="Calibri"/>
              </a:rPr>
              <a:t>Disruption will have three major harmful effects</a:t>
            </a:r>
          </a:p>
          <a:p>
            <a:pPr marL="800100" lvl="1" indent="-342900" algn="l">
              <a:buFont typeface="Arial"/>
              <a:buChar char="•"/>
            </a:pPr>
            <a:r>
              <a:rPr lang="en-US" sz="2300" dirty="0" smtClean="0">
                <a:solidFill>
                  <a:schemeClr val="tx1"/>
                </a:solidFill>
                <a:latin typeface="Calibri"/>
                <a:ea typeface="ＭＳ Ｐゴシック" charset="0"/>
                <a:cs typeface="Calibri"/>
              </a:rPr>
              <a:t>Reduce biodiversity</a:t>
            </a:r>
          </a:p>
          <a:p>
            <a:pPr marL="800100" lvl="1" indent="-342900" algn="l">
              <a:buFont typeface="Arial"/>
              <a:buChar char="•"/>
            </a:pPr>
            <a:r>
              <a:rPr lang="en-US" sz="2300" dirty="0" smtClean="0">
                <a:solidFill>
                  <a:schemeClr val="tx1"/>
                </a:solidFill>
                <a:latin typeface="Calibri"/>
                <a:ea typeface="ＭＳ Ｐゴシック" charset="0"/>
                <a:cs typeface="Calibri"/>
              </a:rPr>
              <a:t>Accelerate global warming</a:t>
            </a:r>
          </a:p>
          <a:p>
            <a:pPr marL="800100" lvl="1" indent="-342900" algn="l">
              <a:buFont typeface="Arial"/>
              <a:buChar char="•"/>
            </a:pPr>
            <a:r>
              <a:rPr lang="en-US" sz="2300" dirty="0" smtClean="0">
                <a:solidFill>
                  <a:schemeClr val="tx1"/>
                </a:solidFill>
                <a:latin typeface="Calibri"/>
                <a:ea typeface="ＭＳ Ｐゴシック" charset="0"/>
                <a:cs typeface="Calibri"/>
              </a:rPr>
              <a:t>Change regional weather patterns</a:t>
            </a:r>
          </a:p>
          <a:p>
            <a:pPr algn="l"/>
            <a:endParaRPr lang="en-US" sz="2300" dirty="0">
              <a:solidFill>
                <a:schemeClr val="tx1"/>
              </a:solidFill>
              <a:latin typeface="Calibri"/>
              <a:ea typeface="ＭＳ Ｐゴシック" charset="0"/>
              <a:cs typeface="Calibri"/>
            </a:endParaRPr>
          </a:p>
        </p:txBody>
      </p:sp>
      <p:pic>
        <p:nvPicPr>
          <p:cNvPr id="4" name="Picture 3" descr="0301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916" y="3752009"/>
            <a:ext cx="2851264" cy="31059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7" name="Picture 5" descr="0301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1300" y="3741048"/>
            <a:ext cx="2853361" cy="311123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72245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499761"/>
          </a:xfrm>
        </p:spPr>
        <p:txBody>
          <a:bodyPr anchor="b">
            <a:normAutofit fontScale="90000"/>
          </a:bodyPr>
          <a:lstStyle/>
          <a:p>
            <a:r>
              <a:rPr lang="en-US" sz="2800" b="1" dirty="0">
                <a:ea typeface="ＭＳ Ｐゴシック" charset="0"/>
              </a:rPr>
              <a:t>Some Ecosystems Produce Plant Matter Faster Than Others Do</a:t>
            </a:r>
            <a:endParaRPr lang="en-US" sz="2600" b="1" dirty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111" y="723643"/>
            <a:ext cx="9002889" cy="200989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300" b="1" dirty="0">
                <a:solidFill>
                  <a:srgbClr val="000000"/>
                </a:solidFill>
                <a:ea typeface="ＭＳ Ｐゴシック" charset="0"/>
              </a:rPr>
              <a:t>Biomass</a:t>
            </a:r>
          </a:p>
          <a:p>
            <a:r>
              <a:rPr lang="en-US" sz="2300" dirty="0">
                <a:solidFill>
                  <a:srgbClr val="000000"/>
                </a:solidFill>
                <a:ea typeface="ＭＳ Ｐゴシック" charset="0"/>
              </a:rPr>
              <a:t>Dry weight of all organic matter of a given trophic level in a food chain or food web</a:t>
            </a:r>
          </a:p>
          <a:p>
            <a:r>
              <a:rPr lang="en-US" sz="2300" dirty="0">
                <a:solidFill>
                  <a:srgbClr val="000000"/>
                </a:solidFill>
                <a:ea typeface="ＭＳ Ｐゴシック" charset="0"/>
              </a:rPr>
              <a:t>Decreases at each higher trophic level due to heat </a:t>
            </a:r>
            <a:r>
              <a:rPr lang="en-US" sz="2300" dirty="0" smtClean="0">
                <a:solidFill>
                  <a:srgbClr val="000000"/>
                </a:solidFill>
                <a:ea typeface="ＭＳ Ｐゴシック" charset="0"/>
              </a:rPr>
              <a:t>loss</a:t>
            </a:r>
            <a:endParaRPr lang="en-US" sz="2300" dirty="0">
              <a:solidFill>
                <a:srgbClr val="000000"/>
              </a:solidFill>
              <a:ea typeface="ＭＳ Ｐゴシック" charset="0"/>
            </a:endParaRPr>
          </a:p>
          <a:p>
            <a:endParaRPr lang="en-US" sz="2300" dirty="0">
              <a:solidFill>
                <a:srgbClr val="000000"/>
              </a:solidFill>
              <a:ea typeface="ＭＳ Ｐゴシック" charset="0"/>
            </a:endParaRPr>
          </a:p>
          <a:p>
            <a:pPr marL="0" indent="0">
              <a:buNone/>
            </a:pPr>
            <a:endParaRPr lang="en-US" sz="2300" dirty="0" smtClean="0">
              <a:solidFill>
                <a:srgbClr val="000000"/>
              </a:solidFill>
              <a:ea typeface="ＭＳ Ｐゴシック" charset="0"/>
            </a:endParaRPr>
          </a:p>
          <a:p>
            <a:pPr marL="457200" lvl="1" indent="0">
              <a:buNone/>
            </a:pPr>
            <a:endParaRPr lang="en-US" sz="2300" b="1" dirty="0" smtClean="0">
              <a:solidFill>
                <a:srgbClr val="000000"/>
              </a:solidFill>
              <a:ea typeface="ＭＳ Ｐゴシック" charset="0"/>
            </a:endParaRPr>
          </a:p>
          <a:p>
            <a:pPr eaLnBrk="1" hangingPunct="1"/>
            <a:endParaRPr lang="en-US" sz="2300" b="1" dirty="0" smtClean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141112" y="2532195"/>
            <a:ext cx="6057274" cy="39841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Arial"/>
              <a:buNone/>
            </a:pPr>
            <a:r>
              <a:rPr lang="en-US" sz="2300" b="1" dirty="0" smtClean="0">
                <a:solidFill>
                  <a:srgbClr val="000000"/>
                </a:solidFill>
                <a:ea typeface="ＭＳ Ｐゴシック" charset="0"/>
              </a:rPr>
              <a:t>Gross primary productivity (GPP)</a:t>
            </a:r>
          </a:p>
          <a:p>
            <a:pPr>
              <a:lnSpc>
                <a:spcPct val="90000"/>
              </a:lnSpc>
            </a:pPr>
            <a:r>
              <a:rPr lang="en-US" sz="2300" dirty="0" smtClean="0">
                <a:solidFill>
                  <a:srgbClr val="000000"/>
                </a:solidFill>
                <a:ea typeface="ＭＳ Ｐゴシック" charset="0"/>
              </a:rPr>
              <a:t>Rate at which an ecosystem’</a:t>
            </a:r>
            <a:r>
              <a:rPr lang="en-US" altLang="ja-JP" sz="2300" dirty="0" smtClean="0">
                <a:solidFill>
                  <a:srgbClr val="000000"/>
                </a:solidFill>
                <a:ea typeface="ＭＳ Ｐゴシック" charset="0"/>
              </a:rPr>
              <a:t>s producers convert solar energy to chemical energy      and biomass</a:t>
            </a:r>
          </a:p>
          <a:p>
            <a:pPr>
              <a:lnSpc>
                <a:spcPct val="90000"/>
              </a:lnSpc>
            </a:pPr>
            <a:r>
              <a:rPr lang="en-US" sz="2300" dirty="0" smtClean="0">
                <a:solidFill>
                  <a:srgbClr val="000000"/>
                </a:solidFill>
                <a:ea typeface="ＭＳ Ｐゴシック" charset="0"/>
              </a:rPr>
              <a:t>Kcal/m</a:t>
            </a:r>
            <a:r>
              <a:rPr lang="en-US" sz="2300" baseline="30000" dirty="0" smtClean="0">
                <a:solidFill>
                  <a:srgbClr val="000000"/>
                </a:solidFill>
                <a:ea typeface="ＭＳ Ｐゴシック" charset="0"/>
              </a:rPr>
              <a:t>2</a:t>
            </a:r>
            <a:r>
              <a:rPr lang="en-US" sz="2300" dirty="0" smtClean="0">
                <a:solidFill>
                  <a:srgbClr val="000000"/>
                </a:solidFill>
                <a:ea typeface="ＭＳ Ｐゴシック" charset="0"/>
              </a:rPr>
              <a:t>/year</a:t>
            </a:r>
            <a:endParaRPr lang="en-US" sz="2300" b="1" dirty="0" smtClean="0">
              <a:solidFill>
                <a:srgbClr val="000000"/>
              </a:solidFill>
              <a:ea typeface="ＭＳ Ｐゴシック" charset="0"/>
            </a:endParaRPr>
          </a:p>
          <a:p>
            <a:pPr marL="0" indent="0">
              <a:lnSpc>
                <a:spcPct val="90000"/>
              </a:lnSpc>
              <a:buFont typeface="Arial"/>
              <a:buNone/>
            </a:pPr>
            <a:r>
              <a:rPr lang="en-US" sz="2300" b="1" dirty="0" smtClean="0">
                <a:solidFill>
                  <a:srgbClr val="000000"/>
                </a:solidFill>
                <a:ea typeface="ＭＳ Ｐゴシック" charset="0"/>
              </a:rPr>
              <a:t>Net primary productivity (NPP)</a:t>
            </a:r>
          </a:p>
          <a:p>
            <a:pPr>
              <a:lnSpc>
                <a:spcPct val="90000"/>
              </a:lnSpc>
            </a:pPr>
            <a:r>
              <a:rPr lang="en-US" sz="2300" dirty="0" smtClean="0">
                <a:solidFill>
                  <a:srgbClr val="000000"/>
                </a:solidFill>
                <a:ea typeface="ＭＳ Ｐゴシック" charset="0"/>
              </a:rPr>
              <a:t>Rate at which an ecosystem’</a:t>
            </a:r>
            <a:r>
              <a:rPr lang="en-US" altLang="ja-JP" sz="2300" dirty="0" smtClean="0">
                <a:solidFill>
                  <a:srgbClr val="000000"/>
                </a:solidFill>
                <a:ea typeface="ＭＳ Ｐゴシック" charset="0"/>
              </a:rPr>
              <a:t>s producers convert solar energy to chemical energy, minus the rate at which producers use      energy for aerobic respiration</a:t>
            </a:r>
          </a:p>
          <a:p>
            <a:pPr>
              <a:lnSpc>
                <a:spcPct val="90000"/>
              </a:lnSpc>
            </a:pPr>
            <a:r>
              <a:rPr lang="en-US" sz="2300" dirty="0" smtClean="0">
                <a:solidFill>
                  <a:srgbClr val="000000"/>
                </a:solidFill>
                <a:ea typeface="ＭＳ Ｐゴシック" charset="0"/>
              </a:rPr>
              <a:t>Ecosystems and life zones differ in their NPP</a:t>
            </a:r>
          </a:p>
          <a:p>
            <a:endParaRPr lang="en-US" sz="2300" dirty="0" smtClean="0">
              <a:solidFill>
                <a:srgbClr val="000000"/>
              </a:solidFill>
              <a:ea typeface="ＭＳ Ｐゴシック" charset="0"/>
            </a:endParaRPr>
          </a:p>
          <a:p>
            <a:pPr marL="0" indent="0">
              <a:buFont typeface="Arial"/>
              <a:buNone/>
            </a:pPr>
            <a:endParaRPr lang="en-US" sz="2300" dirty="0" smtClean="0">
              <a:solidFill>
                <a:srgbClr val="000000"/>
              </a:solidFill>
              <a:ea typeface="ＭＳ Ｐゴシック" charset="0"/>
            </a:endParaRPr>
          </a:p>
          <a:p>
            <a:pPr marL="457200" lvl="1" indent="0">
              <a:buFont typeface="Arial"/>
              <a:buNone/>
            </a:pPr>
            <a:endParaRPr lang="en-US" sz="2300" b="1" dirty="0" smtClean="0">
              <a:solidFill>
                <a:srgbClr val="000000"/>
              </a:solidFill>
              <a:ea typeface="ＭＳ Ｐゴシック" charset="0"/>
            </a:endParaRPr>
          </a:p>
          <a:p>
            <a:endParaRPr lang="en-US" sz="2300" b="1" dirty="0" smtClean="0">
              <a:solidFill>
                <a:srgbClr val="000000"/>
              </a:solidFill>
              <a:ea typeface="ＭＳ Ｐゴシック" charset="0"/>
            </a:endParaRPr>
          </a:p>
        </p:txBody>
      </p:sp>
      <p:pic>
        <p:nvPicPr>
          <p:cNvPr id="8" name="Picture 2" descr="figure_03_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634180" y="2429810"/>
            <a:ext cx="3325179" cy="3615348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2638784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031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76"/>
          <a:stretch>
            <a:fillRect/>
          </a:stretch>
        </p:blipFill>
        <p:spPr bwMode="auto">
          <a:xfrm>
            <a:off x="2438400" y="890588"/>
            <a:ext cx="6705600" cy="50196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239713" y="787400"/>
            <a:ext cx="2259012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US" sz="1300" b="1" u="sng" dirty="0">
                <a:solidFill>
                  <a:srgbClr val="000000"/>
                </a:solidFill>
                <a:cs typeface="Arial" charset="0"/>
              </a:rPr>
              <a:t>Terrestrial Ecosystems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34938" y="1049338"/>
            <a:ext cx="2362200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Swamps and marshes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180975" y="1323975"/>
            <a:ext cx="2316163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Tropical rain forest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96875" y="1576388"/>
            <a:ext cx="2100263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Temperate forest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-6350" y="1836738"/>
            <a:ext cx="2503488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r" eaLnBrk="1" hangingPunct="1">
              <a:defRPr/>
            </a:pPr>
            <a:r>
              <a:rPr lang="en-US" sz="1300" b="1" dirty="0">
                <a:solidFill>
                  <a:srgbClr val="000000"/>
                </a:solidFill>
                <a:cs typeface="Arial" charset="0"/>
              </a:rPr>
              <a:t>Northern coniferous forest (taiga)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593725" y="2081213"/>
            <a:ext cx="1903413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Savanna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434975" y="2362200"/>
            <a:ext cx="2062163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US" sz="1300" b="1" dirty="0">
                <a:solidFill>
                  <a:srgbClr val="000000"/>
                </a:solidFill>
                <a:cs typeface="Arial" charset="0"/>
              </a:rPr>
              <a:t>Agricultural land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60325" y="2627313"/>
            <a:ext cx="2436813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Woodland and shrubland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212725" y="2879725"/>
            <a:ext cx="2284413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Temperate grassland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60325" y="3128963"/>
            <a:ext cx="2436813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Tundra (arctic and alpine)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854075" y="3384550"/>
            <a:ext cx="1643063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Desert scrub</a:t>
            </a: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600075" y="3657600"/>
            <a:ext cx="1897063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Extreme desert</a:t>
            </a: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15875" y="3962400"/>
            <a:ext cx="2481263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US" sz="1300" b="1" u="sng" dirty="0">
                <a:solidFill>
                  <a:srgbClr val="000000"/>
                </a:solidFill>
                <a:cs typeface="Arial" charset="0"/>
              </a:rPr>
              <a:t>Aquatic Ecosystems</a:t>
            </a: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1222375" y="4191000"/>
            <a:ext cx="1274763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Estuaries</a:t>
            </a:r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193675" y="4435475"/>
            <a:ext cx="2303463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Lakes and streams</a:t>
            </a: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396875" y="4724400"/>
            <a:ext cx="2100263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Continental shelf</a:t>
            </a: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942975" y="4953000"/>
            <a:ext cx="1554163" cy="29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 eaLnBrk="1" hangingPunct="1"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Open ocean</a:t>
            </a:r>
          </a:p>
        </p:txBody>
      </p:sp>
      <p:sp>
        <p:nvSpPr>
          <p:cNvPr id="2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499761"/>
          </a:xfrm>
        </p:spPr>
        <p:txBody>
          <a:bodyPr anchor="b">
            <a:normAutofit fontScale="90000"/>
          </a:bodyPr>
          <a:lstStyle/>
          <a:p>
            <a:pPr marL="0" indent="0">
              <a:lnSpc>
                <a:spcPct val="90000"/>
              </a:lnSpc>
            </a:pPr>
            <a:r>
              <a:rPr lang="en-US" sz="2800" b="1" dirty="0" smtClean="0">
                <a:solidFill>
                  <a:srgbClr val="000000"/>
                </a:solidFill>
                <a:ea typeface="ＭＳ Ｐゴシック" charset="0"/>
              </a:rPr>
              <a:t>Average Net </a:t>
            </a:r>
            <a:r>
              <a:rPr lang="en-US" sz="2800" b="1" dirty="0">
                <a:solidFill>
                  <a:srgbClr val="000000"/>
                </a:solidFill>
                <a:ea typeface="ＭＳ Ｐゴシック" charset="0"/>
              </a:rPr>
              <a:t>primary productivity (NPP</a:t>
            </a:r>
            <a:r>
              <a:rPr lang="en-US" sz="2800" b="1" dirty="0" smtClean="0">
                <a:solidFill>
                  <a:srgbClr val="000000"/>
                </a:solidFill>
                <a:ea typeface="ＭＳ Ｐゴシック" charset="0"/>
              </a:rPr>
              <a:t>) of Various Ecosystems</a:t>
            </a:r>
            <a:endParaRPr lang="en-US" sz="2800" b="1" dirty="0">
              <a:solidFill>
                <a:srgbClr val="000000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3370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1"/>
            <a:ext cx="9144000" cy="491700"/>
          </a:xfrm>
        </p:spPr>
        <p:txBody>
          <a:bodyPr anchor="b">
            <a:normAutofit/>
          </a:bodyPr>
          <a:lstStyle/>
          <a:p>
            <a:r>
              <a:rPr lang="en-US" altLang="en-US" sz="2400" b="1" dirty="0"/>
              <a:t>Why Productivity is </a:t>
            </a:r>
            <a:r>
              <a:rPr lang="en-US" altLang="en-US" sz="2400" b="1" dirty="0" smtClean="0"/>
              <a:t>Important?</a:t>
            </a:r>
            <a:endParaRPr lang="en-US" sz="2600" b="1" dirty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1111" y="567901"/>
            <a:ext cx="8804444" cy="1940863"/>
          </a:xfrm>
          <a:ln>
            <a:solidFill>
              <a:srgbClr val="000000"/>
            </a:solidFill>
          </a:ln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300" dirty="0">
                <a:latin typeface="Calibri"/>
                <a:cs typeface="Calibri"/>
              </a:rPr>
              <a:t>The energy in an ecosystem can be measure in terms of </a:t>
            </a:r>
            <a:r>
              <a:rPr lang="en-US" sz="2300" b="1" i="1" dirty="0">
                <a:latin typeface="Calibri"/>
                <a:cs typeface="Calibri"/>
              </a:rPr>
              <a:t>biomass</a:t>
            </a:r>
            <a:r>
              <a:rPr lang="en-US" sz="2300" dirty="0">
                <a:latin typeface="Calibri"/>
                <a:cs typeface="Calibri"/>
              </a:rPr>
              <a:t> </a:t>
            </a:r>
            <a:endParaRPr lang="en-US" sz="2300" dirty="0" smtClean="0">
              <a:latin typeface="Calibri"/>
              <a:cs typeface="Calibri"/>
            </a:endParaRPr>
          </a:p>
          <a:p>
            <a:pPr marL="0" indent="0" algn="ctr">
              <a:buNone/>
            </a:pPr>
            <a:r>
              <a:rPr lang="en-US" sz="2300" dirty="0" smtClean="0">
                <a:latin typeface="Calibri"/>
                <a:cs typeface="Calibri"/>
              </a:rPr>
              <a:t>(</a:t>
            </a:r>
            <a:r>
              <a:rPr lang="en-US" sz="2300" dirty="0">
                <a:latin typeface="Calibri"/>
                <a:cs typeface="Calibri"/>
              </a:rPr>
              <a:t>total mass of all living matter</a:t>
            </a:r>
            <a:r>
              <a:rPr lang="en-US" sz="2300" dirty="0" smtClean="0">
                <a:latin typeface="Calibri"/>
                <a:cs typeface="Calibri"/>
              </a:rPr>
              <a:t>).</a:t>
            </a:r>
          </a:p>
          <a:p>
            <a:pPr marL="0" indent="0" algn="ctr">
              <a:buNone/>
            </a:pPr>
            <a:endParaRPr lang="en-US" sz="1200" dirty="0">
              <a:latin typeface="Calibri"/>
              <a:cs typeface="Calibri"/>
            </a:endParaRPr>
          </a:p>
          <a:p>
            <a:pPr marL="0" indent="0" algn="ctr">
              <a:buNone/>
            </a:pPr>
            <a:r>
              <a:rPr lang="en-US" sz="2300" dirty="0">
                <a:latin typeface="Calibri"/>
                <a:cs typeface="Calibri"/>
              </a:rPr>
              <a:t>NPP establishes the </a:t>
            </a:r>
            <a:r>
              <a:rPr lang="en-US" sz="2300" b="1" u="sng" dirty="0">
                <a:latin typeface="Calibri"/>
                <a:cs typeface="Calibri"/>
              </a:rPr>
              <a:t>rate</a:t>
            </a:r>
            <a:r>
              <a:rPr lang="en-US" sz="2300" dirty="0">
                <a:latin typeface="Calibri"/>
                <a:cs typeface="Calibri"/>
              </a:rPr>
              <a:t> at which biomass is produced over a given amount of time</a:t>
            </a:r>
            <a:r>
              <a:rPr lang="en-US" sz="2300" dirty="0" smtClean="0">
                <a:latin typeface="Calibri"/>
                <a:cs typeface="Calibri"/>
              </a:rPr>
              <a:t>.</a:t>
            </a:r>
          </a:p>
          <a:p>
            <a:pPr marL="0" indent="0">
              <a:buNone/>
            </a:pPr>
            <a:endParaRPr lang="en-US" sz="23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marL="0" indent="0">
              <a:buNone/>
            </a:pPr>
            <a:endParaRPr lang="en-US" sz="2300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marL="457200" lvl="1" indent="0">
              <a:buNone/>
            </a:pPr>
            <a:endParaRPr lang="en-US" sz="23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eaLnBrk="1" hangingPunct="1"/>
            <a:endParaRPr lang="en-US" sz="23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  <p:pic>
        <p:nvPicPr>
          <p:cNvPr id="2" name="MOD17A2_M_PSN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74800" y="2664507"/>
            <a:ext cx="5994400" cy="4013200"/>
          </a:xfrm>
          <a:prstGeom prst="rect">
            <a:avLst/>
          </a:prstGeo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885164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499761"/>
          </a:xfrm>
        </p:spPr>
        <p:txBody>
          <a:bodyPr anchor="b">
            <a:normAutofit/>
          </a:bodyPr>
          <a:lstStyle/>
          <a:p>
            <a:r>
              <a:rPr lang="en-US" altLang="en-US" sz="2400" b="1" dirty="0"/>
              <a:t>Why Productivity is </a:t>
            </a:r>
            <a:r>
              <a:rPr lang="en-US" altLang="en-US" sz="2400" b="1" dirty="0" smtClean="0"/>
              <a:t>Important?</a:t>
            </a:r>
            <a:endParaRPr lang="en-US" sz="2600" b="1" dirty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07073" y="806478"/>
            <a:ext cx="4251900" cy="5297424"/>
          </a:xfrm>
          <a:ln>
            <a:solidFill>
              <a:srgbClr val="000000"/>
            </a:solidFill>
          </a:ln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en-US" sz="2300" b="1" dirty="0" smtClean="0">
                <a:latin typeface="Calibri"/>
                <a:cs typeface="Calibri"/>
              </a:rPr>
              <a:t>Example</a:t>
            </a:r>
          </a:p>
          <a:p>
            <a:pPr marL="0" indent="0">
              <a:buNone/>
              <a:defRPr/>
            </a:pPr>
            <a:r>
              <a:rPr lang="en-US" altLang="en-US" sz="2300" dirty="0" smtClean="0">
                <a:latin typeface="Calibri"/>
                <a:cs typeface="Calibri"/>
              </a:rPr>
              <a:t>The </a:t>
            </a:r>
            <a:r>
              <a:rPr lang="en-US" altLang="en-US" sz="2300" dirty="0">
                <a:latin typeface="Calibri"/>
                <a:cs typeface="Calibri"/>
              </a:rPr>
              <a:t>amount of sunlight that reaches a lake determines how much </a:t>
            </a:r>
            <a:r>
              <a:rPr lang="en-US" altLang="en-US" sz="2300" dirty="0" smtClean="0">
                <a:latin typeface="Calibri"/>
                <a:cs typeface="Calibri"/>
              </a:rPr>
              <a:t>algae (phytoplankton) </a:t>
            </a:r>
            <a:r>
              <a:rPr lang="en-US" altLang="en-US" sz="2300" dirty="0">
                <a:latin typeface="Calibri"/>
                <a:cs typeface="Calibri"/>
              </a:rPr>
              <a:t>can live in the </a:t>
            </a:r>
            <a:r>
              <a:rPr lang="en-US" altLang="en-US" sz="2300" dirty="0" smtClean="0">
                <a:latin typeface="Calibri"/>
                <a:cs typeface="Calibri"/>
              </a:rPr>
              <a:t>marine ecosystem.</a:t>
            </a:r>
          </a:p>
          <a:p>
            <a:pPr marL="0" indent="0">
              <a:buNone/>
              <a:defRPr/>
            </a:pPr>
            <a:endParaRPr lang="en-US" altLang="en-US" sz="2300" dirty="0">
              <a:latin typeface="Calibri"/>
              <a:cs typeface="Calibri"/>
            </a:endParaRPr>
          </a:p>
          <a:p>
            <a:pPr marL="0" indent="0">
              <a:buNone/>
              <a:defRPr/>
            </a:pPr>
            <a:r>
              <a:rPr lang="en-US" altLang="en-US" sz="2300" dirty="0" smtClean="0">
                <a:latin typeface="Calibri"/>
                <a:cs typeface="Calibri"/>
              </a:rPr>
              <a:t>Amount </a:t>
            </a:r>
            <a:r>
              <a:rPr lang="en-US" altLang="en-US" sz="2300" dirty="0">
                <a:latin typeface="Calibri"/>
                <a:cs typeface="Calibri"/>
              </a:rPr>
              <a:t>of Algae determine the number of zooplankton the </a:t>
            </a:r>
            <a:r>
              <a:rPr lang="en-US" altLang="en-US" sz="2300" dirty="0">
                <a:cs typeface="Calibri"/>
              </a:rPr>
              <a:t>marine </a:t>
            </a:r>
            <a:r>
              <a:rPr lang="en-US" altLang="en-US" sz="2300" dirty="0" smtClean="0">
                <a:cs typeface="Calibri"/>
              </a:rPr>
              <a:t>ecosystem </a:t>
            </a:r>
            <a:r>
              <a:rPr lang="en-US" altLang="en-US" sz="2300" dirty="0" smtClean="0">
                <a:latin typeface="Calibri"/>
                <a:cs typeface="Calibri"/>
              </a:rPr>
              <a:t>can support.</a:t>
            </a:r>
          </a:p>
          <a:p>
            <a:pPr marL="0" indent="0">
              <a:buNone/>
              <a:defRPr/>
            </a:pPr>
            <a:endParaRPr lang="en-US" altLang="en-US" sz="2300" dirty="0">
              <a:latin typeface="Calibri"/>
              <a:cs typeface="Calibri"/>
            </a:endParaRPr>
          </a:p>
          <a:p>
            <a:pPr marL="0" indent="0">
              <a:buNone/>
              <a:defRPr/>
            </a:pPr>
            <a:r>
              <a:rPr lang="en-US" altLang="en-US" sz="2300" dirty="0">
                <a:latin typeface="Calibri"/>
                <a:cs typeface="Calibri"/>
              </a:rPr>
              <a:t>Size of zooplankton population determines size of fish </a:t>
            </a:r>
            <a:r>
              <a:rPr lang="en-US" altLang="en-US" sz="2300" dirty="0" smtClean="0">
                <a:latin typeface="Calibri"/>
                <a:cs typeface="Calibri"/>
              </a:rPr>
              <a:t>population.</a:t>
            </a:r>
          </a:p>
          <a:p>
            <a:pPr marL="0" indent="0">
              <a:buNone/>
              <a:defRPr/>
            </a:pPr>
            <a:endParaRPr lang="en-US" altLang="en-US" sz="2300" dirty="0">
              <a:latin typeface="Calibri"/>
              <a:cs typeface="Calibri"/>
            </a:endParaRPr>
          </a:p>
          <a:p>
            <a:endParaRPr lang="en-US" sz="2300" dirty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marL="0" indent="0">
              <a:buNone/>
            </a:pPr>
            <a:endParaRPr lang="en-US" sz="2300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marL="457200" lvl="1" indent="0">
              <a:buNone/>
            </a:pPr>
            <a:endParaRPr lang="en-US" sz="23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  <a:p>
            <a:pPr eaLnBrk="1" hangingPunct="1"/>
            <a:endParaRPr lang="en-US" sz="2300" b="1" dirty="0" smtClean="0">
              <a:solidFill>
                <a:srgbClr val="000000"/>
              </a:solidFill>
              <a:latin typeface="Calibri"/>
              <a:ea typeface="ＭＳ Ｐゴシック" charset="0"/>
              <a:cs typeface="Calibri"/>
            </a:endParaRPr>
          </a:p>
        </p:txBody>
      </p:sp>
      <p:pic>
        <p:nvPicPr>
          <p:cNvPr id="5" name="Picture 4" descr="03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38437" y="806478"/>
            <a:ext cx="4347272" cy="5297424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4037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1" y="141724"/>
            <a:ext cx="8229600" cy="567151"/>
          </a:xfrm>
        </p:spPr>
        <p:txBody>
          <a:bodyPr anchor="b">
            <a:normAutofit fontScale="90000"/>
          </a:bodyPr>
          <a:lstStyle/>
          <a:p>
            <a:pPr eaLnBrk="1" hangingPunct="1"/>
            <a:r>
              <a:rPr lang="en-US" altLang="ja-JP" sz="3200" b="1" dirty="0" smtClean="0">
                <a:ea typeface="ＭＳ Ｐゴシック" charset="0"/>
              </a:rPr>
              <a:t>The Four Earth Systems</a:t>
            </a:r>
            <a:endParaRPr lang="en-US" sz="3200" b="1" dirty="0">
              <a:ea typeface="ＭＳ Ｐゴシック" charset="0"/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940" y="1077857"/>
            <a:ext cx="5109676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400" b="1" dirty="0">
                <a:ea typeface="ＭＳ Ｐゴシック" charset="0"/>
              </a:rPr>
              <a:t>Atmosphere</a:t>
            </a:r>
          </a:p>
          <a:p>
            <a:pPr lvl="1" eaLnBrk="1" hangingPunct="1"/>
            <a:r>
              <a:rPr lang="en-US" sz="2400" b="1" dirty="0" smtClean="0">
                <a:ea typeface="ＭＳ Ｐゴシック" charset="0"/>
              </a:rPr>
              <a:t>Troposphere</a:t>
            </a:r>
            <a:endParaRPr lang="en-US" sz="2400" dirty="0">
              <a:ea typeface="ＭＳ Ｐゴシック" charset="0"/>
            </a:endParaRPr>
          </a:p>
          <a:p>
            <a:pPr lvl="2"/>
            <a:r>
              <a:rPr lang="en-US" dirty="0" smtClean="0">
                <a:ea typeface="ＭＳ Ｐゴシック" charset="0"/>
              </a:rPr>
              <a:t>where </a:t>
            </a:r>
            <a:r>
              <a:rPr lang="en-US" dirty="0">
                <a:ea typeface="ＭＳ Ｐゴシック" charset="0"/>
              </a:rPr>
              <a:t>weather happens</a:t>
            </a:r>
          </a:p>
          <a:p>
            <a:pPr lvl="1" eaLnBrk="1" hangingPunct="1"/>
            <a:r>
              <a:rPr lang="en-US" sz="2400" b="1" dirty="0" smtClean="0">
                <a:ea typeface="ＭＳ Ｐゴシック" charset="0"/>
              </a:rPr>
              <a:t>Stratosphere</a:t>
            </a:r>
            <a:endParaRPr lang="en-US" sz="2400" dirty="0">
              <a:ea typeface="ＭＳ Ｐゴシック" charset="0"/>
            </a:endParaRPr>
          </a:p>
          <a:p>
            <a:pPr lvl="2"/>
            <a:r>
              <a:rPr lang="en-US" dirty="0" smtClean="0">
                <a:ea typeface="ＭＳ Ｐゴシック" charset="0"/>
              </a:rPr>
              <a:t>contains </a:t>
            </a:r>
            <a:r>
              <a:rPr lang="en-US" dirty="0">
                <a:ea typeface="ＭＳ Ｐゴシック" charset="0"/>
              </a:rPr>
              <a:t>ozone </a:t>
            </a:r>
            <a:r>
              <a:rPr lang="en-US" dirty="0" smtClean="0">
                <a:ea typeface="ＭＳ Ｐゴシック" charset="0"/>
              </a:rPr>
              <a:t>layer</a:t>
            </a:r>
            <a:endParaRPr lang="en-US" b="1" dirty="0">
              <a:ea typeface="ＭＳ Ｐゴシック" charset="0"/>
            </a:endParaRPr>
          </a:p>
          <a:p>
            <a:pPr eaLnBrk="1" hangingPunct="1"/>
            <a:r>
              <a:rPr lang="en-US" sz="2400" b="1" dirty="0" smtClean="0">
                <a:ea typeface="ＭＳ Ｐゴシック" charset="0"/>
              </a:rPr>
              <a:t>Hydrosphere</a:t>
            </a:r>
            <a:endParaRPr lang="en-US" sz="2400" b="1" dirty="0">
              <a:ea typeface="ＭＳ Ｐゴシック" charset="0"/>
            </a:endParaRPr>
          </a:p>
          <a:p>
            <a:pPr eaLnBrk="1" hangingPunct="1"/>
            <a:r>
              <a:rPr lang="en-US" sz="2400" b="1" dirty="0" smtClean="0">
                <a:ea typeface="ＭＳ Ｐゴシック" charset="0"/>
              </a:rPr>
              <a:t>Geosphere</a:t>
            </a:r>
            <a:endParaRPr lang="en-US" sz="2400" b="1" dirty="0">
              <a:ea typeface="ＭＳ Ｐゴシック" charset="0"/>
            </a:endParaRPr>
          </a:p>
          <a:p>
            <a:pPr eaLnBrk="1" hangingPunct="1"/>
            <a:r>
              <a:rPr lang="en-US" sz="2400" b="1" dirty="0">
                <a:ea typeface="ＭＳ Ｐゴシック" charset="0"/>
              </a:rPr>
              <a:t>Biosphere</a:t>
            </a:r>
          </a:p>
          <a:p>
            <a:pPr eaLnBrk="1" hangingPunct="1"/>
            <a:endParaRPr lang="en-US" sz="2400" b="1" dirty="0">
              <a:ea typeface="ＭＳ Ｐゴシック" charset="0"/>
            </a:endParaRPr>
          </a:p>
        </p:txBody>
      </p:sp>
      <p:pic>
        <p:nvPicPr>
          <p:cNvPr id="4" name="Picture 4" descr="03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0953" y="1063201"/>
            <a:ext cx="4237972" cy="549389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5047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1" y="141724"/>
            <a:ext cx="8229600" cy="567151"/>
          </a:xfrm>
        </p:spPr>
        <p:txBody>
          <a:bodyPr anchor="b">
            <a:normAutofit/>
          </a:bodyPr>
          <a:lstStyle/>
          <a:p>
            <a:r>
              <a:rPr lang="en-US" sz="2800" b="1" dirty="0">
                <a:ea typeface="ＭＳ Ｐゴシック" charset="0"/>
              </a:rPr>
              <a:t>Sun, Earth, Life, and Climate</a:t>
            </a:r>
            <a:endParaRPr lang="en-US" sz="3200" b="1" dirty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940" y="841565"/>
            <a:ext cx="8668342" cy="4525963"/>
          </a:xfrm>
        </p:spPr>
        <p:txBody>
          <a:bodyPr>
            <a:no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US" sz="2400" b="1" dirty="0">
                <a:solidFill>
                  <a:srgbClr val="000000"/>
                </a:solidFill>
                <a:ea typeface="ＭＳ Ｐゴシック" charset="0"/>
              </a:rPr>
              <a:t>Factors Sustain Life on Earth</a:t>
            </a:r>
            <a:endParaRPr lang="en-US" sz="2400" dirty="0" smtClean="0">
              <a:solidFill>
                <a:srgbClr val="000000"/>
              </a:solidFill>
              <a:ea typeface="ＭＳ Ｐゴシック" charset="0"/>
            </a:endParaRPr>
          </a:p>
          <a:p>
            <a:pPr>
              <a:lnSpc>
                <a:spcPct val="80000"/>
              </a:lnSpc>
            </a:pPr>
            <a:r>
              <a:rPr lang="en-US" sz="2400" dirty="0" smtClean="0">
                <a:solidFill>
                  <a:srgbClr val="000000"/>
                </a:solidFill>
                <a:ea typeface="ＭＳ Ｐゴシック" charset="0"/>
              </a:rPr>
              <a:t>One</a:t>
            </a:r>
            <a:r>
              <a:rPr lang="en-US" sz="2400" dirty="0">
                <a:solidFill>
                  <a:srgbClr val="000000"/>
                </a:solidFill>
                <a:ea typeface="ＭＳ Ｐゴシック" charset="0"/>
              </a:rPr>
              <a:t>-way flow of high-quality energy:</a:t>
            </a:r>
          </a:p>
          <a:p>
            <a:pPr lvl="1">
              <a:lnSpc>
                <a:spcPct val="80000"/>
              </a:lnSpc>
            </a:pPr>
            <a:r>
              <a:rPr lang="en-US" sz="2400" dirty="0">
                <a:solidFill>
                  <a:srgbClr val="000000"/>
                </a:solidFill>
                <a:ea typeface="ＭＳ Ｐゴシック" charset="0"/>
              </a:rPr>
              <a:t>Sun → plants → living things → environment as heat → radiation to space </a:t>
            </a:r>
          </a:p>
          <a:p>
            <a:pPr>
              <a:lnSpc>
                <a:spcPct val="80000"/>
              </a:lnSpc>
            </a:pPr>
            <a:r>
              <a:rPr lang="en-US" sz="2400" dirty="0">
                <a:solidFill>
                  <a:srgbClr val="000000"/>
                </a:solidFill>
                <a:ea typeface="ＭＳ Ｐゴシック" charset="0"/>
              </a:rPr>
              <a:t>Cycling of nutrients through parts of the </a:t>
            </a:r>
            <a:r>
              <a:rPr lang="en-US" sz="2400" dirty="0" smtClean="0">
                <a:solidFill>
                  <a:srgbClr val="000000"/>
                </a:solidFill>
                <a:ea typeface="ＭＳ Ｐゴシック" charset="0"/>
              </a:rPr>
              <a:t>biosphere</a:t>
            </a:r>
            <a:endParaRPr lang="en-US" sz="2400" b="1" dirty="0" smtClean="0">
              <a:solidFill>
                <a:srgbClr val="000000"/>
              </a:solidFill>
              <a:ea typeface="ＭＳ Ｐゴシック" charset="0"/>
            </a:endParaRPr>
          </a:p>
          <a:p>
            <a:pPr marL="0" indent="0">
              <a:buNone/>
            </a:pPr>
            <a:endParaRPr lang="en-US" sz="2400" dirty="0">
              <a:solidFill>
                <a:srgbClr val="000000"/>
              </a:solidFill>
              <a:ea typeface="ＭＳ Ｐゴシック" charset="0"/>
            </a:endParaRPr>
          </a:p>
        </p:txBody>
      </p:sp>
      <p:pic>
        <p:nvPicPr>
          <p:cNvPr id="6" name="Picture 4" descr="0105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5669" y="2877448"/>
            <a:ext cx="4281132" cy="37844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8" name="Picture 6" descr="03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0939" y="2877448"/>
            <a:ext cx="4447879" cy="3784463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75574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1" y="141724"/>
            <a:ext cx="8229600" cy="567151"/>
          </a:xfrm>
        </p:spPr>
        <p:txBody>
          <a:bodyPr anchor="b">
            <a:normAutofit/>
          </a:bodyPr>
          <a:lstStyle/>
          <a:p>
            <a:r>
              <a:rPr lang="en-US" sz="2800" b="1" dirty="0">
                <a:ea typeface="ＭＳ Ｐゴシック" charset="0"/>
              </a:rPr>
              <a:t>Sun, Earth, Life, and Climate</a:t>
            </a:r>
            <a:endParaRPr lang="en-US" sz="3200" b="1" dirty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0940" y="708875"/>
            <a:ext cx="8683108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b="1" dirty="0" smtClean="0">
                <a:solidFill>
                  <a:srgbClr val="000000"/>
                </a:solidFill>
                <a:ea typeface="ＭＳ Ｐゴシック" charset="0"/>
              </a:rPr>
              <a:t>Natural </a:t>
            </a:r>
            <a:r>
              <a:rPr lang="en-US" sz="2400" b="1" dirty="0">
                <a:solidFill>
                  <a:srgbClr val="000000"/>
                </a:solidFill>
                <a:ea typeface="ＭＳ Ｐゴシック" charset="0"/>
              </a:rPr>
              <a:t>greenhouse </a:t>
            </a:r>
            <a:r>
              <a:rPr lang="en-US" sz="2400" b="1" dirty="0" smtClean="0">
                <a:solidFill>
                  <a:srgbClr val="000000"/>
                </a:solidFill>
                <a:ea typeface="ＭＳ Ｐゴシック" charset="0"/>
              </a:rPr>
              <a:t>effect</a:t>
            </a:r>
            <a:endParaRPr lang="en-US" sz="2400" b="1" dirty="0">
              <a:solidFill>
                <a:srgbClr val="000000"/>
              </a:solidFill>
              <a:ea typeface="ＭＳ Ｐゴシック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ＭＳ Ｐゴシック" charset="0"/>
              </a:rPr>
              <a:t>Sun: UV, visible, and IR </a:t>
            </a:r>
            <a:r>
              <a:rPr lang="en-US" sz="2400" dirty="0" smtClean="0">
                <a:solidFill>
                  <a:srgbClr val="000000"/>
                </a:solidFill>
                <a:ea typeface="ＭＳ Ｐゴシック" charset="0"/>
              </a:rPr>
              <a:t>energy</a:t>
            </a:r>
            <a:endParaRPr lang="en-US" sz="2400" dirty="0">
              <a:solidFill>
                <a:srgbClr val="000000"/>
              </a:solidFill>
              <a:ea typeface="ＭＳ Ｐゴシック" charset="0"/>
            </a:endParaRPr>
          </a:p>
          <a:p>
            <a:r>
              <a:rPr lang="en-US" sz="2400" dirty="0">
                <a:solidFill>
                  <a:srgbClr val="000000"/>
                </a:solidFill>
                <a:ea typeface="ＭＳ Ｐゴシック" charset="0"/>
              </a:rPr>
              <a:t>Radiation </a:t>
            </a:r>
          </a:p>
          <a:p>
            <a:pPr lvl="1"/>
            <a:r>
              <a:rPr lang="en-US" sz="2300" dirty="0">
                <a:solidFill>
                  <a:srgbClr val="000000"/>
                </a:solidFill>
                <a:ea typeface="ＭＳ Ｐゴシック" charset="0"/>
              </a:rPr>
              <a:t>Absorbed by ozone and other atmosphere gases</a:t>
            </a:r>
          </a:p>
          <a:p>
            <a:pPr lvl="1"/>
            <a:r>
              <a:rPr lang="en-US" sz="2300" dirty="0">
                <a:solidFill>
                  <a:srgbClr val="000000"/>
                </a:solidFill>
                <a:ea typeface="ＭＳ Ｐゴシック" charset="0"/>
              </a:rPr>
              <a:t>Absorbed by the earth</a:t>
            </a:r>
          </a:p>
          <a:p>
            <a:pPr lvl="1"/>
            <a:r>
              <a:rPr lang="en-US" sz="2300" dirty="0">
                <a:solidFill>
                  <a:srgbClr val="000000"/>
                </a:solidFill>
                <a:ea typeface="ＭＳ Ｐゴシック" charset="0"/>
              </a:rPr>
              <a:t>Reflected by the earth</a:t>
            </a:r>
          </a:p>
          <a:p>
            <a:pPr lvl="1"/>
            <a:r>
              <a:rPr lang="en-US" sz="2300" dirty="0">
                <a:solidFill>
                  <a:srgbClr val="000000"/>
                </a:solidFill>
                <a:ea typeface="ＭＳ Ｐゴシック" charset="0"/>
              </a:rPr>
              <a:t>Radiated by the atmosphere as heat</a:t>
            </a:r>
          </a:p>
          <a:p>
            <a:pPr lvl="1">
              <a:buNone/>
            </a:pPr>
            <a:endParaRPr lang="en-US" sz="2400" dirty="0">
              <a:solidFill>
                <a:srgbClr val="000000"/>
              </a:solidFill>
              <a:ea typeface="ＭＳ Ｐゴシック" charset="0"/>
            </a:endParaRPr>
          </a:p>
        </p:txBody>
      </p:sp>
      <p:pic>
        <p:nvPicPr>
          <p:cNvPr id="5" name="Picture 4" descr="030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2" r="5226" b="10036"/>
          <a:stretch/>
        </p:blipFill>
        <p:spPr bwMode="auto">
          <a:xfrm>
            <a:off x="1790963" y="3755828"/>
            <a:ext cx="5592162" cy="302044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867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030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28"/>
          <a:stretch>
            <a:fillRect/>
          </a:stretch>
        </p:blipFill>
        <p:spPr bwMode="auto">
          <a:xfrm>
            <a:off x="3709125" y="111333"/>
            <a:ext cx="1700196" cy="670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6614249" y="263733"/>
            <a:ext cx="219394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Parts of the earth's air, water, and soil where life is found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5477600" y="263733"/>
            <a:ext cx="129704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Biosphere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6614249" y="1025733"/>
            <a:ext cx="2587688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1200" b="1" dirty="0">
                <a:solidFill>
                  <a:srgbClr val="000000"/>
                </a:solidFill>
                <a:cs typeface="Arial" charset="0"/>
              </a:rPr>
              <a:t>A community of different species interacting with one another and with their nonliving environment of matter and energy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5477600" y="1025733"/>
            <a:ext cx="1381598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Ecosystem</a:t>
            </a:r>
          </a:p>
        </p:txBody>
      </p:sp>
      <p:sp>
        <p:nvSpPr>
          <p:cNvPr id="15" name="Text Box 9"/>
          <p:cNvSpPr txBox="1">
            <a:spLocks noChangeArrowheads="1"/>
          </p:cNvSpPr>
          <p:nvPr/>
        </p:nvSpPr>
        <p:spPr bwMode="auto">
          <a:xfrm>
            <a:off x="6614249" y="1871871"/>
            <a:ext cx="2415909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Populations of different species living in a particular place, and potentially interacting with each other</a:t>
            </a: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5477599" y="1871871"/>
            <a:ext cx="142991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Community</a:t>
            </a:r>
          </a:p>
        </p:txBody>
      </p:sp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5477599" y="2833896"/>
            <a:ext cx="1357439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Population</a:t>
            </a:r>
          </a:p>
        </p:txBody>
      </p:sp>
      <p:sp>
        <p:nvSpPr>
          <p:cNvPr id="18" name="Text Box 12"/>
          <p:cNvSpPr txBox="1">
            <a:spLocks noChangeArrowheads="1"/>
          </p:cNvSpPr>
          <p:nvPr/>
        </p:nvSpPr>
        <p:spPr bwMode="auto">
          <a:xfrm>
            <a:off x="6614249" y="2833896"/>
            <a:ext cx="227548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A group of individuals of the same species living in a particular place</a:t>
            </a:r>
          </a:p>
        </p:txBody>
      </p:sp>
      <p:sp>
        <p:nvSpPr>
          <p:cNvPr id="19" name="Text Box 13"/>
          <p:cNvSpPr txBox="1">
            <a:spLocks noChangeArrowheads="1"/>
          </p:cNvSpPr>
          <p:nvPr/>
        </p:nvSpPr>
        <p:spPr bwMode="auto">
          <a:xfrm>
            <a:off x="5477599" y="3681621"/>
            <a:ext cx="124872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Organism</a:t>
            </a: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6614249" y="3681621"/>
            <a:ext cx="222716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An individual living being</a:t>
            </a: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6614249" y="4529346"/>
            <a:ext cx="2372121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The fundamental structural and functional unit of life</a:t>
            </a:r>
          </a:p>
        </p:txBody>
      </p:sp>
      <p:sp>
        <p:nvSpPr>
          <p:cNvPr id="22" name="Text Box 16"/>
          <p:cNvSpPr txBox="1">
            <a:spLocks noChangeArrowheads="1"/>
          </p:cNvSpPr>
          <p:nvPr/>
        </p:nvSpPr>
        <p:spPr bwMode="auto">
          <a:xfrm>
            <a:off x="5477599" y="4529346"/>
            <a:ext cx="632667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Cell</a:t>
            </a:r>
          </a:p>
        </p:txBody>
      </p:sp>
      <p:sp>
        <p:nvSpPr>
          <p:cNvPr id="23" name="Text Box 17"/>
          <p:cNvSpPr txBox="1">
            <a:spLocks noChangeArrowheads="1"/>
          </p:cNvSpPr>
          <p:nvPr/>
        </p:nvSpPr>
        <p:spPr bwMode="auto">
          <a:xfrm>
            <a:off x="6614250" y="5315158"/>
            <a:ext cx="239628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Chemical combination of two or more atoms of the same or different elements</a:t>
            </a:r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5477599" y="5315158"/>
            <a:ext cx="116416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Molecule</a:t>
            </a:r>
          </a:p>
        </p:txBody>
      </p:sp>
      <p:sp>
        <p:nvSpPr>
          <p:cNvPr id="25" name="Text Box 19"/>
          <p:cNvSpPr txBox="1">
            <a:spLocks noChangeArrowheads="1"/>
          </p:cNvSpPr>
          <p:nvPr/>
        </p:nvSpPr>
        <p:spPr bwMode="auto">
          <a:xfrm>
            <a:off x="6614250" y="6035883"/>
            <a:ext cx="228756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Smallest unit of a chemical element that exhibits its chemical properties</a:t>
            </a:r>
          </a:p>
        </p:txBody>
      </p:sp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5477599" y="6035883"/>
            <a:ext cx="789701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Atom</a:t>
            </a:r>
          </a:p>
        </p:txBody>
      </p:sp>
      <p:sp>
        <p:nvSpPr>
          <p:cNvPr id="8" name="Rectangle 7"/>
          <p:cNvSpPr/>
          <p:nvPr/>
        </p:nvSpPr>
        <p:spPr>
          <a:xfrm>
            <a:off x="147662" y="194736"/>
            <a:ext cx="3440537" cy="95410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ea typeface="ＭＳ Ｐゴシック" charset="0"/>
              </a:rPr>
              <a:t>Ecologists Study Interactions in Nature</a:t>
            </a:r>
            <a:endParaRPr lang="en-US" sz="2800" b="1" dirty="0"/>
          </a:p>
        </p:txBody>
      </p:sp>
      <p:sp>
        <p:nvSpPr>
          <p:cNvPr id="29" name="Content Placeholder 2"/>
          <p:cNvSpPr>
            <a:spLocks noGrp="1"/>
          </p:cNvSpPr>
          <p:nvPr>
            <p:ph idx="1"/>
          </p:nvPr>
        </p:nvSpPr>
        <p:spPr>
          <a:xfrm>
            <a:off x="147662" y="1544270"/>
            <a:ext cx="3440537" cy="3871913"/>
          </a:xfrm>
          <a:ln>
            <a:solidFill>
              <a:srgbClr val="000000"/>
            </a:solidFill>
          </a:ln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>
                <a:solidFill>
                  <a:srgbClr val="000000"/>
                </a:solidFill>
                <a:ea typeface="ＭＳ Ｐゴシック" charset="0"/>
              </a:rPr>
              <a:t>Ecology</a:t>
            </a:r>
            <a:r>
              <a:rPr lang="en-US" sz="2400" dirty="0">
                <a:solidFill>
                  <a:srgbClr val="000000"/>
                </a:solidFill>
                <a:ea typeface="ＭＳ Ｐゴシック" charset="0"/>
              </a:rPr>
              <a:t>: </a:t>
            </a:r>
            <a:r>
              <a:rPr lang="en-US" sz="2400" dirty="0" smtClean="0">
                <a:solidFill>
                  <a:srgbClr val="000000"/>
                </a:solidFill>
                <a:ea typeface="ＭＳ Ｐゴシック" charset="0"/>
              </a:rPr>
              <a:t>how </a:t>
            </a:r>
            <a:r>
              <a:rPr lang="en-US" sz="2400" dirty="0">
                <a:solidFill>
                  <a:srgbClr val="000000"/>
                </a:solidFill>
                <a:ea typeface="ＭＳ Ｐゴシック" charset="0"/>
              </a:rPr>
              <a:t>organisms interact with each other and their nonliving </a:t>
            </a:r>
            <a:r>
              <a:rPr lang="en-US" sz="2400" dirty="0" smtClean="0">
                <a:solidFill>
                  <a:srgbClr val="000000"/>
                </a:solidFill>
                <a:ea typeface="ＭＳ Ｐゴシック" charset="0"/>
              </a:rPr>
              <a:t>environment.</a:t>
            </a:r>
          </a:p>
          <a:p>
            <a:pPr marL="0" indent="0">
              <a:buNone/>
            </a:pPr>
            <a:endParaRPr lang="en-US" sz="1200" dirty="0">
              <a:solidFill>
                <a:srgbClr val="000000"/>
              </a:solidFill>
              <a:ea typeface="ＭＳ Ｐゴシック" charset="0"/>
            </a:endParaRPr>
          </a:p>
          <a:p>
            <a:pPr lvl="1"/>
            <a:r>
              <a:rPr lang="en-US" sz="2000" dirty="0">
                <a:solidFill>
                  <a:srgbClr val="000000"/>
                </a:solidFill>
                <a:ea typeface="ＭＳ Ｐゴシック" charset="0"/>
              </a:rPr>
              <a:t>Organisms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ea typeface="ＭＳ Ｐゴシック" charset="0"/>
              </a:rPr>
              <a:t>Populations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ea typeface="ＭＳ Ｐゴシック" charset="0"/>
              </a:rPr>
              <a:t>Communities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ea typeface="ＭＳ Ｐゴシック" charset="0"/>
              </a:rPr>
              <a:t>Ecosystems</a:t>
            </a:r>
          </a:p>
          <a:p>
            <a:pPr lvl="1"/>
            <a:r>
              <a:rPr lang="en-US" sz="2000" dirty="0">
                <a:solidFill>
                  <a:srgbClr val="000000"/>
                </a:solidFill>
                <a:ea typeface="ＭＳ Ｐゴシック" charset="0"/>
              </a:rPr>
              <a:t>Biosphere</a:t>
            </a:r>
          </a:p>
        </p:txBody>
      </p:sp>
    </p:spTree>
    <p:extLst>
      <p:ext uri="{BB962C8B-B14F-4D97-AF65-F5344CB8AC3E}">
        <p14:creationId xmlns:p14="http://schemas.microsoft.com/office/powerpoint/2010/main" val="28439520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>
          <a:xfrm>
            <a:off x="221493" y="0"/>
            <a:ext cx="8741619" cy="679339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3200" b="1" dirty="0">
                <a:solidFill>
                  <a:srgbClr val="000000"/>
                </a:solidFill>
                <a:ea typeface="ＭＳ Ｐゴシック" charset="0"/>
              </a:rPr>
              <a:t>Ecosystems Have Living </a:t>
            </a:r>
            <a:r>
              <a:rPr lang="en-US" sz="3200" b="1" dirty="0" smtClean="0">
                <a:solidFill>
                  <a:srgbClr val="000000"/>
                </a:solidFill>
                <a:ea typeface="ＭＳ Ｐゴシック" charset="0"/>
              </a:rPr>
              <a:t>&amp; Nonliving </a:t>
            </a:r>
            <a:r>
              <a:rPr lang="en-US" sz="3200" b="1" dirty="0">
                <a:solidFill>
                  <a:srgbClr val="000000"/>
                </a:solidFill>
                <a:ea typeface="ＭＳ Ｐゴシック" charset="0"/>
              </a:rPr>
              <a:t>Components</a:t>
            </a: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1493" y="985781"/>
            <a:ext cx="8465307" cy="452596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400" b="1" dirty="0">
                <a:ea typeface="ＭＳ Ｐゴシック" charset="0"/>
              </a:rPr>
              <a:t>Abiotic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>
                <a:ea typeface="ＭＳ Ｐゴシック" charset="0"/>
              </a:rPr>
              <a:t>Water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>
                <a:ea typeface="ＭＳ Ｐゴシック" charset="0"/>
              </a:rPr>
              <a:t>Air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>
                <a:ea typeface="ＭＳ Ｐゴシック" charset="0"/>
              </a:rPr>
              <a:t>Nutrients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>
                <a:ea typeface="ＭＳ Ｐゴシック" charset="0"/>
              </a:rPr>
              <a:t>Rocks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>
                <a:ea typeface="ＭＳ Ｐゴシック" charset="0"/>
              </a:rPr>
              <a:t>Heat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>
                <a:ea typeface="ＭＳ Ｐゴシック" charset="0"/>
              </a:rPr>
              <a:t>Solar energy </a:t>
            </a:r>
          </a:p>
          <a:p>
            <a:pPr lvl="1" eaLnBrk="1" hangingPunct="1">
              <a:lnSpc>
                <a:spcPct val="90000"/>
              </a:lnSpc>
            </a:pPr>
            <a:endParaRPr lang="en-US" sz="2400" b="1" dirty="0">
              <a:solidFill>
                <a:srgbClr val="1F881A"/>
              </a:solidFill>
              <a:ea typeface="ＭＳ Ｐゴシック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b="1" dirty="0">
                <a:ea typeface="ＭＳ Ｐゴシック" charset="0"/>
              </a:rPr>
              <a:t>Biotic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>
                <a:ea typeface="ＭＳ Ｐゴシック" charset="0"/>
              </a:rPr>
              <a:t>Living and once living</a:t>
            </a:r>
          </a:p>
          <a:p>
            <a:pPr eaLnBrk="1" hangingPunct="1">
              <a:lnSpc>
                <a:spcPct val="90000"/>
              </a:lnSpc>
              <a:buFont typeface="Times" charset="0"/>
              <a:buNone/>
            </a:pPr>
            <a:endParaRPr lang="en-US" sz="2400" dirty="0">
              <a:solidFill>
                <a:srgbClr val="CC3300"/>
              </a:solidFill>
              <a:ea typeface="ＭＳ Ｐゴシック" charset="0"/>
            </a:endParaRPr>
          </a:p>
        </p:txBody>
      </p:sp>
      <p:pic>
        <p:nvPicPr>
          <p:cNvPr id="4" name="Picture 4" descr="030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6826" y="985781"/>
            <a:ext cx="5026286" cy="52759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3781083" y="6261733"/>
            <a:ext cx="53629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ea typeface="ＭＳ Ｐゴシック" charset="0"/>
              </a:rPr>
              <a:t>Major Biotic and Abiotic Components of an Ecosystem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360814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73605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2600" b="1" dirty="0">
                <a:solidFill>
                  <a:srgbClr val="000000"/>
                </a:solidFill>
                <a:ea typeface="ＭＳ Ｐゴシック" charset="0"/>
              </a:rPr>
              <a:t>Producers </a:t>
            </a:r>
            <a:r>
              <a:rPr lang="en-US" sz="2600" b="1" dirty="0" smtClean="0">
                <a:solidFill>
                  <a:srgbClr val="000000"/>
                </a:solidFill>
                <a:ea typeface="ＭＳ Ｐゴシック" charset="0"/>
              </a:rPr>
              <a:t>&amp; Consumers: The Living </a:t>
            </a:r>
            <a:r>
              <a:rPr lang="en-US" sz="2600" b="1" dirty="0">
                <a:solidFill>
                  <a:srgbClr val="000000"/>
                </a:solidFill>
                <a:ea typeface="ＭＳ Ｐゴシック" charset="0"/>
              </a:rPr>
              <a:t>Components of </a:t>
            </a:r>
            <a:r>
              <a:rPr lang="en-US" sz="2600" b="1" dirty="0" smtClean="0">
                <a:solidFill>
                  <a:srgbClr val="000000"/>
                </a:solidFill>
                <a:ea typeface="ＭＳ Ｐゴシック" charset="0"/>
              </a:rPr>
              <a:t>Ecosystems</a:t>
            </a:r>
            <a:endParaRPr lang="en-US" sz="2600" b="1" dirty="0">
              <a:solidFill>
                <a:srgbClr val="000000"/>
              </a:solidFill>
              <a:ea typeface="ＭＳ Ｐゴシック" charset="0"/>
            </a:endParaRPr>
          </a:p>
        </p:txBody>
      </p:sp>
      <p:pic>
        <p:nvPicPr>
          <p:cNvPr id="8" name="Picture 2" descr="figure_03_06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6" t="-4776" r="-2376" b="12637"/>
          <a:stretch>
            <a:fillRect/>
          </a:stretch>
        </p:blipFill>
        <p:spPr>
          <a:xfrm>
            <a:off x="951089" y="539750"/>
            <a:ext cx="7467600" cy="63182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11962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76200"/>
            <a:ext cx="9144000" cy="736053"/>
          </a:xfrm>
        </p:spPr>
        <p:txBody>
          <a:bodyPr anchor="b">
            <a:normAutofit/>
          </a:bodyPr>
          <a:lstStyle/>
          <a:p>
            <a:pPr eaLnBrk="1" hangingPunct="1"/>
            <a:r>
              <a:rPr lang="en-US" sz="2600" b="1" dirty="0">
                <a:solidFill>
                  <a:srgbClr val="000000"/>
                </a:solidFill>
                <a:ea typeface="ＭＳ Ｐゴシック" charset="0"/>
              </a:rPr>
              <a:t>Producers </a:t>
            </a:r>
            <a:r>
              <a:rPr lang="en-US" sz="2600" b="1" dirty="0" smtClean="0">
                <a:solidFill>
                  <a:srgbClr val="000000"/>
                </a:solidFill>
                <a:ea typeface="ＭＳ Ｐゴシック" charset="0"/>
              </a:rPr>
              <a:t>&amp; Consumers: The Living </a:t>
            </a:r>
            <a:r>
              <a:rPr lang="en-US" sz="2600" b="1" dirty="0">
                <a:solidFill>
                  <a:srgbClr val="000000"/>
                </a:solidFill>
                <a:ea typeface="ＭＳ Ｐゴシック" charset="0"/>
              </a:rPr>
              <a:t>Components of </a:t>
            </a:r>
            <a:r>
              <a:rPr lang="en-US" sz="2600" b="1" dirty="0" smtClean="0">
                <a:solidFill>
                  <a:srgbClr val="000000"/>
                </a:solidFill>
                <a:ea typeface="ＭＳ Ｐゴシック" charset="0"/>
              </a:rPr>
              <a:t>Ecosystems</a:t>
            </a:r>
            <a:endParaRPr lang="en-US" sz="2600" b="1" dirty="0">
              <a:solidFill>
                <a:srgbClr val="000000"/>
              </a:solidFill>
              <a:ea typeface="ＭＳ Ｐゴシック" charset="0"/>
            </a:endParaRPr>
          </a:p>
        </p:txBody>
      </p:sp>
      <p:sp>
        <p:nvSpPr>
          <p:cNvPr id="4608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471" y="965166"/>
            <a:ext cx="8668343" cy="4525963"/>
          </a:xfrm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en-US" sz="2400" b="1" dirty="0">
                <a:solidFill>
                  <a:srgbClr val="000000"/>
                </a:solidFill>
                <a:ea typeface="ＭＳ Ｐゴシック" charset="0"/>
              </a:rPr>
              <a:t>Producers, autotrophs</a:t>
            </a:r>
          </a:p>
          <a:p>
            <a:r>
              <a:rPr lang="en-US" sz="2400" b="1" dirty="0" smtClean="0">
                <a:solidFill>
                  <a:srgbClr val="000000"/>
                </a:solidFill>
                <a:ea typeface="ＭＳ Ｐゴシック" charset="0"/>
              </a:rPr>
              <a:t>Photosynthesis</a:t>
            </a:r>
            <a:r>
              <a:rPr lang="en-US" sz="2400" dirty="0" smtClean="0">
                <a:solidFill>
                  <a:srgbClr val="000000"/>
                </a:solidFill>
                <a:ea typeface="ＭＳ Ｐゴシック" charset="0"/>
              </a:rPr>
              <a:t>: CO</a:t>
            </a:r>
            <a:r>
              <a:rPr lang="en-US" sz="2400" baseline="-25000" dirty="0" smtClean="0">
                <a:solidFill>
                  <a:srgbClr val="000000"/>
                </a:solidFill>
                <a:ea typeface="ＭＳ Ｐゴシック" charset="0"/>
              </a:rPr>
              <a:t>2</a:t>
            </a:r>
            <a:r>
              <a:rPr lang="en-US" sz="2400" dirty="0" smtClean="0">
                <a:solidFill>
                  <a:srgbClr val="000000"/>
                </a:solidFill>
                <a:ea typeface="ＭＳ Ｐゴシック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ea typeface="ＭＳ Ｐゴシック" charset="0"/>
              </a:rPr>
              <a:t>+ H</a:t>
            </a:r>
            <a:r>
              <a:rPr lang="en-US" sz="2400" baseline="-25000" dirty="0">
                <a:solidFill>
                  <a:srgbClr val="000000"/>
                </a:solidFill>
                <a:ea typeface="ＭＳ Ｐゴシック" charset="0"/>
              </a:rPr>
              <a:t>2</a:t>
            </a:r>
            <a:r>
              <a:rPr lang="en-US" sz="2400" dirty="0">
                <a:solidFill>
                  <a:srgbClr val="000000"/>
                </a:solidFill>
                <a:ea typeface="ＭＳ Ｐゴシック" charset="0"/>
              </a:rPr>
              <a:t>O + sunlight → glucose + oxygen</a:t>
            </a:r>
          </a:p>
          <a:p>
            <a:pPr lvl="1" eaLnBrk="1" hangingPunct="1"/>
            <a:endParaRPr lang="en-US" sz="2400" b="1" dirty="0" smtClean="0">
              <a:solidFill>
                <a:srgbClr val="000000"/>
              </a:solidFill>
              <a:ea typeface="ＭＳ Ｐゴシック" charset="0"/>
            </a:endParaRPr>
          </a:p>
          <a:p>
            <a:pPr lvl="1" eaLnBrk="1" hangingPunct="1"/>
            <a:endParaRPr lang="en-US" sz="2400" b="1" dirty="0">
              <a:solidFill>
                <a:srgbClr val="000000"/>
              </a:solidFill>
              <a:ea typeface="ＭＳ Ｐゴシック" charset="0"/>
            </a:endParaRPr>
          </a:p>
          <a:p>
            <a:pPr lvl="1" eaLnBrk="1" hangingPunct="1"/>
            <a:endParaRPr lang="en-US" sz="2400" b="1" dirty="0" smtClean="0">
              <a:solidFill>
                <a:srgbClr val="000000"/>
              </a:solidFill>
              <a:ea typeface="ＭＳ Ｐゴシック" charset="0"/>
            </a:endParaRPr>
          </a:p>
          <a:p>
            <a:pPr lvl="1" eaLnBrk="1" hangingPunct="1"/>
            <a:endParaRPr lang="en-US" sz="2400" b="1" dirty="0">
              <a:solidFill>
                <a:srgbClr val="000000"/>
              </a:solidFill>
              <a:ea typeface="ＭＳ Ｐゴシック" charset="0"/>
            </a:endParaRPr>
          </a:p>
          <a:p>
            <a:pPr lvl="1" eaLnBrk="1" hangingPunct="1"/>
            <a:endParaRPr lang="en-US" sz="2400" b="1" dirty="0" smtClean="0">
              <a:solidFill>
                <a:srgbClr val="000000"/>
              </a:solidFill>
              <a:ea typeface="ＭＳ Ｐゴシック" charset="0"/>
            </a:endParaRPr>
          </a:p>
          <a:p>
            <a:pPr lvl="1" eaLnBrk="1" hangingPunct="1"/>
            <a:endParaRPr lang="en-US" sz="2400" b="1" dirty="0">
              <a:solidFill>
                <a:srgbClr val="000000"/>
              </a:solidFill>
              <a:ea typeface="ＭＳ Ｐゴシック" charset="0"/>
            </a:endParaRPr>
          </a:p>
          <a:p>
            <a:pPr lvl="1" eaLnBrk="1" hangingPunct="1"/>
            <a:endParaRPr lang="en-US" sz="2400" b="1" dirty="0" smtClean="0">
              <a:solidFill>
                <a:srgbClr val="000000"/>
              </a:solidFill>
              <a:ea typeface="ＭＳ Ｐゴシック" charset="0"/>
            </a:endParaRPr>
          </a:p>
          <a:p>
            <a:pPr marL="457200" lvl="1" indent="0" eaLnBrk="1" hangingPunct="1">
              <a:buNone/>
            </a:pPr>
            <a:endParaRPr lang="en-US" sz="2400" b="1" dirty="0" smtClean="0">
              <a:solidFill>
                <a:srgbClr val="000000"/>
              </a:solidFill>
              <a:ea typeface="ＭＳ Ｐゴシック" charset="0"/>
            </a:endParaRPr>
          </a:p>
        </p:txBody>
      </p:sp>
      <p:pic>
        <p:nvPicPr>
          <p:cNvPr id="4" name="Picture 6" descr="0307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0443" y="2070930"/>
            <a:ext cx="2756954" cy="1838926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5" name="Picture 7" descr="0307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444" y="4022800"/>
            <a:ext cx="2756954" cy="182341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7" name="Picture 2" descr="figure_03_0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 bwMode="auto">
          <a:xfrm>
            <a:off x="3366127" y="2070930"/>
            <a:ext cx="5211554" cy="37752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3162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</TotalTime>
  <Words>1093</Words>
  <Application>Microsoft Macintosh PowerPoint</Application>
  <PresentationFormat>On-screen Show (4:3)</PresentationFormat>
  <Paragraphs>251</Paragraphs>
  <Slides>23</Slides>
  <Notes>23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Office Theme</vt:lpstr>
      <vt:lpstr>PowerPoint Presentation</vt:lpstr>
      <vt:lpstr>PowerPoint Presentation</vt:lpstr>
      <vt:lpstr>The Four Earth Systems</vt:lpstr>
      <vt:lpstr>Sun, Earth, Life, and Climate</vt:lpstr>
      <vt:lpstr>Sun, Earth, Life, and Climate</vt:lpstr>
      <vt:lpstr>PowerPoint Presentation</vt:lpstr>
      <vt:lpstr>Ecosystems Have Living &amp; Nonliving Components</vt:lpstr>
      <vt:lpstr>Producers &amp; Consumers: The Living Components of Ecosystems</vt:lpstr>
      <vt:lpstr>Producers &amp; Consumers: The Living Components of Ecosystems</vt:lpstr>
      <vt:lpstr>Producers &amp; Consumers: The Living Components of Ecosystems</vt:lpstr>
      <vt:lpstr>Producers &amp; Consumers: The Living Components of Ecosystems</vt:lpstr>
      <vt:lpstr>Producers &amp; Consumers: The Living Components of Ecosystems</vt:lpstr>
      <vt:lpstr>Producers &amp; Consumers: The Living Components of Ecosystems</vt:lpstr>
      <vt:lpstr>Producers &amp; Consumers: The Living Components of Ecosystems</vt:lpstr>
      <vt:lpstr>Producers &amp; Consumers: The Living Components of Ecosystems</vt:lpstr>
      <vt:lpstr>      Detritivores &amp; Decomposers</vt:lpstr>
      <vt:lpstr>PowerPoint Presentation</vt:lpstr>
      <vt:lpstr>Energy Flows Through Ecosystems in Food Chains and Food Webs</vt:lpstr>
      <vt:lpstr>Usable Energy Decreases with Each Link in a Food Chain or Web</vt:lpstr>
      <vt:lpstr>Some Ecosystems Produce Plant Matter Faster Than Others Do</vt:lpstr>
      <vt:lpstr>Average Net primary productivity (NPP) of Various Ecosystems</vt:lpstr>
      <vt:lpstr>Why Productivity is Important?</vt:lpstr>
      <vt:lpstr>Why Productivity is Important?</vt:lpstr>
    </vt:vector>
  </TitlesOfParts>
  <Company>TJHS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Brett Butera</dc:creator>
  <cp:lastModifiedBy>Brett Butera</cp:lastModifiedBy>
  <cp:revision>106</cp:revision>
  <dcterms:created xsi:type="dcterms:W3CDTF">2016-08-25T00:09:50Z</dcterms:created>
  <dcterms:modified xsi:type="dcterms:W3CDTF">2016-08-28T15:33:37Z</dcterms:modified>
</cp:coreProperties>
</file>