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wdp" ContentType="image/vnd.ms-photo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9" r:id="rId4"/>
    <p:sldId id="276" r:id="rId5"/>
    <p:sldId id="298" r:id="rId6"/>
    <p:sldId id="261" r:id="rId7"/>
    <p:sldId id="264" r:id="rId8"/>
    <p:sldId id="260" r:id="rId9"/>
    <p:sldId id="263" r:id="rId10"/>
    <p:sldId id="267" r:id="rId11"/>
    <p:sldId id="265" r:id="rId12"/>
    <p:sldId id="290" r:id="rId13"/>
    <p:sldId id="291" r:id="rId14"/>
    <p:sldId id="269" r:id="rId15"/>
    <p:sldId id="299" r:id="rId16"/>
    <p:sldId id="277" r:id="rId17"/>
    <p:sldId id="279" r:id="rId18"/>
    <p:sldId id="284" r:id="rId19"/>
    <p:sldId id="280" r:id="rId20"/>
    <p:sldId id="283" r:id="rId21"/>
    <p:sldId id="300" r:id="rId22"/>
    <p:sldId id="288" r:id="rId23"/>
    <p:sldId id="287" r:id="rId24"/>
    <p:sldId id="293" r:id="rId25"/>
    <p:sldId id="294" r:id="rId26"/>
    <p:sldId id="297" r:id="rId27"/>
    <p:sldId id="296" r:id="rId28"/>
    <p:sldId id="295" r:id="rId2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14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5" d="100"/>
          <a:sy n="75" d="100"/>
        </p:scale>
        <p:origin x="-1864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notesMaster" Target="notesMasters/notesMaster1.xml"/><Relationship Id="rId31" Type="http://schemas.openxmlformats.org/officeDocument/2006/relationships/printerSettings" Target="printerSettings/printerSettings1.bin"/><Relationship Id="rId32" Type="http://schemas.openxmlformats.org/officeDocument/2006/relationships/presProps" Target="presProps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viewProps" Target="viewProps.xml"/><Relationship Id="rId34" Type="http://schemas.openxmlformats.org/officeDocument/2006/relationships/theme" Target="theme/theme1.xml"/><Relationship Id="rId3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879B68-2FE7-8646-A2C6-D214CA7128DB}" type="datetimeFigureOut">
              <a:rPr lang="en-US" smtClean="0"/>
              <a:t>8/17/16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D1832D-894A-2B49-AF0F-E09AB364D5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843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58ED4FA-007A-D447-B1A2-84A99FB392E6}" type="slidenum">
              <a:rPr lang="en-US" sz="1200"/>
              <a:pPr/>
              <a:t>3</a:t>
            </a:fld>
            <a:endParaRPr 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58ED4FA-007A-D447-B1A2-84A99FB392E6}" type="slidenum">
              <a:rPr lang="en-US" sz="1200"/>
              <a:pPr/>
              <a:t>12</a:t>
            </a:fld>
            <a:endParaRPr 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z="2400">
                <a:ea typeface="ＭＳ Ｐゴシック" charset="0"/>
              </a:rPr>
              <a:t>Figure 5 The pH scale, representing the concentration of hydrogen ions (H+) in one liter of solution is shown on the right-hand side. On the left side, are the approximate pH values for solutions of some common substances. A solution with a pH less than 7 is acidic, one with a pH of 7 is neutral, and one with a pH greater than 7 is basic. A change of 1 on the pH scale means a tenfold increase or decrease in H+ concentration. (Modified from Cecie Starr, Biology: Today and Tomorrow. Pacific Grove, CA: Brooks/Cole, © 2005)</a:t>
            </a:r>
          </a:p>
          <a:p>
            <a:pPr>
              <a:spcBef>
                <a:spcPct val="0"/>
              </a:spcBef>
            </a:pPr>
            <a:endParaRPr lang="en-US">
              <a:ea typeface="ＭＳ Ｐゴシック" charset="0"/>
            </a:endParaRPr>
          </a:p>
        </p:txBody>
      </p:sp>
      <p:sp>
        <p:nvSpPr>
          <p:cNvPr id="6349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F122591-4AF9-2242-9705-30F630E24CAF}" type="slidenum">
              <a:rPr lang="en-US" sz="1200"/>
              <a:pPr/>
              <a:t>13</a:t>
            </a:fld>
            <a:endParaRPr 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58ED4FA-007A-D447-B1A2-84A99FB392E6}" type="slidenum">
              <a:rPr lang="en-US" sz="1200"/>
              <a:pPr/>
              <a:t>14</a:t>
            </a:fld>
            <a:endParaRPr 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58ED4FA-007A-D447-B1A2-84A99FB392E6}" type="slidenum">
              <a:rPr lang="en-US" sz="1200"/>
              <a:pPr/>
              <a:t>15</a:t>
            </a:fld>
            <a:endParaRPr 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58ED4FA-007A-D447-B1A2-84A99FB392E6}" type="slidenum">
              <a:rPr lang="en-US" sz="1200"/>
              <a:pPr/>
              <a:t>16</a:t>
            </a:fld>
            <a:endParaRPr 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58ED4FA-007A-D447-B1A2-84A99FB392E6}" type="slidenum">
              <a:rPr lang="en-US" sz="1200"/>
              <a:pPr/>
              <a:t>17</a:t>
            </a:fld>
            <a:endParaRPr 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58ED4FA-007A-D447-B1A2-84A99FB392E6}" type="slidenum">
              <a:rPr lang="en-US" sz="1200"/>
              <a:pPr/>
              <a:t>18</a:t>
            </a:fld>
            <a:endParaRPr 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58ED4FA-007A-D447-B1A2-84A99FB392E6}" type="slidenum">
              <a:rPr lang="en-US" sz="1200"/>
              <a:pPr/>
              <a:t>19</a:t>
            </a:fld>
            <a:endParaRPr 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697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b="1" noProof="1">
                <a:solidFill>
                  <a:srgbClr val="221E1F"/>
                </a:solidFill>
                <a:ea typeface="ＭＳ Ｐゴシック" charset="0"/>
              </a:rPr>
              <a:t>Figure 2.12:</a:t>
            </a:r>
            <a:r>
              <a:rPr noProof="1">
                <a:solidFill>
                  <a:srgbClr val="221E1F"/>
                </a:solidFill>
                <a:ea typeface="ＭＳ Ｐゴシック" charset="0"/>
              </a:rPr>
              <a:t> The water stored in this reservoir behind a dam in the U.S. state of Tennessee has potential energy, which becomes kinetic energy when the water flows through channels built into the dam where it spins a turbine and produces electricity—another form of kinetic energy</a:t>
            </a:r>
            <a:r>
              <a:rPr noProof="1">
                <a:solidFill>
                  <a:srgbClr val="221E1F"/>
                </a:solidFill>
                <a:latin typeface="Frutiger LT Std 45 Light" charset="0"/>
                <a:ea typeface="ＭＳ Ｐゴシック" charset="0"/>
              </a:rPr>
              <a:t>.</a:t>
            </a:r>
          </a:p>
          <a:p>
            <a:endParaRPr lang="en-US">
              <a:ea typeface="ＭＳ Ｐゴシック" charset="0"/>
            </a:endParaRPr>
          </a:p>
        </p:txBody>
      </p:sp>
      <p:sp>
        <p:nvSpPr>
          <p:cNvPr id="12697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83F6148-3115-C347-AEF6-A5CF5AF8061B}" type="slidenum">
              <a:rPr lang="en-US" sz="1200"/>
              <a:pPr/>
              <a:t>20</a:t>
            </a:fld>
            <a:endParaRPr 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697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b="1" noProof="1">
                <a:solidFill>
                  <a:srgbClr val="221E1F"/>
                </a:solidFill>
                <a:ea typeface="ＭＳ Ｐゴシック" charset="0"/>
              </a:rPr>
              <a:t>Figure 2.12:</a:t>
            </a:r>
            <a:r>
              <a:rPr noProof="1">
                <a:solidFill>
                  <a:srgbClr val="221E1F"/>
                </a:solidFill>
                <a:ea typeface="ＭＳ Ｐゴシック" charset="0"/>
              </a:rPr>
              <a:t> The water stored in this reservoir behind a dam in the U.S. state of Tennessee has potential energy, which becomes kinetic energy when the water flows through channels built into the dam where it spins a turbine and produces electricity—another form of kinetic energy</a:t>
            </a:r>
            <a:r>
              <a:rPr noProof="1">
                <a:solidFill>
                  <a:srgbClr val="221E1F"/>
                </a:solidFill>
                <a:latin typeface="Frutiger LT Std 45 Light" charset="0"/>
                <a:ea typeface="ＭＳ Ｐゴシック" charset="0"/>
              </a:rPr>
              <a:t>.</a:t>
            </a:r>
          </a:p>
          <a:p>
            <a:endParaRPr lang="en-US">
              <a:ea typeface="ＭＳ Ｐゴシック" charset="0"/>
            </a:endParaRPr>
          </a:p>
        </p:txBody>
      </p:sp>
      <p:sp>
        <p:nvSpPr>
          <p:cNvPr id="12697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83F6148-3115-C347-AEF6-A5CF5AF8061B}" type="slidenum">
              <a:rPr lang="en-US" sz="1200"/>
              <a:pPr/>
              <a:t>21</a:t>
            </a:fld>
            <a:endParaRPr 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58ED4FA-007A-D447-B1A2-84A99FB392E6}" type="slidenum">
              <a:rPr lang="en-US" sz="1200"/>
              <a:pPr/>
              <a:t>4</a:t>
            </a:fld>
            <a:endParaRPr 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58ED4FA-007A-D447-B1A2-84A99FB392E6}" type="slidenum">
              <a:rPr lang="en-US" sz="1200"/>
              <a:pPr/>
              <a:t>22</a:t>
            </a:fld>
            <a:endParaRPr 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58ED4FA-007A-D447-B1A2-84A99FB392E6}" type="slidenum">
              <a:rPr lang="en-US" sz="1200"/>
              <a:pPr/>
              <a:t>23</a:t>
            </a:fld>
            <a:endParaRPr 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58ED4FA-007A-D447-B1A2-84A99FB392E6}" type="slidenum">
              <a:rPr lang="en-US" sz="1200"/>
              <a:pPr/>
              <a:t>24</a:t>
            </a:fld>
            <a:endParaRPr 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58ED4FA-007A-D447-B1A2-84A99FB392E6}" type="slidenum">
              <a:rPr lang="en-US" sz="1200"/>
              <a:pPr/>
              <a:t>25</a:t>
            </a:fld>
            <a:endParaRPr lang="en-US" sz="120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58ED4FA-007A-D447-B1A2-84A99FB392E6}" type="slidenum">
              <a:rPr lang="en-US" sz="1200"/>
              <a:pPr/>
              <a:t>26</a:t>
            </a:fld>
            <a:endParaRPr 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58ED4FA-007A-D447-B1A2-84A99FB392E6}" type="slidenum">
              <a:rPr lang="en-US" sz="1200"/>
              <a:pPr/>
              <a:t>27</a:t>
            </a:fld>
            <a:endParaRPr lang="en-US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58ED4FA-007A-D447-B1A2-84A99FB392E6}" type="slidenum">
              <a:rPr lang="en-US" sz="1200"/>
              <a:pPr/>
              <a:t>28</a:t>
            </a:fld>
            <a:endParaRPr 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58ED4FA-007A-D447-B1A2-84A99FB392E6}" type="slidenum">
              <a:rPr lang="en-US" sz="1200"/>
              <a:pPr/>
              <a:t>5</a:t>
            </a:fld>
            <a:endParaRPr 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58ED4FA-007A-D447-B1A2-84A99FB392E6}" type="slidenum">
              <a:rPr lang="en-US" sz="1200"/>
              <a:pPr/>
              <a:t>6</a:t>
            </a:fld>
            <a:endParaRPr 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58ED4FA-007A-D447-B1A2-84A99FB392E6}" type="slidenum">
              <a:rPr lang="en-US" sz="1200"/>
              <a:pPr/>
              <a:t>7</a:t>
            </a:fld>
            <a:endParaRPr 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58ED4FA-007A-D447-B1A2-84A99FB392E6}" type="slidenum">
              <a:rPr lang="en-US" sz="1200"/>
              <a:pPr/>
              <a:t>8</a:t>
            </a:fld>
            <a:endParaRPr 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2D18EB5-B1AE-634F-B6D9-CA6A817170B5}" type="slidenum">
              <a:rPr lang="en-US" sz="1200"/>
              <a:pPr/>
              <a:t>9</a:t>
            </a:fld>
            <a:endParaRPr 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58ED4FA-007A-D447-B1A2-84A99FB392E6}" type="slidenum">
              <a:rPr lang="en-US" sz="1200"/>
              <a:pPr/>
              <a:t>10</a:t>
            </a:fld>
            <a:endParaRPr 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858ED4FA-007A-D447-B1A2-84A99FB392E6}" type="slidenum">
              <a:rPr lang="en-US" sz="1200"/>
              <a:pPr/>
              <a:t>11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6E642-32CE-4E42-BB3F-6332C9CD45DF}" type="datetimeFigureOut">
              <a:rPr lang="en-US" smtClean="0"/>
              <a:t>8/17/16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BED59-BDC1-E64F-ACB9-80EDD6D2B9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276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6E642-32CE-4E42-BB3F-6332C9CD45DF}" type="datetimeFigureOut">
              <a:rPr lang="en-US" smtClean="0"/>
              <a:t>8/17/16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BED59-BDC1-E64F-ACB9-80EDD6D2B9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827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6E642-32CE-4E42-BB3F-6332C9CD45DF}" type="datetimeFigureOut">
              <a:rPr lang="en-US" smtClean="0"/>
              <a:t>8/17/16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BED59-BDC1-E64F-ACB9-80EDD6D2B9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777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6E642-32CE-4E42-BB3F-6332C9CD45DF}" type="datetimeFigureOut">
              <a:rPr lang="en-US" smtClean="0"/>
              <a:t>8/17/16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BED59-BDC1-E64F-ACB9-80EDD6D2B9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569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6E642-32CE-4E42-BB3F-6332C9CD45DF}" type="datetimeFigureOut">
              <a:rPr lang="en-US" smtClean="0"/>
              <a:t>8/17/16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BED59-BDC1-E64F-ACB9-80EDD6D2B9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310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6E642-32CE-4E42-BB3F-6332C9CD45DF}" type="datetimeFigureOut">
              <a:rPr lang="en-US" smtClean="0"/>
              <a:t>8/17/16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BED59-BDC1-E64F-ACB9-80EDD6D2B9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36033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6E642-32CE-4E42-BB3F-6332C9CD45DF}" type="datetimeFigureOut">
              <a:rPr lang="en-US" smtClean="0"/>
              <a:t>8/17/16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BED59-BDC1-E64F-ACB9-80EDD6D2B9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485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6E642-32CE-4E42-BB3F-6332C9CD45DF}" type="datetimeFigureOut">
              <a:rPr lang="en-US" smtClean="0"/>
              <a:t>8/17/16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BED59-BDC1-E64F-ACB9-80EDD6D2B9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438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6E642-32CE-4E42-BB3F-6332C9CD45DF}" type="datetimeFigureOut">
              <a:rPr lang="en-US" smtClean="0"/>
              <a:t>8/17/16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BED59-BDC1-E64F-ACB9-80EDD6D2B9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810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6E642-32CE-4E42-BB3F-6332C9CD45DF}" type="datetimeFigureOut">
              <a:rPr lang="en-US" smtClean="0"/>
              <a:t>8/17/16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BED59-BDC1-E64F-ACB9-80EDD6D2B9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2247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6E642-32CE-4E42-BB3F-6332C9CD45DF}" type="datetimeFigureOut">
              <a:rPr lang="en-US" smtClean="0"/>
              <a:t>8/17/16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4BED59-BDC1-E64F-ACB9-80EDD6D2B9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9452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6E642-32CE-4E42-BB3F-6332C9CD45DF}" type="datetimeFigureOut">
              <a:rPr lang="en-US" smtClean="0"/>
              <a:t>8/17/16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4BED59-BDC1-E64F-ACB9-80EDD6D2B9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449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microsoft.com/office/2007/relationships/hdphoto" Target="../media/hdphoto3.wdp"/><Relationship Id="rId5" Type="http://schemas.openxmlformats.org/officeDocument/2006/relationships/image" Target="../media/image18.jpeg"/><Relationship Id="rId6" Type="http://schemas.microsoft.com/office/2007/relationships/hdphoto" Target="../media/hdphoto4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6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6" Type="http://schemas.openxmlformats.org/officeDocument/2006/relationships/image" Target="../media/image30.png"/><Relationship Id="rId7" Type="http://schemas.openxmlformats.org/officeDocument/2006/relationships/image" Target="../media/image31.png"/><Relationship Id="rId8" Type="http://schemas.openxmlformats.org/officeDocument/2006/relationships/image" Target="../media/image32.png"/><Relationship Id="rId9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4" Type="http://schemas.openxmlformats.org/officeDocument/2006/relationships/image" Target="../media/image38.jpeg"/><Relationship Id="rId5" Type="http://schemas.openxmlformats.org/officeDocument/2006/relationships/image" Target="../media/image39.jpeg"/><Relationship Id="rId6" Type="http://schemas.openxmlformats.org/officeDocument/2006/relationships/image" Target="../media/image40.jpeg"/><Relationship Id="rId7" Type="http://schemas.openxmlformats.org/officeDocument/2006/relationships/image" Target="../media/image41.jpeg"/><Relationship Id="rId8" Type="http://schemas.openxmlformats.org/officeDocument/2006/relationships/image" Target="../media/image42.png"/><Relationship Id="rId9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5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4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4" Type="http://schemas.openxmlformats.org/officeDocument/2006/relationships/image" Target="../media/image39.jpeg"/><Relationship Id="rId5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52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5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4" Type="http://schemas.microsoft.com/office/2007/relationships/hdphoto" Target="../media/hdphoto5.wdp"/><Relationship Id="rId5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5" Type="http://schemas.openxmlformats.org/officeDocument/2006/relationships/image" Target="../media/image3.jpeg"/><Relationship Id="rId6" Type="http://schemas.openxmlformats.org/officeDocument/2006/relationships/image" Target="../media/image4.jpeg"/><Relationship Id="rId7" Type="http://schemas.openxmlformats.org/officeDocument/2006/relationships/image" Target="../media/image5.jpeg"/><Relationship Id="rId8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4" Type="http://schemas.openxmlformats.org/officeDocument/2006/relationships/image" Target="../media/image13.jpeg"/><Relationship Id="rId5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microsoft.com/office/2007/relationships/hdphoto" Target="../media/hdphoto1.wdp"/><Relationship Id="rId5" Type="http://schemas.openxmlformats.org/officeDocument/2006/relationships/image" Target="../media/image16.jpeg"/><Relationship Id="rId6" Type="http://schemas.microsoft.com/office/2007/relationships/hdphoto" Target="../media/hdphoto2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64444" y="2438400"/>
            <a:ext cx="7845778" cy="1981200"/>
          </a:xfrm>
          <a:noFill/>
        </p:spPr>
        <p:txBody>
          <a:bodyPr/>
          <a:lstStyle/>
          <a:p>
            <a:pPr algn="l" eaLnBrk="1" hangingPunct="1">
              <a:buClr>
                <a:srgbClr val="1F881A"/>
              </a:buClr>
              <a:buFont typeface="Wingdings" charset="0"/>
              <a:buNone/>
            </a:pPr>
            <a:r>
              <a:rPr lang="en-US" sz="3000" b="1" dirty="0">
                <a:solidFill>
                  <a:schemeClr val="tx1"/>
                </a:solidFill>
                <a:latin typeface="Arial" charset="0"/>
                <a:ea typeface="ＭＳ Ｐゴシック" charset="0"/>
              </a:rPr>
              <a:t>CHAPTER 2</a:t>
            </a:r>
          </a:p>
          <a:p>
            <a:pPr algn="l" eaLnBrk="1" hangingPunct="1">
              <a:buClr>
                <a:srgbClr val="1F881A"/>
              </a:buClr>
              <a:buFont typeface="Wingdings" charset="0"/>
              <a:buNone/>
            </a:pPr>
            <a:r>
              <a:rPr lang="en-US" sz="3000" b="1" dirty="0">
                <a:solidFill>
                  <a:schemeClr val="tx1"/>
                </a:solidFill>
                <a:latin typeface="Arial" charset="0"/>
                <a:ea typeface="ＭＳ Ｐゴシック" charset="0"/>
              </a:rPr>
              <a:t>Science, Matter, Energy, </a:t>
            </a:r>
            <a:r>
              <a:rPr lang="en-US" sz="3000" b="1" dirty="0" smtClean="0">
                <a:solidFill>
                  <a:schemeClr val="tx1"/>
                </a:solidFill>
                <a:latin typeface="Arial" charset="0"/>
                <a:ea typeface="ＭＳ Ｐゴシック" charset="0"/>
              </a:rPr>
              <a:t>&amp; Systems</a:t>
            </a:r>
            <a:endParaRPr lang="en-US" sz="3000" b="1" dirty="0">
              <a:solidFill>
                <a:schemeClr val="tx1"/>
              </a:solidFill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1372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28133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US" sz="3200" b="1" dirty="0" smtClean="0">
                <a:latin typeface="Arial" charset="0"/>
                <a:ea typeface="ＭＳ Ｐゴシック" charset="0"/>
              </a:rPr>
              <a:t>Fundamentals of Environmental Science</a:t>
            </a:r>
            <a:endParaRPr lang="en-US" sz="3200" b="1" dirty="0">
              <a:latin typeface="Arial" charset="0"/>
              <a:ea typeface="ＭＳ Ｐゴシック" charset="0"/>
            </a:endParaRPr>
          </a:p>
        </p:txBody>
      </p:sp>
      <p:sp>
        <p:nvSpPr>
          <p:cNvPr id="4198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265387" y="761081"/>
            <a:ext cx="8606117" cy="4525963"/>
          </a:xfrm>
        </p:spPr>
        <p:txBody>
          <a:bodyPr>
            <a:noAutofit/>
          </a:bodyPr>
          <a:lstStyle/>
          <a:p>
            <a:endParaRPr lang="en-US" sz="2400" b="1" dirty="0" smtClean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lvl="1" eaLnBrk="1" hangingPunct="1"/>
            <a:endParaRPr lang="en-US" sz="24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lvl="1" eaLnBrk="1" hangingPunct="1">
              <a:buFont typeface="Times" charset="0"/>
              <a:buNone/>
            </a:pPr>
            <a:endParaRPr lang="en-US" sz="24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lvl="1" eaLnBrk="1" hangingPunct="1">
              <a:buFont typeface="Times" charset="0"/>
              <a:buNone/>
            </a:pPr>
            <a:endParaRPr lang="en-US" sz="24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65387" y="898136"/>
            <a:ext cx="8873067" cy="50022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sz="22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Atoms, Ions, and Molecules Are the Building Blocks of Matter </a:t>
            </a:r>
            <a:endParaRPr lang="en-US" sz="2200" b="1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r>
              <a:rPr lang="en-US" sz="2200" b="1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Molecule</a:t>
            </a:r>
          </a:p>
          <a:p>
            <a:pPr lvl="1"/>
            <a:r>
              <a:rPr lang="en-US" sz="22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A molecule is formed when two or more atoms join together </a:t>
            </a:r>
            <a:r>
              <a:rPr lang="en-US" sz="22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chemically. Ex. </a:t>
            </a:r>
            <a:r>
              <a:rPr kumimoji="1" lang="en-US" sz="2200" b="1" dirty="0" smtClean="0">
                <a:cs typeface="Calibri"/>
                <a:sym typeface="Symbol" charset="0"/>
              </a:rPr>
              <a:t></a:t>
            </a:r>
            <a:r>
              <a:rPr lang="en-US" sz="2200" dirty="0" smtClean="0">
                <a:solidFill>
                  <a:srgbClr val="000000"/>
                </a:solidFill>
                <a:ea typeface="ＭＳ Ｐゴシック" charset="0"/>
                <a:cs typeface="Calibri"/>
                <a:sym typeface="Wingdings"/>
              </a:rPr>
              <a:t> </a:t>
            </a:r>
            <a:r>
              <a:rPr lang="en-US" sz="2200" b="1" dirty="0" smtClean="0">
                <a:solidFill>
                  <a:srgbClr val="000000"/>
                </a:solidFill>
                <a:ea typeface="ＭＳ Ｐゴシック" charset="0"/>
                <a:cs typeface="Calibri"/>
                <a:sym typeface="Wingdings"/>
              </a:rPr>
              <a:t>oxygen </a:t>
            </a:r>
            <a:r>
              <a:rPr kumimoji="1" lang="en-US" sz="2200" b="1" dirty="0" smtClean="0">
                <a:cs typeface="Calibri"/>
                <a:sym typeface="Symbol" charset="0"/>
              </a:rPr>
              <a:t> </a:t>
            </a:r>
            <a:r>
              <a:rPr lang="en-US" sz="2200" b="1" dirty="0" smtClean="0">
                <a:solidFill>
                  <a:srgbClr val="000000"/>
                </a:solidFill>
                <a:ea typeface="ＭＳ Ｐゴシック" charset="0"/>
                <a:cs typeface="Calibri"/>
                <a:sym typeface="Wingdings"/>
              </a:rPr>
              <a:t>O</a:t>
            </a:r>
            <a:r>
              <a:rPr lang="en-US" sz="2200" b="1" baseline="-25000" dirty="0" smtClean="0">
                <a:solidFill>
                  <a:srgbClr val="000000"/>
                </a:solidFill>
                <a:ea typeface="ＭＳ Ｐゴシック" charset="0"/>
                <a:cs typeface="Calibri"/>
                <a:sym typeface="Wingdings"/>
              </a:rPr>
              <a:t>2</a:t>
            </a:r>
            <a:endParaRPr lang="en-US" sz="2200" b="1" dirty="0" smtClean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r>
              <a:rPr lang="en-US" sz="2200" b="1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Compounds</a:t>
            </a:r>
          </a:p>
          <a:p>
            <a:pPr lvl="1"/>
            <a:r>
              <a:rPr lang="en-US" sz="22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A compound is a molecule that contains at least two different elements</a:t>
            </a:r>
            <a:r>
              <a:rPr lang="en-US" sz="22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. Ex. </a:t>
            </a:r>
            <a:r>
              <a:rPr kumimoji="1" lang="en-US" sz="2200" b="1" dirty="0" smtClean="0">
                <a:cs typeface="Calibri"/>
                <a:sym typeface="Symbol" charset="0"/>
              </a:rPr>
              <a:t> </a:t>
            </a:r>
            <a:r>
              <a:rPr lang="en-US" sz="22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  <a:sym typeface="Wingdings"/>
              </a:rPr>
              <a:t>carbon dioxide</a:t>
            </a:r>
            <a:r>
              <a:rPr lang="en-US" sz="22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 </a:t>
            </a:r>
            <a:r>
              <a:rPr kumimoji="1" lang="en-US" sz="2200" b="1" dirty="0">
                <a:cs typeface="Calibri"/>
                <a:sym typeface="Symbol" charset="0"/>
              </a:rPr>
              <a:t> </a:t>
            </a:r>
            <a:r>
              <a:rPr kumimoji="1" lang="en-US" sz="2200" b="1" dirty="0" smtClean="0">
                <a:cs typeface="Calibri"/>
                <a:sym typeface="Symbol" charset="0"/>
              </a:rPr>
              <a:t>CO</a:t>
            </a:r>
            <a:r>
              <a:rPr kumimoji="1" lang="en-US" sz="2200" b="1" baseline="-25000" dirty="0" smtClean="0">
                <a:cs typeface="Calibri"/>
                <a:sym typeface="Symbol" charset="0"/>
              </a:rPr>
              <a:t>2</a:t>
            </a:r>
          </a:p>
          <a:p>
            <a:pPr marL="457200" lvl="1" indent="0">
              <a:buNone/>
            </a:pPr>
            <a:r>
              <a:rPr lang="en-US" sz="2200" i="1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All </a:t>
            </a:r>
            <a:r>
              <a:rPr lang="en-US" sz="2200" i="1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compounds are molecules but not all molecules are compounds</a:t>
            </a:r>
            <a:r>
              <a:rPr lang="en-US" sz="2200" i="1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.</a:t>
            </a:r>
          </a:p>
          <a:p>
            <a:pPr marL="0" indent="0" algn="ctr">
              <a:buNone/>
            </a:pPr>
            <a:endParaRPr lang="en-US" sz="400" b="1" i="1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r>
              <a:rPr lang="en-US" sz="2200" b="1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Chemical formula:  </a:t>
            </a:r>
            <a:r>
              <a:rPr lang="en-US" sz="22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Ex. </a:t>
            </a:r>
            <a:r>
              <a:rPr kumimoji="1" lang="en-US" sz="2200" b="1" dirty="0" smtClean="0">
                <a:cs typeface="Calibri"/>
                <a:sym typeface="Symbol" charset="0"/>
              </a:rPr>
              <a:t></a:t>
            </a:r>
            <a:r>
              <a:rPr lang="en-US" sz="22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  <a:sym typeface="Symbol" charset="0"/>
              </a:rPr>
              <a:t> </a:t>
            </a:r>
            <a:r>
              <a:rPr kumimoji="1" lang="en-US" sz="2200" b="1" dirty="0" smtClean="0">
                <a:cs typeface="Calibri"/>
                <a:sym typeface="Symbol" charset="0"/>
              </a:rPr>
              <a:t>H</a:t>
            </a:r>
            <a:r>
              <a:rPr kumimoji="1" lang="en-US" sz="2200" b="1" baseline="-25000" dirty="0" smtClean="0">
                <a:cs typeface="Calibri"/>
                <a:sym typeface="Symbol" charset="0"/>
              </a:rPr>
              <a:t>2</a:t>
            </a:r>
            <a:r>
              <a:rPr kumimoji="1" lang="en-US" sz="2200" b="1" dirty="0" smtClean="0">
                <a:cs typeface="Calibri"/>
                <a:sym typeface="Symbol" charset="0"/>
              </a:rPr>
              <a:t>O</a:t>
            </a:r>
            <a:r>
              <a:rPr lang="en-US" sz="2200" b="1" baseline="-25000" dirty="0" smtClean="0">
                <a:latin typeface="Calibri"/>
                <a:cs typeface="Calibri"/>
              </a:rPr>
              <a:t> </a:t>
            </a:r>
            <a:r>
              <a:rPr lang="en-US" sz="2200" dirty="0" smtClean="0">
                <a:latin typeface="Calibri"/>
                <a:cs typeface="Calibri"/>
              </a:rPr>
              <a:t>(2 hydrogen + </a:t>
            </a:r>
            <a:r>
              <a:rPr lang="en-US" sz="2200" dirty="0">
                <a:latin typeface="Calibri"/>
                <a:cs typeface="Calibri"/>
              </a:rPr>
              <a:t>1</a:t>
            </a:r>
            <a:r>
              <a:rPr lang="en-US" sz="2200" dirty="0" smtClean="0">
                <a:latin typeface="Calibri"/>
                <a:cs typeface="Calibri"/>
              </a:rPr>
              <a:t> oxygen atoms = water)</a:t>
            </a:r>
          </a:p>
          <a:p>
            <a:pPr marL="0" indent="0" algn="ctr">
              <a:buNone/>
            </a:pPr>
            <a:r>
              <a:rPr kumimoji="1" lang="en-US" sz="2200" dirty="0" smtClean="0">
                <a:cs typeface="Calibri"/>
                <a:sym typeface="Symbol" charset="0"/>
              </a:rPr>
              <a:t>Ex. </a:t>
            </a:r>
            <a:r>
              <a:rPr kumimoji="1" lang="en-US" sz="2200" b="1" dirty="0" smtClean="0">
                <a:cs typeface="Calibri"/>
                <a:sym typeface="Symbol" charset="0"/>
              </a:rPr>
              <a:t> C</a:t>
            </a:r>
            <a:r>
              <a:rPr kumimoji="1" lang="en-US" sz="2200" b="1" baseline="-25000" dirty="0" smtClean="0">
                <a:cs typeface="Calibri"/>
                <a:sym typeface="Symbol" charset="0"/>
              </a:rPr>
              <a:t>6</a:t>
            </a:r>
            <a:r>
              <a:rPr kumimoji="1" lang="en-US" sz="2200" b="1" dirty="0" smtClean="0">
                <a:cs typeface="Calibri"/>
                <a:sym typeface="Symbol" charset="0"/>
              </a:rPr>
              <a:t>H</a:t>
            </a:r>
            <a:r>
              <a:rPr kumimoji="1" lang="en-US" sz="2200" b="1" baseline="-25000" dirty="0" smtClean="0">
                <a:cs typeface="Calibri"/>
                <a:sym typeface="Symbol" charset="0"/>
              </a:rPr>
              <a:t>12</a:t>
            </a:r>
            <a:r>
              <a:rPr kumimoji="1" lang="en-US" sz="2200" b="1" dirty="0" smtClean="0">
                <a:cs typeface="Calibri"/>
                <a:sym typeface="Symbol" charset="0"/>
              </a:rPr>
              <a:t>O</a:t>
            </a:r>
            <a:r>
              <a:rPr kumimoji="1" lang="en-US" sz="2200" b="1" baseline="-25000" dirty="0" smtClean="0">
                <a:cs typeface="Calibri"/>
                <a:sym typeface="Symbol" charset="0"/>
              </a:rPr>
              <a:t>6</a:t>
            </a:r>
            <a:r>
              <a:rPr kumimoji="1" lang="en-US" sz="2200" b="1" dirty="0" smtClean="0">
                <a:cs typeface="Calibri"/>
                <a:sym typeface="Symbol" charset="0"/>
              </a:rPr>
              <a:t> </a:t>
            </a:r>
            <a:r>
              <a:rPr kumimoji="1" lang="en-US" sz="2200" dirty="0" smtClean="0">
                <a:cs typeface="Calibri"/>
                <a:sym typeface="Symbol" charset="0"/>
              </a:rPr>
              <a:t>(6 carbon + 12 hydrogen + 6 oxygen = glucose)</a:t>
            </a:r>
            <a:endParaRPr lang="en-US" sz="2200" dirty="0" smtClean="0">
              <a:latin typeface="Calibri"/>
              <a:cs typeface="Calibri"/>
            </a:endParaRPr>
          </a:p>
          <a:p>
            <a:endParaRPr lang="en-US" sz="400" b="1" dirty="0" smtClean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r>
              <a:rPr lang="en-US" sz="2200" b="1" dirty="0">
                <a:latin typeface="Calibri"/>
                <a:cs typeface="Calibri"/>
              </a:rPr>
              <a:t>Chemical Reaction: </a:t>
            </a:r>
            <a:r>
              <a:rPr lang="en-US" sz="2200" dirty="0">
                <a:latin typeface="Calibri"/>
                <a:cs typeface="Calibri"/>
              </a:rPr>
              <a:t>atoms separate from molecules they are a part of and recombine to form other </a:t>
            </a:r>
            <a:r>
              <a:rPr lang="en-US" sz="2200" dirty="0" smtClean="0">
                <a:latin typeface="Calibri"/>
                <a:cs typeface="Calibri"/>
              </a:rPr>
              <a:t>molecules (shown in chemical equations).</a:t>
            </a:r>
          </a:p>
          <a:p>
            <a:endParaRPr lang="en-US" sz="400" dirty="0" smtClean="0">
              <a:latin typeface="Calibri"/>
              <a:cs typeface="Calibri"/>
            </a:endParaRPr>
          </a:p>
          <a:p>
            <a:pPr marL="0" indent="0" algn="ctr">
              <a:buNone/>
            </a:pPr>
            <a:r>
              <a:rPr lang="en-US" sz="2200" dirty="0">
                <a:solidFill>
                  <a:srgbClr val="000000"/>
                </a:solidFill>
                <a:cs typeface="Calibri"/>
              </a:rPr>
              <a:t>Photosynthesis can be represented using a chemical equation</a:t>
            </a:r>
            <a:r>
              <a:rPr lang="en-US" sz="2200" dirty="0" smtClean="0">
                <a:solidFill>
                  <a:srgbClr val="000000"/>
                </a:solidFill>
                <a:cs typeface="Calibri"/>
              </a:rPr>
              <a:t>.</a:t>
            </a:r>
          </a:p>
          <a:p>
            <a:pPr marL="0" indent="0" algn="ctr">
              <a:buNone/>
            </a:pPr>
            <a:r>
              <a:rPr kumimoji="1" lang="en-US" sz="2200" b="1" dirty="0" smtClean="0">
                <a:cs typeface="Calibri"/>
                <a:sym typeface="Symbol" charset="0"/>
              </a:rPr>
              <a:t>6 CO</a:t>
            </a:r>
            <a:r>
              <a:rPr kumimoji="1" lang="en-US" sz="2200" b="1" baseline="-25000" dirty="0" smtClean="0">
                <a:cs typeface="Calibri"/>
                <a:sym typeface="Symbol" charset="0"/>
              </a:rPr>
              <a:t>2</a:t>
            </a:r>
            <a:r>
              <a:rPr kumimoji="1" lang="en-US" sz="2200" b="1" dirty="0" smtClean="0">
                <a:cs typeface="Calibri"/>
                <a:sym typeface="Symbol" charset="0"/>
              </a:rPr>
              <a:t> </a:t>
            </a:r>
            <a:r>
              <a:rPr kumimoji="1" lang="en-US" sz="2200" b="1" dirty="0">
                <a:cs typeface="Calibri"/>
                <a:sym typeface="Symbol" charset="0"/>
              </a:rPr>
              <a:t>+ </a:t>
            </a:r>
            <a:r>
              <a:rPr kumimoji="1" lang="en-US" sz="2200" b="1" dirty="0" smtClean="0">
                <a:cs typeface="Calibri"/>
                <a:sym typeface="Symbol" charset="0"/>
              </a:rPr>
              <a:t>6 H</a:t>
            </a:r>
            <a:r>
              <a:rPr kumimoji="1" lang="en-US" sz="2200" b="1" baseline="-25000" dirty="0" smtClean="0">
                <a:cs typeface="Calibri"/>
                <a:sym typeface="Symbol" charset="0"/>
              </a:rPr>
              <a:t>2</a:t>
            </a:r>
            <a:r>
              <a:rPr kumimoji="1" lang="en-US" sz="2200" b="1" dirty="0" smtClean="0">
                <a:cs typeface="Calibri"/>
                <a:sym typeface="Symbol" charset="0"/>
              </a:rPr>
              <a:t>O   C</a:t>
            </a:r>
            <a:r>
              <a:rPr kumimoji="1" lang="en-US" sz="2200" b="1" baseline="-25000" dirty="0" smtClean="0">
                <a:cs typeface="Calibri"/>
                <a:sym typeface="Symbol" charset="0"/>
              </a:rPr>
              <a:t>6</a:t>
            </a:r>
            <a:r>
              <a:rPr kumimoji="1" lang="en-US" sz="2200" b="1" dirty="0" smtClean="0">
                <a:cs typeface="Calibri"/>
                <a:sym typeface="Symbol" charset="0"/>
              </a:rPr>
              <a:t>H</a:t>
            </a:r>
            <a:r>
              <a:rPr kumimoji="1" lang="en-US" sz="2200" b="1" baseline="-25000" dirty="0" smtClean="0">
                <a:cs typeface="Calibri"/>
                <a:sym typeface="Symbol" charset="0"/>
              </a:rPr>
              <a:t>12</a:t>
            </a:r>
            <a:r>
              <a:rPr kumimoji="1" lang="en-US" sz="2200" b="1" dirty="0" smtClean="0">
                <a:cs typeface="Calibri"/>
                <a:sym typeface="Symbol" charset="0"/>
              </a:rPr>
              <a:t>O</a:t>
            </a:r>
            <a:r>
              <a:rPr kumimoji="1" lang="en-US" sz="2200" b="1" baseline="-25000" dirty="0" smtClean="0">
                <a:cs typeface="Calibri"/>
                <a:sym typeface="Symbol" charset="0"/>
              </a:rPr>
              <a:t>6</a:t>
            </a:r>
            <a:r>
              <a:rPr kumimoji="1" lang="en-US" sz="2200" b="1" dirty="0" smtClean="0">
                <a:cs typeface="Calibri"/>
                <a:sym typeface="Symbol" charset="0"/>
              </a:rPr>
              <a:t> </a:t>
            </a:r>
            <a:r>
              <a:rPr kumimoji="1" lang="en-US" sz="2200" b="1" dirty="0">
                <a:cs typeface="Calibri"/>
                <a:sym typeface="Symbol" charset="0"/>
              </a:rPr>
              <a:t>+ </a:t>
            </a:r>
            <a:r>
              <a:rPr kumimoji="1" lang="en-US" sz="2200" b="1" dirty="0" smtClean="0">
                <a:cs typeface="Calibri"/>
                <a:sym typeface="Symbol" charset="0"/>
              </a:rPr>
              <a:t>6 O</a:t>
            </a:r>
            <a:r>
              <a:rPr kumimoji="1" lang="en-US" sz="2200" b="1" baseline="-25000" dirty="0" smtClean="0">
                <a:cs typeface="Calibri"/>
                <a:sym typeface="Symbol" charset="0"/>
              </a:rPr>
              <a:t>2</a:t>
            </a:r>
            <a:endParaRPr kumimoji="1" lang="en-US" sz="2200" b="1" baseline="-25000" dirty="0">
              <a:cs typeface="Calibri"/>
              <a:sym typeface="Symbol" charset="0"/>
            </a:endParaRPr>
          </a:p>
          <a:p>
            <a:pPr marL="0" indent="0" algn="ctr">
              <a:buNone/>
            </a:pPr>
            <a:r>
              <a:rPr kumimoji="1" lang="en-US" sz="2200" b="1" baseline="-25000" dirty="0">
                <a:cs typeface="Calibri"/>
                <a:sym typeface="Symbol" charset="0"/>
              </a:rPr>
              <a:t>Sunlight energy</a:t>
            </a:r>
            <a:endParaRPr kumimoji="1" lang="en-US" sz="2200" b="1" dirty="0">
              <a:latin typeface="Calibri"/>
              <a:cs typeface="Calibri"/>
            </a:endParaRPr>
          </a:p>
          <a:p>
            <a:endParaRPr lang="en-US" sz="2200" dirty="0" smtClean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910624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28133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US" sz="3200" b="1" dirty="0" smtClean="0">
                <a:latin typeface="Arial" charset="0"/>
                <a:ea typeface="ＭＳ Ｐゴシック" charset="0"/>
              </a:rPr>
              <a:t>Fundamentals of Environmental Science</a:t>
            </a:r>
            <a:endParaRPr lang="en-US" sz="3200" b="1" dirty="0">
              <a:latin typeface="Arial" charset="0"/>
              <a:ea typeface="ＭＳ Ｐゴシック" charset="0"/>
            </a:endParaRPr>
          </a:p>
        </p:txBody>
      </p:sp>
      <p:sp>
        <p:nvSpPr>
          <p:cNvPr id="4198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265387" y="761081"/>
            <a:ext cx="8606117" cy="4525963"/>
          </a:xfrm>
        </p:spPr>
        <p:txBody>
          <a:bodyPr>
            <a:noAutofit/>
          </a:bodyPr>
          <a:lstStyle/>
          <a:p>
            <a:endParaRPr lang="en-US" sz="2400" b="1" dirty="0" smtClean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lvl="1" eaLnBrk="1" hangingPunct="1"/>
            <a:endParaRPr lang="en-US" sz="24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lvl="1" eaLnBrk="1" hangingPunct="1">
              <a:buFont typeface="Times" charset="0"/>
              <a:buNone/>
            </a:pPr>
            <a:endParaRPr lang="en-US" sz="24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lvl="1" eaLnBrk="1" hangingPunct="1">
              <a:buFont typeface="Times" charset="0"/>
              <a:buNone/>
            </a:pPr>
            <a:endParaRPr lang="en-US" sz="24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65387" y="915739"/>
            <a:ext cx="8421413" cy="50022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sz="2400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Atoms, Ions, and Molecules Are the Building Blocks of Matter </a:t>
            </a:r>
            <a:endParaRPr lang="en-US" sz="2400" b="1" dirty="0" smtClea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  <a:p>
            <a:r>
              <a:rPr lang="en-US" sz="2400" b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Ions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Gain or lose electrons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Form ionic compounds</a:t>
            </a:r>
          </a:p>
        </p:txBody>
      </p:sp>
      <p:pic>
        <p:nvPicPr>
          <p:cNvPr id="6" name="Picture 4" descr="02T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5363" y="1693332"/>
            <a:ext cx="4186627" cy="420701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7" name="Picture 2" descr="figure_02_0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599"/>
          <a:stretch/>
        </p:blipFill>
        <p:spPr bwMode="auto">
          <a:xfrm>
            <a:off x="1303867" y="2810933"/>
            <a:ext cx="2456503" cy="308941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55726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28133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US" sz="3200" b="1" dirty="0" smtClean="0">
                <a:latin typeface="Arial" charset="0"/>
                <a:ea typeface="ＭＳ Ｐゴシック" charset="0"/>
              </a:rPr>
              <a:t>Fundamentals of Environmental Science</a:t>
            </a:r>
            <a:endParaRPr lang="en-US" sz="3200" b="1" dirty="0">
              <a:latin typeface="Arial" charset="0"/>
              <a:ea typeface="ＭＳ Ｐゴシック" charset="0"/>
            </a:endParaRPr>
          </a:p>
        </p:txBody>
      </p:sp>
      <p:sp>
        <p:nvSpPr>
          <p:cNvPr id="4198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265387" y="761081"/>
            <a:ext cx="8606117" cy="4525963"/>
          </a:xfrm>
        </p:spPr>
        <p:txBody>
          <a:bodyPr>
            <a:noAutofit/>
          </a:bodyPr>
          <a:lstStyle/>
          <a:p>
            <a:endParaRPr lang="en-US" sz="2400" b="1" dirty="0" smtClean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lvl="1" eaLnBrk="1" hangingPunct="1"/>
            <a:endParaRPr lang="en-US" sz="24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lvl="1" eaLnBrk="1" hangingPunct="1">
              <a:buFont typeface="Times" charset="0"/>
              <a:buNone/>
            </a:pPr>
            <a:endParaRPr lang="en-US" sz="24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lvl="1" eaLnBrk="1" hangingPunct="1">
              <a:buFont typeface="Times" charset="0"/>
              <a:buNone/>
            </a:pPr>
            <a:endParaRPr lang="en-US" sz="24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50091" y="898136"/>
            <a:ext cx="8421413" cy="50022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sz="2400" b="1" dirty="0" smtClean="0"/>
              <a:t>Acids</a:t>
            </a:r>
            <a:r>
              <a:rPr lang="en-US" sz="2400" b="1" dirty="0"/>
              <a:t>, Bases and </a:t>
            </a:r>
            <a:r>
              <a:rPr lang="en-US" sz="2400" b="1" dirty="0" smtClean="0"/>
              <a:t>pH</a:t>
            </a:r>
          </a:p>
          <a:p>
            <a:pPr marL="0" indent="0">
              <a:lnSpc>
                <a:spcPct val="90000"/>
              </a:lnSpc>
              <a:buNone/>
            </a:pPr>
            <a:endParaRPr lang="en-US" sz="2400" b="1" dirty="0" smtClea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pic>
        <p:nvPicPr>
          <p:cNvPr id="10" name="Picture 2" descr="figure_02_0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3937" t="-5947" r="1578" b="12984"/>
          <a:stretch/>
        </p:blipFill>
        <p:spPr bwMode="auto">
          <a:xfrm>
            <a:off x="3352800" y="868680"/>
            <a:ext cx="4336869" cy="5669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457200" y="1536192"/>
            <a:ext cx="3657600" cy="45902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Acid: H</a:t>
            </a:r>
            <a:r>
              <a:rPr lang="en-US" sz="2400" baseline="30000" dirty="0" smtClean="0"/>
              <a:t>+</a:t>
            </a:r>
            <a:r>
              <a:rPr lang="en-US" sz="2400" dirty="0" smtClean="0"/>
              <a:t> ion donator; contributes H</a:t>
            </a:r>
            <a:r>
              <a:rPr lang="en-US" sz="2400" baseline="30000" dirty="0" smtClean="0"/>
              <a:t>+</a:t>
            </a:r>
            <a:r>
              <a:rPr lang="en-US" sz="2400" dirty="0" smtClean="0"/>
              <a:t> ion to solution</a:t>
            </a:r>
          </a:p>
          <a:p>
            <a:endParaRPr lang="en-US" sz="2400" dirty="0" smtClean="0"/>
          </a:p>
          <a:p>
            <a:r>
              <a:rPr lang="en-US" sz="2400" dirty="0" smtClean="0"/>
              <a:t>Base: OH</a:t>
            </a:r>
            <a:r>
              <a:rPr lang="en-US" sz="2400" baseline="30000" dirty="0" smtClean="0"/>
              <a:t>-</a:t>
            </a:r>
            <a:r>
              <a:rPr lang="en-US" sz="2400" dirty="0" smtClean="0"/>
              <a:t>ion donator; accepts H</a:t>
            </a:r>
            <a:r>
              <a:rPr lang="en-US" sz="2400" baseline="30000" dirty="0" smtClean="0"/>
              <a:t>+</a:t>
            </a:r>
            <a:r>
              <a:rPr lang="en-US" sz="2400" dirty="0" smtClean="0"/>
              <a:t> ion</a:t>
            </a:r>
          </a:p>
          <a:p>
            <a:endParaRPr lang="en-US" sz="2400" dirty="0" smtClean="0"/>
          </a:p>
          <a:p>
            <a:r>
              <a:rPr lang="en-US" sz="2400" dirty="0" smtClean="0"/>
              <a:t>pH: Indicates strength of acids and bases; logarithmic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189042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9600"/>
          </a:xfrm>
          <a:solidFill>
            <a:srgbClr val="FFFFFF"/>
          </a:solidFill>
        </p:spPr>
        <p:txBody>
          <a:bodyPr/>
          <a:lstStyle/>
          <a:p>
            <a:r>
              <a:rPr lang="en-US" sz="3200" b="1">
                <a:latin typeface="Arial" charset="0"/>
                <a:ea typeface="ＭＳ Ｐゴシック" charset="0"/>
              </a:rPr>
              <a:t>pH Scale</a:t>
            </a:r>
          </a:p>
        </p:txBody>
      </p:sp>
      <p:pic>
        <p:nvPicPr>
          <p:cNvPr id="62466" name="Picture 5" descr="Supp4_f05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28533" y="863598"/>
            <a:ext cx="5021376" cy="3628991"/>
          </a:xfrm>
          <a:ln>
            <a:solidFill>
              <a:srgbClr val="000000"/>
            </a:solidFill>
          </a:ln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186266" y="609600"/>
            <a:ext cx="3623734" cy="4250267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 smtClean="0"/>
              <a:t>A low pH value (0-6) means a solution is acidic and has more H</a:t>
            </a:r>
            <a:r>
              <a:rPr lang="en-US" sz="2400" baseline="30000" dirty="0" smtClean="0"/>
              <a:t>+</a:t>
            </a:r>
            <a:r>
              <a:rPr lang="en-US" sz="2400" dirty="0" smtClean="0"/>
              <a:t> ions than </a:t>
            </a:r>
            <a:r>
              <a:rPr lang="en-US" sz="2400" dirty="0"/>
              <a:t>OH</a:t>
            </a:r>
            <a:r>
              <a:rPr lang="en-US" sz="2400" baseline="30000" dirty="0"/>
              <a:t>-</a:t>
            </a:r>
            <a:r>
              <a:rPr lang="en-US" sz="2400" dirty="0" smtClean="0"/>
              <a:t>ions</a:t>
            </a:r>
          </a:p>
          <a:p>
            <a:r>
              <a:rPr lang="en-US" sz="2400" dirty="0"/>
              <a:t>A </a:t>
            </a:r>
            <a:r>
              <a:rPr lang="en-US" sz="2400" dirty="0" smtClean="0"/>
              <a:t>neutral pH value of 7 </a:t>
            </a:r>
            <a:r>
              <a:rPr lang="en-US" sz="2400" dirty="0"/>
              <a:t>means a solution </a:t>
            </a:r>
            <a:r>
              <a:rPr lang="en-US" sz="2400" dirty="0" smtClean="0"/>
              <a:t>has equal amounts of H</a:t>
            </a:r>
            <a:r>
              <a:rPr lang="en-US" sz="2400" baseline="30000" dirty="0"/>
              <a:t>+</a:t>
            </a:r>
            <a:r>
              <a:rPr lang="en-US" sz="2400" dirty="0"/>
              <a:t> ions </a:t>
            </a:r>
            <a:r>
              <a:rPr lang="en-US" sz="2400" dirty="0" smtClean="0"/>
              <a:t>and OH</a:t>
            </a:r>
            <a:r>
              <a:rPr lang="en-US" sz="2400" baseline="30000" dirty="0"/>
              <a:t>-</a:t>
            </a:r>
            <a:r>
              <a:rPr lang="en-US" sz="2400" dirty="0"/>
              <a:t>ions</a:t>
            </a:r>
            <a:endParaRPr lang="en-US" sz="2400" dirty="0" smtClean="0"/>
          </a:p>
          <a:p>
            <a:r>
              <a:rPr lang="en-US" sz="2400" dirty="0" smtClean="0"/>
              <a:t>A high pH value  (8-14) </a:t>
            </a:r>
            <a:r>
              <a:rPr lang="en-US" sz="2400" dirty="0"/>
              <a:t>means a solution is </a:t>
            </a:r>
            <a:r>
              <a:rPr lang="en-US" sz="2400" dirty="0" smtClean="0"/>
              <a:t>basic (alkaline) and </a:t>
            </a:r>
            <a:r>
              <a:rPr lang="en-US" sz="2400" dirty="0"/>
              <a:t>has </a:t>
            </a:r>
            <a:r>
              <a:rPr lang="en-US" sz="2400" dirty="0" smtClean="0"/>
              <a:t>more OH</a:t>
            </a:r>
            <a:r>
              <a:rPr lang="en-US" sz="2400" baseline="30000" dirty="0"/>
              <a:t>-</a:t>
            </a:r>
            <a:r>
              <a:rPr lang="en-US" sz="2400" dirty="0"/>
              <a:t>ions</a:t>
            </a:r>
            <a:r>
              <a:rPr lang="en-US" sz="2400" dirty="0" smtClean="0"/>
              <a:t> </a:t>
            </a:r>
            <a:r>
              <a:rPr lang="en-US" sz="2400" dirty="0"/>
              <a:t>than </a:t>
            </a:r>
            <a:r>
              <a:rPr lang="en-US" sz="2400" dirty="0" smtClean="0"/>
              <a:t>H</a:t>
            </a:r>
            <a:r>
              <a:rPr lang="en-US" sz="2400" baseline="30000" dirty="0"/>
              <a:t>+</a:t>
            </a:r>
            <a:r>
              <a:rPr lang="en-US" sz="2400" dirty="0"/>
              <a:t> </a:t>
            </a:r>
            <a:r>
              <a:rPr lang="en-US" sz="2400" dirty="0" smtClean="0"/>
              <a:t>ions</a:t>
            </a:r>
            <a:endParaRPr lang="en-US" sz="2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3333" y="4641834"/>
            <a:ext cx="4097867" cy="2080699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400" y="5012267"/>
            <a:ext cx="3282810" cy="1538817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9689990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28133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US" sz="3200" b="1" dirty="0" smtClean="0">
                <a:latin typeface="Arial" charset="0"/>
                <a:ea typeface="ＭＳ Ｐゴシック" charset="0"/>
              </a:rPr>
              <a:t>Fundamentals of Environmental Science</a:t>
            </a:r>
            <a:endParaRPr lang="en-US" sz="3200" b="1" dirty="0">
              <a:latin typeface="Arial" charset="0"/>
              <a:ea typeface="ＭＳ Ｐゴシック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72103" y="728802"/>
            <a:ext cx="8860280" cy="50022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sz="2400" b="1" dirty="0">
                <a:latin typeface="Calibri"/>
                <a:ea typeface="ＭＳ Ｐゴシック" charset="0"/>
                <a:cs typeface="Calibri"/>
              </a:rPr>
              <a:t>Organic Compounds Are the </a:t>
            </a:r>
            <a:r>
              <a:rPr lang="en-US" sz="2400" b="1" dirty="0" smtClean="0">
                <a:latin typeface="Calibri"/>
                <a:ea typeface="ＭＳ Ｐゴシック" charset="0"/>
                <a:cs typeface="Calibri"/>
              </a:rPr>
              <a:t>Chemicals </a:t>
            </a:r>
            <a:r>
              <a:rPr lang="en-US" sz="2400" b="1" dirty="0">
                <a:latin typeface="Calibri"/>
                <a:ea typeface="ＭＳ Ｐゴシック" charset="0"/>
                <a:cs typeface="Calibri"/>
              </a:rPr>
              <a:t>of </a:t>
            </a:r>
            <a:r>
              <a:rPr lang="en-US" sz="2400" b="1" dirty="0" smtClean="0">
                <a:latin typeface="Calibri"/>
                <a:ea typeface="ＭＳ Ｐゴシック" charset="0"/>
                <a:cs typeface="Calibri"/>
              </a:rPr>
              <a:t>Life</a:t>
            </a:r>
            <a:endParaRPr lang="en-US" sz="2400" dirty="0" smtClean="0">
              <a:latin typeface="Calibri"/>
              <a:ea typeface="ＭＳ Ｐゴシック" charset="0"/>
              <a:cs typeface="Calibri"/>
            </a:endParaRPr>
          </a:p>
          <a:p>
            <a:pPr>
              <a:lnSpc>
                <a:spcPct val="90000"/>
              </a:lnSpc>
            </a:pPr>
            <a:r>
              <a:rPr lang="en-US" sz="2400" b="1" dirty="0">
                <a:solidFill>
                  <a:srgbClr val="000000"/>
                </a:solidFill>
                <a:ea typeface="ＭＳ Ｐゴシック" charset="0"/>
                <a:cs typeface="Calibri"/>
              </a:rPr>
              <a:t>Inorganic compounds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Do not contain carbon or have carbon bound to other elements than hydrogen (CO</a:t>
            </a:r>
            <a:r>
              <a:rPr lang="en-US" sz="2400" baseline="-25000" dirty="0"/>
              <a:t>2</a:t>
            </a:r>
            <a:r>
              <a:rPr lang="en-US" sz="2400" dirty="0"/>
              <a:t>, </a:t>
            </a:r>
            <a:r>
              <a:rPr lang="en-US" sz="2400" dirty="0" err="1"/>
              <a:t>NaCl</a:t>
            </a:r>
            <a:r>
              <a:rPr lang="en-US" sz="2400" dirty="0"/>
              <a:t>,  NH</a:t>
            </a:r>
            <a:r>
              <a:rPr lang="en-US" sz="2400" baseline="-25000" dirty="0"/>
              <a:t>3</a:t>
            </a:r>
            <a:r>
              <a:rPr lang="en-US" sz="2400" dirty="0"/>
              <a:t>, H</a:t>
            </a:r>
            <a:r>
              <a:rPr lang="en-US" sz="2400" baseline="-25000" dirty="0"/>
              <a:t>2</a:t>
            </a:r>
            <a:r>
              <a:rPr lang="en-US" sz="2400" dirty="0"/>
              <a:t>O</a:t>
            </a:r>
            <a:r>
              <a:rPr lang="en-US" sz="2400" dirty="0" smtClean="0"/>
              <a:t>)</a:t>
            </a:r>
            <a:endParaRPr lang="en-US" sz="2400" b="1" dirty="0" smtClean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>
              <a:lnSpc>
                <a:spcPct val="90000"/>
              </a:lnSpc>
            </a:pPr>
            <a:r>
              <a:rPr lang="en-US" sz="2400" b="1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Organic compounds</a:t>
            </a:r>
          </a:p>
          <a:p>
            <a:pPr lvl="1">
              <a:lnSpc>
                <a:spcPct val="80000"/>
              </a:lnSpc>
              <a:defRPr/>
            </a:pPr>
            <a:r>
              <a:rPr lang="en-US" sz="2400" dirty="0"/>
              <a:t>Have carbon-carbon and carbon-hydrogen bonds. May contain oxygen and other elements.</a:t>
            </a:r>
          </a:p>
          <a:p>
            <a:pPr lvl="1">
              <a:lnSpc>
                <a:spcPct val="80000"/>
              </a:lnSpc>
              <a:defRPr/>
            </a:pPr>
            <a:r>
              <a:rPr lang="en-US" sz="2400" dirty="0" smtClean="0"/>
              <a:t>Examples</a:t>
            </a:r>
            <a:r>
              <a:rPr lang="en-US" sz="2400" dirty="0"/>
              <a:t>: </a:t>
            </a:r>
            <a:r>
              <a:rPr lang="en-US" sz="2400" dirty="0" smtClean="0"/>
              <a:t>Carbohydrates</a:t>
            </a:r>
            <a:r>
              <a:rPr lang="en-US" sz="2400" dirty="0"/>
              <a:t>, Lipids, Proteins, Nucleic Acids; Hydrocarbons (fuels), Chlorinated Hydrocarbons (DDT, PCBs)  </a:t>
            </a:r>
            <a:endParaRPr lang="en-US" sz="2400" b="1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>
              <a:lnSpc>
                <a:spcPct val="90000"/>
              </a:lnSpc>
            </a:pPr>
            <a:endParaRPr lang="en-US" sz="2400" b="1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2400" dirty="0" smtClean="0">
              <a:latin typeface="Calibri"/>
              <a:ea typeface="ＭＳ Ｐゴシック" charset="0"/>
              <a:cs typeface="Calibri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>
                <a:latin typeface="Calibri"/>
                <a:cs typeface="Calibri"/>
              </a:rPr>
              <a:t/>
            </a:r>
            <a:br>
              <a:rPr lang="en-US" sz="2400" dirty="0">
                <a:latin typeface="Calibri"/>
                <a:cs typeface="Calibri"/>
              </a:rPr>
            </a:br>
            <a:endParaRPr lang="en-US" sz="2400" b="1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72102" y="4090695"/>
            <a:ext cx="8860281" cy="2565962"/>
            <a:chOff x="72102" y="2893986"/>
            <a:chExt cx="8860281" cy="2565962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102" y="2893986"/>
              <a:ext cx="1429509" cy="1451300"/>
            </a:xfrm>
            <a:prstGeom prst="rect">
              <a:avLst/>
            </a:prstGeom>
            <a:ln>
              <a:solidFill>
                <a:srgbClr val="000000"/>
              </a:solidFill>
            </a:ln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2103" y="4483483"/>
              <a:ext cx="1429508" cy="976464"/>
            </a:xfrm>
            <a:prstGeom prst="rect">
              <a:avLst/>
            </a:prstGeom>
            <a:ln>
              <a:solidFill>
                <a:srgbClr val="000000"/>
              </a:solidFill>
            </a:ln>
          </p:spPr>
        </p:pic>
        <p:grpSp>
          <p:nvGrpSpPr>
            <p:cNvPr id="10" name="Group 9"/>
            <p:cNvGrpSpPr/>
            <p:nvPr/>
          </p:nvGrpSpPr>
          <p:grpSpPr>
            <a:xfrm>
              <a:off x="1633715" y="2893986"/>
              <a:ext cx="4025942" cy="2565962"/>
              <a:chOff x="1633714" y="4147053"/>
              <a:chExt cx="4025942" cy="2565962"/>
            </a:xfrm>
          </p:grpSpPr>
          <p:pic>
            <p:nvPicPr>
              <p:cNvPr id="5" name="Picture 4"/>
              <p:cNvPicPr>
                <a:picLocks noChangeAspect="1"/>
              </p:cNvPicPr>
              <p:nvPr/>
            </p:nvPicPr>
            <p:blipFill rotWithShape="1">
              <a:blip r:embed="rId5"/>
              <a:srcRect t="-1773"/>
              <a:stretch/>
            </p:blipFill>
            <p:spPr>
              <a:xfrm>
                <a:off x="1633714" y="4147053"/>
                <a:ext cx="4025942" cy="2565962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</p:pic>
          <p:sp>
            <p:nvSpPr>
              <p:cNvPr id="7" name="Rectangle 6"/>
              <p:cNvSpPr/>
              <p:nvPr/>
            </p:nvSpPr>
            <p:spPr>
              <a:xfrm>
                <a:off x="2653194" y="6320227"/>
                <a:ext cx="796111" cy="338554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 dirty="0" smtClean="0">
                    <a:solidFill>
                      <a:srgbClr val="660066"/>
                    </a:solidFill>
                  </a:rPr>
                  <a:t>Protein</a:t>
                </a:r>
                <a:endParaRPr lang="en-US" sz="1600" dirty="0">
                  <a:solidFill>
                    <a:srgbClr val="660066"/>
                  </a:solidFill>
                </a:endParaRPr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5817510" y="2899522"/>
              <a:ext cx="3114873" cy="2560426"/>
              <a:chOff x="5817509" y="4152589"/>
              <a:chExt cx="3114873" cy="2560426"/>
            </a:xfrm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817509" y="4152589"/>
                <a:ext cx="3114873" cy="2560426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</p:pic>
          <p:sp>
            <p:nvSpPr>
              <p:cNvPr id="9" name="Rectangle 8"/>
              <p:cNvSpPr/>
              <p:nvPr/>
            </p:nvSpPr>
            <p:spPr>
              <a:xfrm>
                <a:off x="7699330" y="6320227"/>
                <a:ext cx="562073" cy="338554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en-US" sz="1600" dirty="0" smtClean="0">
                    <a:solidFill>
                      <a:srgbClr val="660066"/>
                    </a:solidFill>
                  </a:rPr>
                  <a:t>DNA</a:t>
                </a:r>
                <a:endParaRPr lang="en-US" sz="1600" dirty="0">
                  <a:solidFill>
                    <a:srgbClr val="660066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109363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28133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US" sz="3200" b="1" dirty="0" smtClean="0">
                <a:latin typeface="Arial" charset="0"/>
                <a:ea typeface="ＭＳ Ｐゴシック" charset="0"/>
              </a:rPr>
              <a:t>Fundamentals of Environmental Science</a:t>
            </a:r>
            <a:endParaRPr lang="en-US" sz="3200" b="1" dirty="0">
              <a:latin typeface="Arial" charset="0"/>
              <a:ea typeface="ＭＳ Ｐゴシック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72102" y="728802"/>
            <a:ext cx="9071897" cy="50022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sz="2400" b="1" dirty="0">
                <a:latin typeface="Calibri"/>
                <a:ea typeface="ＭＳ Ｐゴシック" charset="0"/>
                <a:cs typeface="Calibri"/>
              </a:rPr>
              <a:t>Organic c</a:t>
            </a:r>
            <a:r>
              <a:rPr lang="en-US" sz="2400" b="1" dirty="0" smtClean="0">
                <a:latin typeface="Calibri"/>
                <a:ea typeface="ＭＳ Ｐゴシック" charset="0"/>
                <a:cs typeface="Calibri"/>
              </a:rPr>
              <a:t>ompounds also create pollution and disrupt life.</a:t>
            </a:r>
            <a:endParaRPr lang="en-US" sz="2400" dirty="0" smtClean="0">
              <a:latin typeface="Calibri"/>
              <a:ea typeface="ＭＳ Ｐゴシック" charset="0"/>
              <a:cs typeface="Calibri"/>
            </a:endParaRPr>
          </a:p>
          <a:p>
            <a:pPr>
              <a:lnSpc>
                <a:spcPct val="90000"/>
              </a:lnSpc>
            </a:pPr>
            <a:r>
              <a:rPr lang="en-US" sz="2400" b="1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Organic compounds</a:t>
            </a:r>
          </a:p>
          <a:p>
            <a:pPr marL="457200" lvl="1" indent="0">
              <a:lnSpc>
                <a:spcPct val="80000"/>
              </a:lnSpc>
              <a:buNone/>
              <a:defRPr/>
            </a:pPr>
            <a:r>
              <a:rPr lang="en-US" sz="2300" dirty="0" smtClean="0">
                <a:latin typeface="Calibri"/>
                <a:cs typeface="Calibri"/>
              </a:rPr>
              <a:t>Examples: Hydrocarbons- fossil fuels such as gasoline &amp; coal</a:t>
            </a:r>
          </a:p>
          <a:p>
            <a:pPr marL="457200" lvl="1" indent="0">
              <a:lnSpc>
                <a:spcPct val="80000"/>
              </a:lnSpc>
              <a:buNone/>
              <a:defRPr/>
            </a:pPr>
            <a:r>
              <a:rPr lang="en-US" sz="2300" dirty="0" smtClean="0">
                <a:latin typeface="Calibri"/>
                <a:cs typeface="Calibri"/>
              </a:rPr>
              <a:t>Chlorinated Hydrocarbons- DDT pesticide, PCBs industrial lubricant</a:t>
            </a:r>
            <a:endParaRPr lang="en-US" sz="2300" b="1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2300" dirty="0" smtClean="0">
              <a:latin typeface="Calibri"/>
              <a:ea typeface="ＭＳ Ｐゴシック" charset="0"/>
              <a:cs typeface="Calibri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2300" dirty="0">
                <a:latin typeface="Calibri"/>
                <a:cs typeface="Calibri"/>
              </a:rPr>
              <a:t/>
            </a:r>
            <a:br>
              <a:rPr lang="en-US" sz="2300" dirty="0">
                <a:latin typeface="Calibri"/>
                <a:cs typeface="Calibri"/>
              </a:rPr>
            </a:br>
            <a:endParaRPr lang="en-US" sz="2300" b="1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2302" y="2302934"/>
            <a:ext cx="1933688" cy="116625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6366" y="5186532"/>
            <a:ext cx="2139634" cy="1481895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07949" y="5186532"/>
            <a:ext cx="2270136" cy="1481895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62302" y="3664928"/>
            <a:ext cx="1933688" cy="1381206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6366" y="2302934"/>
            <a:ext cx="3396651" cy="27432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32145" y="2302934"/>
            <a:ext cx="2868753" cy="4365493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9"/>
          <a:srcRect l="28296" r="26667"/>
          <a:stretch/>
        </p:blipFill>
        <p:spPr>
          <a:xfrm>
            <a:off x="4807437" y="5186532"/>
            <a:ext cx="888553" cy="1481895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27268743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28133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US" sz="3200" b="1" dirty="0" smtClean="0">
                <a:latin typeface="Arial" charset="0"/>
                <a:ea typeface="ＭＳ Ｐゴシック" charset="0"/>
              </a:rPr>
              <a:t>Fundamentals of Environmental Science</a:t>
            </a:r>
            <a:endParaRPr lang="en-US" sz="3200" b="1" dirty="0">
              <a:latin typeface="Arial" charset="0"/>
              <a:ea typeface="ＭＳ Ｐゴシック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96091" y="728133"/>
            <a:ext cx="8421413" cy="50022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Some Forms of Matter Are More </a:t>
            </a:r>
            <a:r>
              <a:rPr lang="en-US" sz="2400" b="1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Useful </a:t>
            </a:r>
            <a:r>
              <a:rPr lang="en-US" sz="2400" b="1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than Others</a:t>
            </a:r>
            <a:endParaRPr lang="en-US" sz="2400" b="1" dirty="0" smtClean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r>
              <a:rPr lang="en-US" sz="2400" b="1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High-quality matter</a:t>
            </a:r>
          </a:p>
          <a:p>
            <a:pPr lvl="1"/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Highly concentrated</a:t>
            </a:r>
          </a:p>
          <a:p>
            <a:pPr lvl="1"/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Near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earth’</a:t>
            </a:r>
            <a:r>
              <a:rPr lang="en-US" altLang="ja-JP" sz="24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s </a:t>
            </a:r>
            <a:r>
              <a:rPr lang="en-US" altLang="ja-JP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surface</a:t>
            </a:r>
          </a:p>
          <a:p>
            <a:pPr lvl="1"/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High potential as a resource</a:t>
            </a:r>
          </a:p>
          <a:p>
            <a:r>
              <a:rPr lang="en-US" sz="2400" b="1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Low-quality matter</a:t>
            </a:r>
          </a:p>
          <a:p>
            <a:pPr lvl="1"/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Not highly concentrated</a:t>
            </a:r>
          </a:p>
          <a:p>
            <a:pPr lvl="1"/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Deep underground or widely dispersed</a:t>
            </a:r>
          </a:p>
          <a:p>
            <a:pPr lvl="1"/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Low potential as a resource</a:t>
            </a:r>
          </a:p>
          <a:p>
            <a:pPr marL="0" indent="0">
              <a:lnSpc>
                <a:spcPct val="90000"/>
              </a:lnSpc>
              <a:buNone/>
            </a:pPr>
            <a:endParaRPr lang="en-US" sz="2400" dirty="0" smtClean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/>
            </a:r>
            <a:b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</a:br>
            <a:endParaRPr lang="en-US" sz="2400" b="1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</p:txBody>
      </p:sp>
      <p:pic>
        <p:nvPicPr>
          <p:cNvPr id="5" name="Picture 4" descr="02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839" y="1253066"/>
            <a:ext cx="2675904" cy="5029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12252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1"/>
            <a:ext cx="9144000" cy="558800"/>
          </a:xfrm>
        </p:spPr>
        <p:txBody>
          <a:bodyPr anchor="b">
            <a:normAutofit fontScale="90000"/>
          </a:bodyPr>
          <a:lstStyle/>
          <a:p>
            <a:pPr eaLnBrk="1" hangingPunct="1"/>
            <a:r>
              <a:rPr lang="en-US" sz="3200" b="1" dirty="0" smtClean="0">
                <a:latin typeface="Arial" charset="0"/>
                <a:ea typeface="ＭＳ Ｐゴシック" charset="0"/>
              </a:rPr>
              <a:t>Fundamentals of Environmental Science</a:t>
            </a:r>
            <a:endParaRPr lang="en-US" sz="3200" b="1" dirty="0">
              <a:latin typeface="Arial" charset="0"/>
              <a:ea typeface="ＭＳ Ｐゴシック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74638" y="558801"/>
            <a:ext cx="9069362" cy="50022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Matter Undergoes </a:t>
            </a:r>
            <a:r>
              <a:rPr lang="en-US" sz="2400" b="1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Physical</a:t>
            </a:r>
            <a:r>
              <a:rPr lang="en-US" sz="2400" b="1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 </a:t>
            </a:r>
            <a:r>
              <a:rPr lang="en-US" sz="2400" b="1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&amp; Chemical Change</a:t>
            </a:r>
            <a:endParaRPr lang="en-US" sz="2400" b="1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r>
              <a:rPr lang="en-US" sz="2400" b="1" dirty="0" smtClean="0">
                <a:solidFill>
                  <a:srgbClr val="000000"/>
                </a:solidFill>
                <a:ea typeface="ＭＳ Ｐゴシック" charset="0"/>
                <a:cs typeface="Calibri"/>
              </a:rPr>
              <a:t>Physical Change</a:t>
            </a:r>
            <a:endParaRPr lang="en-US" sz="2400" dirty="0" smtClean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lvl="1"/>
            <a:r>
              <a:rPr lang="en-US" sz="24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No </a:t>
            </a:r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change in chemical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composition; Ex. phase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change, dissolving</a:t>
            </a:r>
            <a:endParaRPr lang="en-US" sz="24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r>
              <a:rPr lang="en-US" sz="2400" b="1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Chemical change, chemical reaction</a:t>
            </a:r>
          </a:p>
          <a:p>
            <a:pPr lvl="1"/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Change in chemical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composition; chemical reaction </a:t>
            </a:r>
            <a:endParaRPr lang="en-US" sz="24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lvl="1"/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Reactants and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products; new substances formed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3243563"/>
            <a:ext cx="2389890" cy="1786834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79168" y="3243563"/>
            <a:ext cx="4316340" cy="2158170"/>
          </a:xfrm>
          <a:prstGeom prst="rect">
            <a:avLst/>
          </a:prstGeom>
          <a:ln>
            <a:solidFill>
              <a:srgbClr val="000000"/>
            </a:solidFill>
          </a:ln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287867" y="5030397"/>
            <a:ext cx="8507641" cy="17399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Law </a:t>
            </a:r>
            <a:r>
              <a:rPr lang="en-US" sz="2400" b="1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of </a:t>
            </a:r>
            <a:r>
              <a:rPr lang="en-US" sz="2400" b="1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Conservation </a:t>
            </a:r>
            <a:r>
              <a:rPr lang="en-US" sz="2400" b="1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of </a:t>
            </a:r>
            <a:r>
              <a:rPr lang="en-US" sz="2400" b="1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Matter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We Cannot Create or Destroy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Matter</a:t>
            </a:r>
          </a:p>
          <a:p>
            <a:r>
              <a:rPr lang="en-US" sz="24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Whenever matter undergoes a physical or chemical change, no atoms are created or destroyed</a:t>
            </a:r>
          </a:p>
          <a:p>
            <a:pPr marL="0" indent="0">
              <a:buNone/>
            </a:pPr>
            <a:endParaRPr lang="en-US" sz="2400" b="1" dirty="0" smtClean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/>
            </a:r>
            <a:b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</a:br>
            <a:endParaRPr lang="en-US" sz="2400" b="1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921715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28133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US" sz="3200" b="1" dirty="0" smtClean="0">
                <a:latin typeface="Arial" charset="0"/>
                <a:ea typeface="ＭＳ Ｐゴシック" charset="0"/>
              </a:rPr>
              <a:t>Fundamentals of Environmental Science</a:t>
            </a:r>
            <a:endParaRPr lang="en-US" sz="3200" b="1" dirty="0">
              <a:latin typeface="Arial" charset="0"/>
              <a:ea typeface="ＭＳ Ｐゴシック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40995" y="898136"/>
            <a:ext cx="6329138" cy="50022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Energy Comes in Many </a:t>
            </a:r>
            <a:r>
              <a:rPr lang="en-US" sz="2400" b="1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Forms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Sun provides 99% of earth</a:t>
            </a:r>
            <a:r>
              <a:rPr lang="ja-JP" alt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’</a:t>
            </a:r>
            <a:r>
              <a:rPr lang="en-US" altLang="ja-JP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s energy</a:t>
            </a:r>
          </a:p>
          <a:p>
            <a:pPr marL="514350" indent="-457200"/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Warms earth to comfortable temperature</a:t>
            </a:r>
          </a:p>
          <a:p>
            <a:pPr marL="514350" indent="-457200"/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Plant photosynthesis</a:t>
            </a:r>
          </a:p>
          <a:p>
            <a:pPr marL="514350" indent="-457200"/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Winds </a:t>
            </a:r>
          </a:p>
          <a:p>
            <a:pPr marL="514350" indent="-457200"/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Hydropower</a:t>
            </a:r>
          </a:p>
          <a:p>
            <a:pPr marL="514350" indent="-457200"/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Biomass </a:t>
            </a:r>
          </a:p>
          <a:p>
            <a:pPr marL="514350" indent="-457200"/>
            <a:r>
              <a:rPr lang="en-US" sz="2400" b="1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Fossil fuels</a:t>
            </a:r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: oil, coal, natural gas</a:t>
            </a:r>
          </a:p>
          <a:p>
            <a:pPr marL="0" indent="0">
              <a:lnSpc>
                <a:spcPct val="90000"/>
              </a:lnSpc>
              <a:buNone/>
            </a:pPr>
            <a:endParaRPr lang="en-US" sz="2400" b="1" dirty="0" smtClean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/>
            </a:r>
            <a:b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</a:br>
            <a:endParaRPr lang="en-US" sz="2400" b="1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</p:txBody>
      </p:sp>
      <p:pic>
        <p:nvPicPr>
          <p:cNvPr id="6" name="Picture 6" descr="021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904239" y="5374562"/>
            <a:ext cx="1970531" cy="1314105"/>
          </a:xfrm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7" name="Content Placeholder 6" descr="0213"/>
          <p:cNvPicPr>
            <a:picLocks noGrp="1" noChangeAspect="1" noChangeArrowheads="1"/>
          </p:cNvPicPr>
          <p:nvPr>
            <p:ph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" r="15"/>
          <a:stretch>
            <a:fillRect/>
          </a:stretch>
        </p:blipFill>
        <p:spPr>
          <a:xfrm>
            <a:off x="6904240" y="1020536"/>
            <a:ext cx="1985760" cy="1314971"/>
          </a:xfrm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8" name="Picture 6" descr="0214a"/>
          <p:cNvPicPr preferRelativeResize="0">
            <a:picLocks noGrp="1" noChangeAspect="1" noChangeArrowheads="1"/>
          </p:cNvPicPr>
          <p:nvPr>
            <p:ph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0995" y="4655876"/>
            <a:ext cx="1916496" cy="1437372"/>
          </a:xfrm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9" name="Picture 7" descr="0214b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399" y="4655876"/>
            <a:ext cx="2154936" cy="14373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0" name="Picture 8" descr="0214c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6738" y="4655876"/>
            <a:ext cx="2149472" cy="14373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19469" y="2487907"/>
            <a:ext cx="1970531" cy="1230824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4239" y="3875186"/>
            <a:ext cx="1985761" cy="1321386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4467686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28133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US" sz="3200" b="1" dirty="0" smtClean="0">
                <a:latin typeface="Arial" charset="0"/>
                <a:ea typeface="ＭＳ Ｐゴシック" charset="0"/>
              </a:rPr>
              <a:t>Fundamentals of Environmental Science</a:t>
            </a:r>
            <a:endParaRPr lang="en-US" sz="3200" b="1" dirty="0">
              <a:latin typeface="Arial" charset="0"/>
              <a:ea typeface="ＭＳ Ｐゴシック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86268" y="2235200"/>
            <a:ext cx="5418665" cy="41718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sz="2400" b="1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Kinetic energy  </a:t>
            </a:r>
            <a:endParaRPr lang="en-US" sz="2400" dirty="0" smtClean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marL="514350" indent="-457200">
              <a:lnSpc>
                <a:spcPct val="90000"/>
              </a:lnSpc>
            </a:pPr>
            <a:r>
              <a:rPr lang="en-US" sz="24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Flowing water</a:t>
            </a:r>
          </a:p>
          <a:p>
            <a:pPr marL="514350" indent="-457200">
              <a:lnSpc>
                <a:spcPct val="90000"/>
              </a:lnSpc>
            </a:pPr>
            <a:r>
              <a:rPr lang="en-US" sz="24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Wind </a:t>
            </a:r>
          </a:p>
          <a:p>
            <a:pPr marL="514350" indent="-457200">
              <a:lnSpc>
                <a:spcPct val="90000"/>
              </a:lnSpc>
            </a:pPr>
            <a:r>
              <a:rPr lang="en-US" sz="2400" b="1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Heat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Transferred by radiation, conduction, or convection</a:t>
            </a:r>
          </a:p>
          <a:p>
            <a:pPr>
              <a:lnSpc>
                <a:spcPct val="90000"/>
              </a:lnSpc>
            </a:pPr>
            <a:r>
              <a:rPr lang="en-US" sz="2400" b="1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Electromagnetic radiation</a:t>
            </a:r>
            <a:endParaRPr lang="en-US" sz="2400" dirty="0" smtClean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2400" b="1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Potential energy  </a:t>
            </a:r>
          </a:p>
          <a:p>
            <a:pPr>
              <a:lnSpc>
                <a:spcPct val="90000"/>
              </a:lnSpc>
            </a:pPr>
            <a:r>
              <a:rPr lang="en-US" sz="24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Stored energy 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Can be changed into kinetic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energy</a:t>
            </a:r>
          </a:p>
          <a:p>
            <a:pPr marL="0" indent="0">
              <a:lnSpc>
                <a:spcPct val="90000"/>
              </a:lnSpc>
              <a:buNone/>
            </a:pPr>
            <a:endParaRPr lang="en-US" sz="2400" b="1" dirty="0" smtClean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/>
            </a:r>
            <a:b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</a:br>
            <a:endParaRPr lang="en-US" sz="2400" b="1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86268" y="942530"/>
            <a:ext cx="8464982" cy="1095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b="1" dirty="0">
                <a:solidFill>
                  <a:srgbClr val="000000"/>
                </a:solidFill>
                <a:ea typeface="ＭＳ Ｐゴシック" charset="0"/>
                <a:cs typeface="Calibri"/>
              </a:rPr>
              <a:t>Energy Comes in Many </a:t>
            </a:r>
            <a:r>
              <a:rPr lang="en-US" sz="2400" b="1" dirty="0" smtClean="0">
                <a:solidFill>
                  <a:srgbClr val="000000"/>
                </a:solidFill>
                <a:ea typeface="ＭＳ Ｐゴシック" charset="0"/>
                <a:cs typeface="Calibri"/>
              </a:rPr>
              <a:t>Forms</a:t>
            </a:r>
          </a:p>
          <a:p>
            <a:pPr>
              <a:lnSpc>
                <a:spcPct val="90000"/>
              </a:lnSpc>
            </a:pPr>
            <a:endParaRPr lang="en-US" sz="2400" b="1" dirty="0">
              <a:cs typeface="Calibri"/>
            </a:endParaRPr>
          </a:p>
          <a:p>
            <a:pPr>
              <a:lnSpc>
                <a:spcPct val="90000"/>
              </a:lnSpc>
            </a:pPr>
            <a:r>
              <a:rPr lang="en-US" sz="2400" b="1" dirty="0">
                <a:cs typeface="Calibri"/>
              </a:rPr>
              <a:t>Energy: </a:t>
            </a:r>
            <a:r>
              <a:rPr lang="en-US" sz="2400" dirty="0">
                <a:cs typeface="Calibri"/>
              </a:rPr>
              <a:t>The ability to do work or transfer heat</a:t>
            </a:r>
            <a:endParaRPr lang="en-US" sz="2400" b="1" dirty="0">
              <a:solidFill>
                <a:srgbClr val="000000"/>
              </a:solidFill>
              <a:ea typeface="ＭＳ Ｐゴシック" charset="0"/>
              <a:cs typeface="Calibri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7701" y="2038215"/>
            <a:ext cx="3704166" cy="348738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86268" y="6213247"/>
            <a:ext cx="895773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lnSpc>
                <a:spcPct val="90000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ea typeface="ＭＳ Ｐゴシック" charset="0"/>
                <a:cs typeface="Calibri"/>
              </a:rPr>
              <a:t>Ex. </a:t>
            </a:r>
            <a:r>
              <a:rPr lang="en-US" sz="2400" dirty="0" smtClean="0">
                <a:solidFill>
                  <a:srgbClr val="000000"/>
                </a:solidFill>
                <a:ea typeface="ＭＳ Ｐゴシック" charset="0"/>
                <a:cs typeface="Calibri"/>
              </a:rPr>
              <a:t>chemical energy </a:t>
            </a:r>
            <a:r>
              <a:rPr lang="en-US" sz="2400" dirty="0">
                <a:solidFill>
                  <a:srgbClr val="000000"/>
                </a:solidFill>
                <a:ea typeface="ＭＳ Ｐゴシック" charset="0"/>
                <a:cs typeface="Calibri"/>
              </a:rPr>
              <a:t>stored in chemical bonds of coal </a:t>
            </a:r>
            <a:r>
              <a:rPr lang="en-US" sz="2400" dirty="0" smtClean="0">
                <a:solidFill>
                  <a:srgbClr val="000000"/>
                </a:solidFill>
                <a:ea typeface="ＭＳ Ｐゴシック" charset="0"/>
                <a:cs typeface="Calibri"/>
              </a:rPr>
              <a:t>&amp; gasoline</a:t>
            </a:r>
            <a:endParaRPr lang="en-US" sz="2400" dirty="0">
              <a:solidFill>
                <a:srgbClr val="000000"/>
              </a:solidFill>
              <a:ea typeface="ＭＳ Ｐゴシック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72811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2"/>
          <p:cNvSpPr txBox="1">
            <a:spLocks noChangeArrowheads="1"/>
          </p:cNvSpPr>
          <p:nvPr/>
        </p:nvSpPr>
        <p:spPr>
          <a:xfrm>
            <a:off x="169333" y="220134"/>
            <a:ext cx="4842934" cy="4889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lIns="91440" tIns="45720" rIns="91440" bIns="45720" rtlCol="0" anchor="b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600" b="1" dirty="0" smtClean="0">
                <a:latin typeface="Arial" charset="0"/>
                <a:ea typeface="ＭＳ Ｐゴシック" charset="0"/>
              </a:rPr>
              <a:t>The Scientific Method</a:t>
            </a:r>
            <a:endParaRPr lang="en-US" sz="2600" b="1" dirty="0">
              <a:latin typeface="Arial" charset="0"/>
              <a:ea typeface="ＭＳ Ｐゴシック" charset="0"/>
            </a:endParaRPr>
          </a:p>
        </p:txBody>
      </p:sp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5257800" y="5562600"/>
            <a:ext cx="1271587" cy="1258888"/>
            <a:chOff x="2031" y="3504"/>
            <a:chExt cx="801" cy="793"/>
          </a:xfrm>
        </p:grpSpPr>
        <p:sp>
          <p:nvSpPr>
            <p:cNvPr id="6" name="Rectangle 3"/>
            <p:cNvSpPr>
              <a:spLocks noChangeArrowheads="1"/>
            </p:cNvSpPr>
            <p:nvPr/>
          </p:nvSpPr>
          <p:spPr bwMode="auto">
            <a:xfrm>
              <a:off x="2031" y="3879"/>
              <a:ext cx="801" cy="418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lnSpc>
                  <a:spcPct val="85000"/>
                </a:lnSpc>
                <a:defRPr/>
              </a:pPr>
              <a:r>
                <a:rPr lang="en-US" sz="1100" b="1">
                  <a:solidFill>
                    <a:schemeClr val="bg1"/>
                  </a:solidFill>
                </a:rPr>
                <a:t>Scientific theory</a:t>
              </a:r>
            </a:p>
            <a:p>
              <a:pPr algn="ctr" eaLnBrk="1" hangingPunct="1">
                <a:lnSpc>
                  <a:spcPct val="85000"/>
                </a:lnSpc>
                <a:defRPr/>
              </a:pPr>
              <a:r>
                <a:rPr lang="en-US" sz="1100" b="1">
                  <a:solidFill>
                    <a:schemeClr val="bg1"/>
                  </a:solidFill>
                </a:rPr>
                <a:t>Well-tested and</a:t>
              </a:r>
            </a:p>
            <a:p>
              <a:pPr algn="ctr" eaLnBrk="1" hangingPunct="1">
                <a:lnSpc>
                  <a:spcPct val="85000"/>
                </a:lnSpc>
                <a:defRPr/>
              </a:pPr>
              <a:r>
                <a:rPr lang="en-US" sz="1100" b="1">
                  <a:solidFill>
                    <a:schemeClr val="bg1"/>
                  </a:solidFill>
                </a:rPr>
                <a:t>widely accepted</a:t>
              </a:r>
            </a:p>
            <a:p>
              <a:pPr algn="ctr" eaLnBrk="1" hangingPunct="1">
                <a:lnSpc>
                  <a:spcPct val="85000"/>
                </a:lnSpc>
                <a:defRPr/>
              </a:pPr>
              <a:r>
                <a:rPr lang="en-US" sz="1100" b="1">
                  <a:solidFill>
                    <a:schemeClr val="bg1"/>
                  </a:solidFill>
                </a:rPr>
                <a:t>hypothesis</a:t>
              </a:r>
            </a:p>
          </p:txBody>
        </p:sp>
        <p:sp>
          <p:nvSpPr>
            <p:cNvPr id="7" name="Line 4"/>
            <p:cNvSpPr>
              <a:spLocks noChangeShapeType="1"/>
            </p:cNvSpPr>
            <p:nvPr/>
          </p:nvSpPr>
          <p:spPr bwMode="auto">
            <a:xfrm>
              <a:off x="2432" y="3504"/>
              <a:ext cx="0" cy="384"/>
            </a:xfrm>
            <a:prstGeom prst="line">
              <a:avLst/>
            </a:prstGeom>
            <a:noFill/>
            <a:ln w="66675">
              <a:solidFill>
                <a:srgbClr val="000000"/>
              </a:solidFill>
              <a:round/>
              <a:headEnd/>
              <a:tailEnd type="triangle" w="med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9" name="Group 7"/>
          <p:cNvGrpSpPr>
            <a:grpSpLocks/>
          </p:cNvGrpSpPr>
          <p:nvPr/>
        </p:nvGrpSpPr>
        <p:grpSpPr bwMode="auto">
          <a:xfrm>
            <a:off x="5432425" y="4949825"/>
            <a:ext cx="3573462" cy="1281113"/>
            <a:chOff x="2141" y="3118"/>
            <a:chExt cx="2251" cy="807"/>
          </a:xfrm>
        </p:grpSpPr>
        <p:sp>
          <p:nvSpPr>
            <p:cNvPr id="10" name="Line 8"/>
            <p:cNvSpPr>
              <a:spLocks noChangeShapeType="1"/>
            </p:cNvSpPr>
            <p:nvPr/>
          </p:nvSpPr>
          <p:spPr bwMode="auto">
            <a:xfrm flipH="1" flipV="1">
              <a:off x="2688" y="3552"/>
              <a:ext cx="336" cy="240"/>
            </a:xfrm>
            <a:prstGeom prst="line">
              <a:avLst/>
            </a:prstGeom>
            <a:noFill/>
            <a:ln w="66675">
              <a:solidFill>
                <a:srgbClr val="000000"/>
              </a:solidFill>
              <a:round/>
              <a:headEnd/>
              <a:tailEnd type="triangle" w="med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2984" y="3687"/>
              <a:ext cx="590" cy="238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lnSpc>
                  <a:spcPct val="85000"/>
                </a:lnSpc>
                <a:defRPr/>
              </a:pPr>
              <a:r>
                <a:rPr lang="en-US" sz="1100" b="1"/>
                <a:t>Test</a:t>
              </a:r>
            </a:p>
            <a:p>
              <a:pPr algn="ctr" eaLnBrk="1" hangingPunct="1">
                <a:lnSpc>
                  <a:spcPct val="85000"/>
                </a:lnSpc>
                <a:defRPr/>
              </a:pPr>
              <a:r>
                <a:rPr lang="en-US" sz="1100" b="1"/>
                <a:t>predictions</a:t>
              </a:r>
            </a:p>
          </p:txBody>
        </p:sp>
        <p:sp>
          <p:nvSpPr>
            <p:cNvPr id="12" name="Line 10"/>
            <p:cNvSpPr>
              <a:spLocks noChangeShapeType="1"/>
            </p:cNvSpPr>
            <p:nvPr/>
          </p:nvSpPr>
          <p:spPr bwMode="auto">
            <a:xfrm flipH="1">
              <a:off x="3552" y="3504"/>
              <a:ext cx="384" cy="288"/>
            </a:xfrm>
            <a:prstGeom prst="line">
              <a:avLst/>
            </a:prstGeom>
            <a:noFill/>
            <a:ln w="66675">
              <a:solidFill>
                <a:srgbClr val="000000"/>
              </a:solidFill>
              <a:round/>
              <a:headEnd/>
              <a:tailEnd type="triangle" w="med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3699" y="3303"/>
              <a:ext cx="693" cy="238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lnSpc>
                  <a:spcPct val="85000"/>
                </a:lnSpc>
                <a:defRPr/>
              </a:pPr>
              <a:r>
                <a:rPr lang="en-US" sz="1100" b="1"/>
                <a:t>Make testable</a:t>
              </a:r>
            </a:p>
            <a:p>
              <a:pPr algn="ctr" eaLnBrk="1" hangingPunct="1">
                <a:lnSpc>
                  <a:spcPct val="85000"/>
                </a:lnSpc>
                <a:defRPr/>
              </a:pPr>
              <a:r>
                <a:rPr lang="en-US" sz="1100" b="1"/>
                <a:t>predictions</a:t>
              </a:r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2141" y="3303"/>
              <a:ext cx="581" cy="238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lnSpc>
                  <a:spcPct val="85000"/>
                </a:lnSpc>
                <a:defRPr/>
              </a:pPr>
              <a:r>
                <a:rPr lang="en-US" sz="1100" b="1"/>
                <a:t>Accept</a:t>
              </a:r>
            </a:p>
            <a:p>
              <a:pPr algn="ctr" eaLnBrk="1" hangingPunct="1">
                <a:lnSpc>
                  <a:spcPct val="85000"/>
                </a:lnSpc>
                <a:defRPr/>
              </a:pPr>
              <a:r>
                <a:rPr lang="en-US" sz="1100" b="1"/>
                <a:t>hypothesis</a:t>
              </a:r>
            </a:p>
          </p:txBody>
        </p:sp>
        <p:sp>
          <p:nvSpPr>
            <p:cNvPr id="15" name="Line 13"/>
            <p:cNvSpPr>
              <a:spLocks noChangeShapeType="1"/>
            </p:cNvSpPr>
            <p:nvPr/>
          </p:nvSpPr>
          <p:spPr bwMode="auto">
            <a:xfrm>
              <a:off x="3533" y="3406"/>
              <a:ext cx="192" cy="0"/>
            </a:xfrm>
            <a:prstGeom prst="line">
              <a:avLst/>
            </a:prstGeom>
            <a:noFill/>
            <a:ln w="66675">
              <a:solidFill>
                <a:srgbClr val="000000"/>
              </a:solidFill>
              <a:round/>
              <a:headEnd/>
              <a:tailEnd type="triangle" w="med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2984" y="3303"/>
              <a:ext cx="581" cy="238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lnSpc>
                  <a:spcPct val="85000"/>
                </a:lnSpc>
                <a:defRPr/>
              </a:pPr>
              <a:r>
                <a:rPr lang="en-US" sz="1100" b="1"/>
                <a:t>Revise</a:t>
              </a:r>
            </a:p>
            <a:p>
              <a:pPr algn="ctr" eaLnBrk="1" hangingPunct="1">
                <a:lnSpc>
                  <a:spcPct val="85000"/>
                </a:lnSpc>
                <a:defRPr/>
              </a:pPr>
              <a:r>
                <a:rPr lang="en-US" sz="1100" b="1"/>
                <a:t>hypothesis</a:t>
              </a:r>
            </a:p>
          </p:txBody>
        </p:sp>
        <p:sp>
          <p:nvSpPr>
            <p:cNvPr id="17" name="Line 15"/>
            <p:cNvSpPr>
              <a:spLocks noChangeShapeType="1"/>
            </p:cNvSpPr>
            <p:nvPr/>
          </p:nvSpPr>
          <p:spPr bwMode="auto">
            <a:xfrm flipH="1">
              <a:off x="2573" y="3118"/>
              <a:ext cx="144" cy="192"/>
            </a:xfrm>
            <a:prstGeom prst="line">
              <a:avLst/>
            </a:prstGeom>
            <a:noFill/>
            <a:ln w="66675">
              <a:solidFill>
                <a:srgbClr val="000000"/>
              </a:solidFill>
              <a:round/>
              <a:headEnd/>
              <a:tailEnd type="triangle" w="med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Line 16"/>
            <p:cNvSpPr>
              <a:spLocks noChangeShapeType="1"/>
            </p:cNvSpPr>
            <p:nvPr/>
          </p:nvSpPr>
          <p:spPr bwMode="auto">
            <a:xfrm>
              <a:off x="3005" y="3118"/>
              <a:ext cx="144" cy="192"/>
            </a:xfrm>
            <a:prstGeom prst="line">
              <a:avLst/>
            </a:prstGeom>
            <a:noFill/>
            <a:ln w="66675">
              <a:solidFill>
                <a:srgbClr val="000000"/>
              </a:solidFill>
              <a:round/>
              <a:headEnd/>
              <a:tailEnd type="triangle" w="med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" name="Line 17"/>
            <p:cNvSpPr>
              <a:spLocks noChangeShapeType="1"/>
            </p:cNvSpPr>
            <p:nvPr/>
          </p:nvSpPr>
          <p:spPr bwMode="auto">
            <a:xfrm flipV="1">
              <a:off x="3264" y="3504"/>
              <a:ext cx="0" cy="192"/>
            </a:xfrm>
            <a:prstGeom prst="line">
              <a:avLst/>
            </a:prstGeom>
            <a:noFill/>
            <a:ln w="66675">
              <a:solidFill>
                <a:srgbClr val="000000"/>
              </a:solidFill>
              <a:round/>
              <a:headEnd/>
              <a:tailEnd type="triangle" w="med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0" name="Group 18"/>
          <p:cNvGrpSpPr>
            <a:grpSpLocks/>
          </p:cNvGrpSpPr>
          <p:nvPr/>
        </p:nvGrpSpPr>
        <p:grpSpPr bwMode="auto">
          <a:xfrm>
            <a:off x="5478462" y="4340225"/>
            <a:ext cx="2117725" cy="635000"/>
            <a:chOff x="2170" y="2734"/>
            <a:chExt cx="1334" cy="400"/>
          </a:xfrm>
        </p:grpSpPr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2170" y="2896"/>
              <a:ext cx="1334" cy="238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85000"/>
                </a:lnSpc>
                <a:defRPr/>
              </a:pPr>
              <a:r>
                <a:rPr lang="en-US" sz="1100" b="1"/>
                <a:t>Perform an experiment</a:t>
              </a:r>
            </a:p>
            <a:p>
              <a:pPr algn="ctr" eaLnBrk="1" hangingPunct="1">
                <a:lnSpc>
                  <a:spcPct val="85000"/>
                </a:lnSpc>
                <a:defRPr/>
              </a:pPr>
              <a:r>
                <a:rPr lang="en-US" sz="1100" b="1"/>
                <a:t>to test predictions</a:t>
              </a:r>
            </a:p>
          </p:txBody>
        </p:sp>
        <p:sp>
          <p:nvSpPr>
            <p:cNvPr id="22" name="Line 20"/>
            <p:cNvSpPr>
              <a:spLocks noChangeShapeType="1"/>
            </p:cNvSpPr>
            <p:nvPr/>
          </p:nvSpPr>
          <p:spPr bwMode="auto">
            <a:xfrm>
              <a:off x="2837" y="2734"/>
              <a:ext cx="0" cy="192"/>
            </a:xfrm>
            <a:prstGeom prst="line">
              <a:avLst/>
            </a:prstGeom>
            <a:noFill/>
            <a:ln w="66675">
              <a:solidFill>
                <a:srgbClr val="000000"/>
              </a:solidFill>
              <a:round/>
              <a:headEnd/>
              <a:tailEnd type="triangle" w="med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3" name="Group 21"/>
          <p:cNvGrpSpPr>
            <a:grpSpLocks/>
          </p:cNvGrpSpPr>
          <p:nvPr/>
        </p:nvGrpSpPr>
        <p:grpSpPr bwMode="auto">
          <a:xfrm>
            <a:off x="5203825" y="3730625"/>
            <a:ext cx="2667000" cy="635000"/>
            <a:chOff x="1997" y="2350"/>
            <a:chExt cx="1680" cy="400"/>
          </a:xfrm>
        </p:grpSpPr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1997" y="2512"/>
              <a:ext cx="1680" cy="238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85000"/>
                </a:lnSpc>
                <a:defRPr/>
              </a:pPr>
              <a:r>
                <a:rPr lang="en-US" sz="1100" b="1"/>
                <a:t>Use hypothesis to make testable predictions</a:t>
              </a:r>
            </a:p>
          </p:txBody>
        </p:sp>
        <p:sp>
          <p:nvSpPr>
            <p:cNvPr id="25" name="Line 23"/>
            <p:cNvSpPr>
              <a:spLocks noChangeShapeType="1"/>
            </p:cNvSpPr>
            <p:nvPr/>
          </p:nvSpPr>
          <p:spPr bwMode="auto">
            <a:xfrm>
              <a:off x="2837" y="2350"/>
              <a:ext cx="0" cy="192"/>
            </a:xfrm>
            <a:prstGeom prst="line">
              <a:avLst/>
            </a:prstGeom>
            <a:noFill/>
            <a:ln w="66675">
              <a:solidFill>
                <a:srgbClr val="000000"/>
              </a:solidFill>
              <a:round/>
              <a:headEnd/>
              <a:tailEnd type="triangle" w="med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6" name="Group 24"/>
          <p:cNvGrpSpPr>
            <a:grpSpLocks/>
          </p:cNvGrpSpPr>
          <p:nvPr/>
        </p:nvGrpSpPr>
        <p:grpSpPr bwMode="auto">
          <a:xfrm>
            <a:off x="5630862" y="3121025"/>
            <a:ext cx="1812925" cy="635000"/>
            <a:chOff x="2266" y="1966"/>
            <a:chExt cx="1142" cy="400"/>
          </a:xfrm>
        </p:grpSpPr>
        <p:sp>
          <p:nvSpPr>
            <p:cNvPr id="27" name="Rectangle 25"/>
            <p:cNvSpPr>
              <a:spLocks noChangeArrowheads="1"/>
            </p:cNvSpPr>
            <p:nvPr/>
          </p:nvSpPr>
          <p:spPr bwMode="auto">
            <a:xfrm>
              <a:off x="2266" y="2128"/>
              <a:ext cx="1142" cy="238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1" hangingPunct="1">
                <a:lnSpc>
                  <a:spcPct val="85000"/>
                </a:lnSpc>
                <a:defRPr/>
              </a:pPr>
              <a:r>
                <a:rPr lang="en-US" sz="1100" b="1"/>
                <a:t>Propose an hypothesis</a:t>
              </a:r>
            </a:p>
            <a:p>
              <a:pPr algn="ctr" eaLnBrk="1" hangingPunct="1">
                <a:lnSpc>
                  <a:spcPct val="85000"/>
                </a:lnSpc>
                <a:defRPr/>
              </a:pPr>
              <a:r>
                <a:rPr lang="en-US" sz="1100" b="1"/>
                <a:t>to explain data</a:t>
              </a:r>
            </a:p>
          </p:txBody>
        </p:sp>
        <p:sp>
          <p:nvSpPr>
            <p:cNvPr id="28" name="Line 26"/>
            <p:cNvSpPr>
              <a:spLocks noChangeShapeType="1"/>
            </p:cNvSpPr>
            <p:nvPr/>
          </p:nvSpPr>
          <p:spPr bwMode="auto">
            <a:xfrm>
              <a:off x="2837" y="1966"/>
              <a:ext cx="0" cy="192"/>
            </a:xfrm>
            <a:prstGeom prst="line">
              <a:avLst/>
            </a:prstGeom>
            <a:noFill/>
            <a:ln w="66675">
              <a:solidFill>
                <a:srgbClr val="000000"/>
              </a:solidFill>
              <a:round/>
              <a:headEnd/>
              <a:tailEnd type="triangle" w="med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29" name="Group 27"/>
          <p:cNvGrpSpPr>
            <a:grpSpLocks/>
          </p:cNvGrpSpPr>
          <p:nvPr/>
        </p:nvGrpSpPr>
        <p:grpSpPr bwMode="auto">
          <a:xfrm>
            <a:off x="5792787" y="2511425"/>
            <a:ext cx="1489075" cy="644525"/>
            <a:chOff x="2368" y="1582"/>
            <a:chExt cx="938" cy="406"/>
          </a:xfrm>
        </p:grpSpPr>
        <p:sp>
          <p:nvSpPr>
            <p:cNvPr id="30" name="Rectangle 28"/>
            <p:cNvSpPr>
              <a:spLocks noChangeArrowheads="1"/>
            </p:cNvSpPr>
            <p:nvPr/>
          </p:nvSpPr>
          <p:spPr bwMode="auto">
            <a:xfrm>
              <a:off x="2368" y="1718"/>
              <a:ext cx="938" cy="27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en-US" sz="1100" b="1"/>
                <a:t>Analyze data</a:t>
              </a:r>
            </a:p>
            <a:p>
              <a:pPr algn="ctr" eaLnBrk="1" hangingPunct="1">
                <a:defRPr/>
              </a:pPr>
              <a:r>
                <a:rPr lang="en-US" sz="1100" b="1"/>
                <a:t>(check for patterns)</a:t>
              </a:r>
            </a:p>
          </p:txBody>
        </p:sp>
        <p:sp>
          <p:nvSpPr>
            <p:cNvPr id="31" name="Line 29"/>
            <p:cNvSpPr>
              <a:spLocks noChangeShapeType="1"/>
            </p:cNvSpPr>
            <p:nvPr/>
          </p:nvSpPr>
          <p:spPr bwMode="auto">
            <a:xfrm>
              <a:off x="2837" y="1582"/>
              <a:ext cx="0" cy="192"/>
            </a:xfrm>
            <a:prstGeom prst="line">
              <a:avLst/>
            </a:prstGeom>
            <a:noFill/>
            <a:ln w="66675">
              <a:solidFill>
                <a:srgbClr val="000000"/>
              </a:solidFill>
              <a:round/>
              <a:headEnd/>
              <a:tailEnd type="triangle" w="med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32" name="Group 30"/>
          <p:cNvGrpSpPr>
            <a:grpSpLocks/>
          </p:cNvGrpSpPr>
          <p:nvPr/>
        </p:nvGrpSpPr>
        <p:grpSpPr bwMode="auto">
          <a:xfrm>
            <a:off x="7291387" y="2651125"/>
            <a:ext cx="1454150" cy="596900"/>
            <a:chOff x="3312" y="1670"/>
            <a:chExt cx="916" cy="376"/>
          </a:xfrm>
        </p:grpSpPr>
        <p:sp>
          <p:nvSpPr>
            <p:cNvPr id="33" name="Rectangle 31"/>
            <p:cNvSpPr>
              <a:spLocks noChangeArrowheads="1"/>
            </p:cNvSpPr>
            <p:nvPr/>
          </p:nvSpPr>
          <p:spPr bwMode="auto">
            <a:xfrm>
              <a:off x="3506" y="1670"/>
              <a:ext cx="722" cy="376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en-US" sz="1100" b="1">
                  <a:solidFill>
                    <a:schemeClr val="bg1"/>
                  </a:solidFill>
                </a:rPr>
                <a:t>Scientific law</a:t>
              </a:r>
            </a:p>
            <a:p>
              <a:pPr algn="ctr" eaLnBrk="1" hangingPunct="1">
                <a:defRPr/>
              </a:pPr>
              <a:r>
                <a:rPr lang="en-US" sz="1100" b="1">
                  <a:solidFill>
                    <a:schemeClr val="bg1"/>
                  </a:solidFill>
                </a:rPr>
                <a:t>Well-accepted</a:t>
              </a:r>
            </a:p>
            <a:p>
              <a:pPr algn="ctr" eaLnBrk="1" hangingPunct="1">
                <a:defRPr/>
              </a:pPr>
              <a:r>
                <a:rPr lang="en-US" sz="1100" b="1">
                  <a:solidFill>
                    <a:schemeClr val="bg1"/>
                  </a:solidFill>
                </a:rPr>
                <a:t>pattern in data</a:t>
              </a:r>
            </a:p>
          </p:txBody>
        </p:sp>
        <p:sp>
          <p:nvSpPr>
            <p:cNvPr id="34" name="Line 32"/>
            <p:cNvSpPr>
              <a:spLocks noChangeShapeType="1"/>
            </p:cNvSpPr>
            <p:nvPr/>
          </p:nvSpPr>
          <p:spPr bwMode="auto">
            <a:xfrm>
              <a:off x="3312" y="1870"/>
              <a:ext cx="240" cy="0"/>
            </a:xfrm>
            <a:prstGeom prst="line">
              <a:avLst/>
            </a:prstGeom>
            <a:noFill/>
            <a:ln w="66675">
              <a:solidFill>
                <a:srgbClr val="000000"/>
              </a:solidFill>
              <a:round/>
              <a:headEnd/>
              <a:tailEnd type="triangle" w="med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35" name="Group 33"/>
          <p:cNvGrpSpPr>
            <a:grpSpLocks/>
          </p:cNvGrpSpPr>
          <p:nvPr/>
        </p:nvGrpSpPr>
        <p:grpSpPr bwMode="auto">
          <a:xfrm>
            <a:off x="5684837" y="1704975"/>
            <a:ext cx="1706563" cy="857250"/>
            <a:chOff x="2300" y="1074"/>
            <a:chExt cx="1075" cy="540"/>
          </a:xfrm>
        </p:grpSpPr>
        <p:sp>
          <p:nvSpPr>
            <p:cNvPr id="36" name="Rectangle 34"/>
            <p:cNvSpPr>
              <a:spLocks noChangeArrowheads="1"/>
            </p:cNvSpPr>
            <p:nvPr/>
          </p:nvSpPr>
          <p:spPr bwMode="auto">
            <a:xfrm>
              <a:off x="2300" y="1238"/>
              <a:ext cx="1075" cy="37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en-US" sz="1100" b="1"/>
                <a:t>Perform an experiment</a:t>
              </a:r>
            </a:p>
            <a:p>
              <a:pPr algn="ctr" eaLnBrk="1" hangingPunct="1">
                <a:defRPr/>
              </a:pPr>
              <a:r>
                <a:rPr lang="en-US" sz="1100" b="1"/>
                <a:t>to answer the question</a:t>
              </a:r>
            </a:p>
            <a:p>
              <a:pPr algn="ctr" eaLnBrk="1" hangingPunct="1">
                <a:defRPr/>
              </a:pPr>
              <a:r>
                <a:rPr lang="en-US" sz="1100" b="1"/>
                <a:t>and collect data</a:t>
              </a:r>
            </a:p>
          </p:txBody>
        </p:sp>
        <p:sp>
          <p:nvSpPr>
            <p:cNvPr id="37" name="Line 35"/>
            <p:cNvSpPr>
              <a:spLocks noChangeShapeType="1"/>
            </p:cNvSpPr>
            <p:nvPr/>
          </p:nvSpPr>
          <p:spPr bwMode="auto">
            <a:xfrm>
              <a:off x="2837" y="1074"/>
              <a:ext cx="0" cy="192"/>
            </a:xfrm>
            <a:prstGeom prst="line">
              <a:avLst/>
            </a:prstGeom>
            <a:noFill/>
            <a:ln w="66675">
              <a:solidFill>
                <a:srgbClr val="000000"/>
              </a:solidFill>
              <a:round/>
              <a:headEnd/>
              <a:tailEnd type="triangle" w="med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38" name="Group 36"/>
          <p:cNvGrpSpPr>
            <a:grpSpLocks/>
          </p:cNvGrpSpPr>
          <p:nvPr/>
        </p:nvGrpSpPr>
        <p:grpSpPr bwMode="auto">
          <a:xfrm>
            <a:off x="5761037" y="1042988"/>
            <a:ext cx="1550988" cy="696912"/>
            <a:chOff x="2348" y="657"/>
            <a:chExt cx="977" cy="439"/>
          </a:xfrm>
        </p:grpSpPr>
        <p:sp>
          <p:nvSpPr>
            <p:cNvPr id="39" name="Rectangle 37"/>
            <p:cNvSpPr>
              <a:spLocks noChangeArrowheads="1"/>
            </p:cNvSpPr>
            <p:nvPr/>
          </p:nvSpPr>
          <p:spPr bwMode="auto">
            <a:xfrm>
              <a:off x="2348" y="826"/>
              <a:ext cx="977" cy="27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en-US" sz="1100" b="1"/>
                <a:t>Ask a question to be</a:t>
              </a:r>
            </a:p>
            <a:p>
              <a:pPr algn="ctr" eaLnBrk="1" hangingPunct="1">
                <a:defRPr/>
              </a:pPr>
              <a:r>
                <a:rPr lang="en-US" sz="1100" b="1"/>
                <a:t>investigated</a:t>
              </a:r>
            </a:p>
          </p:txBody>
        </p:sp>
        <p:sp>
          <p:nvSpPr>
            <p:cNvPr id="40" name="Line 38"/>
            <p:cNvSpPr>
              <a:spLocks noChangeShapeType="1"/>
            </p:cNvSpPr>
            <p:nvPr/>
          </p:nvSpPr>
          <p:spPr bwMode="auto">
            <a:xfrm>
              <a:off x="2837" y="657"/>
              <a:ext cx="0" cy="192"/>
            </a:xfrm>
            <a:prstGeom prst="line">
              <a:avLst/>
            </a:prstGeom>
            <a:noFill/>
            <a:ln w="66675">
              <a:solidFill>
                <a:srgbClr val="000000"/>
              </a:solidFill>
              <a:round/>
              <a:headEnd/>
              <a:tailEnd type="triangle" w="med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grpSp>
        <p:nvGrpSpPr>
          <p:cNvPr id="41" name="Group 39"/>
          <p:cNvGrpSpPr>
            <a:grpSpLocks/>
          </p:cNvGrpSpPr>
          <p:nvPr/>
        </p:nvGrpSpPr>
        <p:grpSpPr bwMode="auto">
          <a:xfrm>
            <a:off x="5673725" y="228600"/>
            <a:ext cx="1728787" cy="885825"/>
            <a:chOff x="2293" y="144"/>
            <a:chExt cx="1089" cy="558"/>
          </a:xfrm>
        </p:grpSpPr>
        <p:sp>
          <p:nvSpPr>
            <p:cNvPr id="42" name="Rectangle 40"/>
            <p:cNvSpPr>
              <a:spLocks noChangeArrowheads="1"/>
            </p:cNvSpPr>
            <p:nvPr/>
          </p:nvSpPr>
          <p:spPr bwMode="auto">
            <a:xfrm>
              <a:off x="2293" y="326"/>
              <a:ext cx="1089" cy="37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1" hangingPunct="1">
                <a:defRPr/>
              </a:pPr>
              <a:r>
                <a:rPr lang="en-US" sz="1100" b="1"/>
                <a:t>Find out what is known</a:t>
              </a:r>
            </a:p>
            <a:p>
              <a:pPr algn="ctr" eaLnBrk="1" hangingPunct="1">
                <a:defRPr/>
              </a:pPr>
              <a:r>
                <a:rPr lang="en-US" sz="1100" b="1"/>
                <a:t>about the problem</a:t>
              </a:r>
            </a:p>
            <a:p>
              <a:pPr algn="ctr" eaLnBrk="1" hangingPunct="1">
                <a:defRPr/>
              </a:pPr>
              <a:r>
                <a:rPr lang="en-US" sz="1100" b="1"/>
                <a:t>(literature search)</a:t>
              </a:r>
            </a:p>
          </p:txBody>
        </p:sp>
        <p:sp>
          <p:nvSpPr>
            <p:cNvPr id="43" name="Line 41"/>
            <p:cNvSpPr>
              <a:spLocks noChangeShapeType="1"/>
            </p:cNvSpPr>
            <p:nvPr/>
          </p:nvSpPr>
          <p:spPr bwMode="auto">
            <a:xfrm>
              <a:off x="2837" y="144"/>
              <a:ext cx="0" cy="192"/>
            </a:xfrm>
            <a:prstGeom prst="line">
              <a:avLst/>
            </a:prstGeom>
            <a:noFill/>
            <a:ln w="66675">
              <a:solidFill>
                <a:srgbClr val="000000"/>
              </a:solidFill>
              <a:round/>
              <a:headEnd/>
              <a:tailEnd type="triangle" w="med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44" name="Rectangle 42"/>
          <p:cNvSpPr>
            <a:spLocks noChangeArrowheads="1"/>
          </p:cNvSpPr>
          <p:nvPr/>
        </p:nvSpPr>
        <p:spPr bwMode="auto">
          <a:xfrm>
            <a:off x="5843587" y="44450"/>
            <a:ext cx="1387475" cy="26035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sz="1100" b="1"/>
              <a:t>Identify a problem</a:t>
            </a:r>
          </a:p>
        </p:txBody>
      </p:sp>
      <p:sp>
        <p:nvSpPr>
          <p:cNvPr id="45" name="Rectangle 3"/>
          <p:cNvSpPr txBox="1">
            <a:spLocks noChangeArrowheads="1"/>
          </p:cNvSpPr>
          <p:nvPr/>
        </p:nvSpPr>
        <p:spPr>
          <a:xfrm>
            <a:off x="169333" y="793750"/>
            <a:ext cx="4842934" cy="472440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400" b="1" dirty="0">
                <a:solidFill>
                  <a:schemeClr val="tx1"/>
                </a:solidFill>
                <a:latin typeface="Calibri"/>
                <a:ea typeface="ＭＳ Ｐゴシック" charset="0"/>
                <a:cs typeface="Calibri"/>
              </a:rPr>
              <a:t>Scientific Theories &amp; Laws </a:t>
            </a:r>
            <a:endParaRPr lang="en-US" sz="2400" dirty="0" smtClean="0">
              <a:solidFill>
                <a:schemeClr val="tx1"/>
              </a:solidFill>
              <a:latin typeface="Calibri"/>
              <a:ea typeface="ＭＳ Ｐゴシック" charset="0"/>
              <a:cs typeface="Calibri"/>
            </a:endParaRPr>
          </a:p>
          <a:p>
            <a:pPr algn="l"/>
            <a:r>
              <a:rPr lang="en-US" sz="24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Particular </a:t>
            </a:r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hypotheses, theories, or laws have a high probability of being true while not being absolute.</a:t>
            </a:r>
            <a:endParaRPr lang="en-US" sz="2400" b="1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algn="l"/>
            <a:r>
              <a:rPr lang="en-US" sz="2400" b="1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Scientific theory</a:t>
            </a:r>
          </a:p>
          <a:p>
            <a:pPr marL="342900" indent="-342900" algn="l"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Widely tested</a:t>
            </a:r>
          </a:p>
          <a:p>
            <a:pPr marL="342900" indent="-342900" algn="l"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Supported by extensive evidence</a:t>
            </a:r>
          </a:p>
          <a:p>
            <a:pPr marL="342900" indent="-342900" algn="l"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Widely accepted by most scientists in a particular area</a:t>
            </a:r>
            <a:endParaRPr lang="en-US" sz="2400" b="1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algn="l"/>
            <a:r>
              <a:rPr lang="en-US" sz="2400" b="1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Scientific </a:t>
            </a:r>
            <a:r>
              <a:rPr lang="en-US" sz="2400" b="1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law, law of nature</a:t>
            </a:r>
            <a:endParaRPr lang="en-US" sz="24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19354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282700" y="1977496"/>
            <a:ext cx="9271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200" b="1">
                <a:solidFill>
                  <a:srgbClr val="FFFFFF"/>
                </a:solidFill>
                <a:cs typeface="Arial" charset="0"/>
              </a:rPr>
              <a:t>Gamma rays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2578100" y="2067984"/>
            <a:ext cx="9318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200" b="1">
                <a:solidFill>
                  <a:srgbClr val="FFFFFF"/>
                </a:solidFill>
                <a:cs typeface="Arial" charset="0"/>
              </a:rPr>
              <a:t>X rays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3667125" y="1969559"/>
            <a:ext cx="904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200" b="1">
                <a:solidFill>
                  <a:srgbClr val="FFFFFF"/>
                </a:solidFill>
                <a:cs typeface="Arial" charset="0"/>
              </a:rPr>
              <a:t>UV radiation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4621213" y="1937809"/>
            <a:ext cx="10810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200" b="1">
                <a:solidFill>
                  <a:srgbClr val="FFFFFF"/>
                </a:solidFill>
                <a:cs typeface="Arial" charset="0"/>
              </a:rPr>
              <a:t>Infrared radiation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5611813" y="2045759"/>
            <a:ext cx="108108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200" b="1">
                <a:solidFill>
                  <a:srgbClr val="FFFFFF"/>
                </a:solidFill>
                <a:cs typeface="Arial" charset="0"/>
              </a:rPr>
              <a:t>Microwaves</a:t>
            </a:r>
          </a:p>
        </p:txBody>
      </p:sp>
      <p:sp>
        <p:nvSpPr>
          <p:cNvPr id="3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09600"/>
          </a:xfrm>
          <a:solidFill>
            <a:srgbClr val="FFFFFF"/>
          </a:solidFill>
        </p:spPr>
        <p:txBody>
          <a:bodyPr/>
          <a:lstStyle/>
          <a:p>
            <a:pPr eaLnBrk="1" hangingPunct="1"/>
            <a:r>
              <a:rPr lang="en-US" sz="2800" b="1" dirty="0">
                <a:solidFill>
                  <a:srgbClr val="000000"/>
                </a:solidFill>
                <a:latin typeface="Arial" charset="0"/>
                <a:ea typeface="ＭＳ Ｐゴシック" charset="0"/>
              </a:rPr>
              <a:t>The Electromagnetic Spectrum</a:t>
            </a:r>
          </a:p>
        </p:txBody>
      </p:sp>
      <p:sp>
        <p:nvSpPr>
          <p:cNvPr id="2" name="Rectangle 1"/>
          <p:cNvSpPr/>
          <p:nvPr/>
        </p:nvSpPr>
        <p:spPr>
          <a:xfrm>
            <a:off x="241829" y="2734600"/>
            <a:ext cx="7992534" cy="763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b="1" dirty="0">
                <a:solidFill>
                  <a:srgbClr val="000000"/>
                </a:solidFill>
                <a:ea typeface="ＭＳ Ｐゴシック" charset="0"/>
                <a:cs typeface="Calibri"/>
              </a:rPr>
              <a:t>Kinetic E</a:t>
            </a:r>
            <a:r>
              <a:rPr lang="en-US" sz="2400" b="1" dirty="0" smtClean="0">
                <a:solidFill>
                  <a:srgbClr val="000000"/>
                </a:solidFill>
                <a:ea typeface="ＭＳ Ｐゴシック" charset="0"/>
                <a:cs typeface="Calibri"/>
              </a:rPr>
              <a:t>nergy- Heat &amp; </a:t>
            </a:r>
            <a:r>
              <a:rPr lang="en-US" sz="2400" b="1" dirty="0">
                <a:solidFill>
                  <a:srgbClr val="000000"/>
                </a:solidFill>
                <a:ea typeface="ＭＳ Ｐゴシック" charset="0"/>
                <a:cs typeface="Calibri"/>
              </a:rPr>
              <a:t>Electromagnetic R</a:t>
            </a:r>
            <a:r>
              <a:rPr lang="en-US" sz="2400" b="1" dirty="0" smtClean="0">
                <a:solidFill>
                  <a:srgbClr val="000000"/>
                </a:solidFill>
                <a:ea typeface="ＭＳ Ｐゴシック" charset="0"/>
                <a:cs typeface="Calibri"/>
              </a:rPr>
              <a:t>adiation</a:t>
            </a:r>
            <a:endParaRPr lang="en-US" sz="2400" b="1" dirty="0">
              <a:solidFill>
                <a:srgbClr val="000000"/>
              </a:solidFill>
              <a:ea typeface="ＭＳ Ｐゴシック" charset="0"/>
              <a:cs typeface="Calibri"/>
            </a:endParaRPr>
          </a:p>
          <a:p>
            <a:pPr marL="800100" lvl="1" indent="-342900">
              <a:lnSpc>
                <a:spcPct val="90000"/>
              </a:lnSpc>
              <a:buFont typeface="Arial"/>
              <a:buChar char="•"/>
            </a:pPr>
            <a:r>
              <a:rPr lang="en-US" sz="2400" dirty="0">
                <a:solidFill>
                  <a:srgbClr val="000000"/>
                </a:solidFill>
                <a:ea typeface="ＭＳ Ｐゴシック" charset="0"/>
                <a:cs typeface="Calibri"/>
              </a:rPr>
              <a:t>Transferred by radiation, conduction, or </a:t>
            </a:r>
            <a:r>
              <a:rPr lang="en-US" sz="2400" dirty="0" smtClean="0">
                <a:solidFill>
                  <a:srgbClr val="000000"/>
                </a:solidFill>
                <a:ea typeface="ＭＳ Ｐゴシック" charset="0"/>
                <a:cs typeface="Calibri"/>
              </a:rPr>
              <a:t>convection</a:t>
            </a:r>
            <a:endParaRPr lang="en-US" sz="2400" dirty="0">
              <a:solidFill>
                <a:srgbClr val="000000"/>
              </a:solidFill>
              <a:ea typeface="ＭＳ Ｐゴシック" charset="0"/>
              <a:cs typeface="Calibri"/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89" y="3550560"/>
            <a:ext cx="4378703" cy="3284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1300" y="609600"/>
            <a:ext cx="6121399" cy="2125000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00" y="3573274"/>
            <a:ext cx="4509100" cy="3262012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38744675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282700" y="1977496"/>
            <a:ext cx="9271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200" b="1">
                <a:solidFill>
                  <a:srgbClr val="FFFFFF"/>
                </a:solidFill>
                <a:cs typeface="Arial" charset="0"/>
              </a:rPr>
              <a:t>Gamma rays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2578100" y="2067984"/>
            <a:ext cx="9318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200" b="1">
                <a:solidFill>
                  <a:srgbClr val="FFFFFF"/>
                </a:solidFill>
                <a:cs typeface="Arial" charset="0"/>
              </a:rPr>
              <a:t>X rays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3667125" y="1969559"/>
            <a:ext cx="9048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200" b="1" dirty="0">
                <a:solidFill>
                  <a:srgbClr val="FFFFFF"/>
                </a:solidFill>
                <a:cs typeface="Arial" charset="0"/>
              </a:rPr>
              <a:t>UV radiation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4621213" y="1937809"/>
            <a:ext cx="10810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200" b="1">
                <a:solidFill>
                  <a:srgbClr val="FFFFFF"/>
                </a:solidFill>
                <a:cs typeface="Arial" charset="0"/>
              </a:rPr>
              <a:t>Infrared radiation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5611813" y="2045759"/>
            <a:ext cx="108108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200" b="1">
                <a:solidFill>
                  <a:srgbClr val="FFFFFF"/>
                </a:solidFill>
                <a:cs typeface="Arial" charset="0"/>
              </a:rPr>
              <a:t>Microwaves</a:t>
            </a:r>
          </a:p>
        </p:txBody>
      </p:sp>
      <p:sp>
        <p:nvSpPr>
          <p:cNvPr id="3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69334"/>
            <a:ext cx="9144000" cy="609600"/>
          </a:xfrm>
          <a:solidFill>
            <a:srgbClr val="FFFFFF"/>
          </a:solidFill>
        </p:spPr>
        <p:txBody>
          <a:bodyPr/>
          <a:lstStyle/>
          <a:p>
            <a:pPr eaLnBrk="1" hangingPunct="1"/>
            <a:r>
              <a:rPr lang="en-US" sz="2800" b="1" dirty="0">
                <a:solidFill>
                  <a:srgbClr val="000000"/>
                </a:solidFill>
                <a:latin typeface="Arial" charset="0"/>
                <a:ea typeface="ＭＳ Ｐゴシック" charset="0"/>
              </a:rPr>
              <a:t>The </a:t>
            </a:r>
            <a:r>
              <a:rPr lang="en-US" sz="2800" b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Greenhouse Effect</a:t>
            </a:r>
            <a:endParaRPr lang="en-US" sz="2800" b="1" dirty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4521" y="1270000"/>
            <a:ext cx="7214958" cy="4250266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20275349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28133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US" sz="3200" b="1" dirty="0" smtClean="0">
                <a:latin typeface="Arial" charset="0"/>
                <a:ea typeface="ＭＳ Ｐゴシック" charset="0"/>
              </a:rPr>
              <a:t>Fundamentals of Environmental Science</a:t>
            </a:r>
            <a:endParaRPr lang="en-US" sz="3200" b="1" dirty="0">
              <a:latin typeface="Arial" charset="0"/>
              <a:ea typeface="ＭＳ Ｐゴシック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20133" y="762669"/>
            <a:ext cx="8805334" cy="50022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Energy Changes Are Governed by Two Scientific </a:t>
            </a:r>
            <a:r>
              <a:rPr lang="en-US" sz="2400" b="1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Laws</a:t>
            </a:r>
          </a:p>
          <a:p>
            <a:r>
              <a:rPr lang="en-US" sz="2400" b="1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First Law of Thermodynamics</a:t>
            </a:r>
          </a:p>
          <a:p>
            <a:pPr lvl="1"/>
            <a:r>
              <a:rPr lang="en-US" sz="2400" b="1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Law of conservation of energy</a:t>
            </a:r>
          </a:p>
          <a:p>
            <a:pPr lvl="1"/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Energy is neither created nor destroyed in physical and chemical changes</a:t>
            </a:r>
          </a:p>
          <a:p>
            <a:r>
              <a:rPr lang="en-US" sz="2400" b="1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Second Law of Thermodynamics</a:t>
            </a:r>
          </a:p>
          <a:p>
            <a:pPr lvl="1"/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Energy always goes from a more useful to a less useful form when it changes from one form to another</a:t>
            </a:r>
          </a:p>
          <a:p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Light bulbs and combustion engines are very inefficient: produce wasted heat</a:t>
            </a:r>
          </a:p>
          <a:p>
            <a:pPr marL="0" indent="0">
              <a:lnSpc>
                <a:spcPct val="90000"/>
              </a:lnSpc>
              <a:buNone/>
            </a:pPr>
            <a:endParaRPr lang="en-US" sz="2400" b="1" dirty="0" smtClean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/>
            </a:r>
            <a:b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</a:br>
            <a:endParaRPr lang="en-US" sz="2400" b="1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</p:txBody>
      </p:sp>
      <p:pic>
        <p:nvPicPr>
          <p:cNvPr id="5" name="Picture 6" descr="0216a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68702" y="4717654"/>
            <a:ext cx="2750863" cy="1912276"/>
          </a:xfrm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6" name="Picture 7" descr="0216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2"/>
          <a:stretch>
            <a:fillRect/>
          </a:stretch>
        </p:blipFill>
        <p:spPr bwMode="auto">
          <a:xfrm>
            <a:off x="5469466" y="4717654"/>
            <a:ext cx="2997201" cy="19122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991664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28133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US" sz="3200" b="1" dirty="0" smtClean="0">
                <a:latin typeface="Arial" charset="0"/>
                <a:ea typeface="ＭＳ Ｐゴシック" charset="0"/>
              </a:rPr>
              <a:t>Fundamentals of Environmental Science</a:t>
            </a:r>
            <a:endParaRPr lang="en-US" sz="3200" b="1" dirty="0">
              <a:latin typeface="Arial" charset="0"/>
              <a:ea typeface="ＭＳ Ｐゴシック" charset="0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37067" y="898136"/>
            <a:ext cx="8634437" cy="50022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Some Types of Energy Are More </a:t>
            </a:r>
            <a:r>
              <a:rPr lang="en-US" sz="2400" b="1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Useful </a:t>
            </a:r>
            <a:r>
              <a:rPr lang="en-US" sz="2400" b="1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Than </a:t>
            </a:r>
            <a:r>
              <a:rPr lang="en-US" sz="2400" b="1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Others</a:t>
            </a:r>
          </a:p>
          <a:p>
            <a:r>
              <a:rPr lang="en-US" sz="2400" b="1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High-quality energy</a:t>
            </a:r>
          </a:p>
          <a:p>
            <a:pPr lvl="1"/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High capacity to do work</a:t>
            </a:r>
          </a:p>
          <a:p>
            <a:pPr lvl="1"/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Concentrated</a:t>
            </a:r>
          </a:p>
          <a:p>
            <a:pPr lvl="1"/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High-temperature heat</a:t>
            </a:r>
          </a:p>
          <a:p>
            <a:pPr lvl="1"/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Strong winds</a:t>
            </a:r>
          </a:p>
          <a:p>
            <a:pPr lvl="1"/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Fossil fuels</a:t>
            </a:r>
          </a:p>
          <a:p>
            <a:r>
              <a:rPr lang="en-US" sz="2400" b="1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Low-quality energy</a:t>
            </a:r>
          </a:p>
          <a:p>
            <a:pPr lvl="1"/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Low capacity to do work </a:t>
            </a:r>
          </a:p>
          <a:p>
            <a:pPr lvl="1"/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Dispersed </a:t>
            </a:r>
          </a:p>
          <a:p>
            <a:pPr marL="0" indent="0">
              <a:lnSpc>
                <a:spcPct val="90000"/>
              </a:lnSpc>
              <a:buNone/>
            </a:pPr>
            <a:endParaRPr lang="en-US" sz="2400" b="1" dirty="0" smtClean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/>
            </a:r>
            <a:b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</a:br>
            <a:endParaRPr lang="en-US" sz="2400" b="1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</p:txBody>
      </p:sp>
      <p:pic>
        <p:nvPicPr>
          <p:cNvPr id="5" name="Picture 6" descr="0215"/>
          <p:cNvPicPr preferRelativeResize="0"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12552" y="3813146"/>
            <a:ext cx="3418959" cy="2563813"/>
          </a:xfrm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5050190" y="6437784"/>
            <a:ext cx="3343684" cy="338554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r>
              <a:rPr lang="en-US" sz="1600" dirty="0">
                <a:latin typeface="Arial" charset="0"/>
                <a:ea typeface="ＭＳ Ｐゴシック" charset="0"/>
              </a:rPr>
              <a:t>Ocean Heat Is Low-Quality Energy</a:t>
            </a:r>
            <a:endParaRPr lang="en-US" sz="1600" dirty="0"/>
          </a:p>
        </p:txBody>
      </p:sp>
      <p:pic>
        <p:nvPicPr>
          <p:cNvPr id="6" name="Picture 6" descr="0214a"/>
          <p:cNvPicPr preferRelativeResize="0">
            <a:picLocks noGrp="1" noChangeAspect="1" noChangeArrowheads="1"/>
          </p:cNvPicPr>
          <p:nvPr>
            <p:ph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56289" y="1574008"/>
            <a:ext cx="1916496" cy="1437372"/>
          </a:xfrm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8" name="Picture 8" descr="0214c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032" y="1574008"/>
            <a:ext cx="2149472" cy="14373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4661397" y="3180657"/>
            <a:ext cx="4210107" cy="338554"/>
          </a:xfrm>
          <a:prstGeom prst="rect">
            <a:avLst/>
          </a:prstGeom>
          <a:solidFill>
            <a:srgbClr val="FFFFFF"/>
          </a:solidFill>
        </p:spPr>
        <p:txBody>
          <a:bodyPr wrap="none">
            <a:spAutoFit/>
          </a:bodyPr>
          <a:lstStyle/>
          <a:p>
            <a:r>
              <a:rPr lang="en-US" sz="1600" dirty="0" smtClean="0">
                <a:latin typeface="Arial" charset="0"/>
                <a:ea typeface="ＭＳ Ｐゴシック" charset="0"/>
              </a:rPr>
              <a:t>Burning Fossil Fuels Is High-</a:t>
            </a:r>
            <a:r>
              <a:rPr lang="en-US" sz="1600" dirty="0">
                <a:latin typeface="Arial" charset="0"/>
                <a:ea typeface="ＭＳ Ｐゴシック" charset="0"/>
              </a:rPr>
              <a:t>Quality Energy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8281852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_021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921126"/>
            <a:ext cx="8610600" cy="27654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96838" y="3314701"/>
            <a:ext cx="24399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800" b="1">
                <a:solidFill>
                  <a:srgbClr val="000000"/>
                </a:solidFill>
                <a:cs typeface="Arial" charset="0"/>
              </a:rPr>
              <a:t>Inputs </a:t>
            </a:r>
          </a:p>
          <a:p>
            <a:pPr algn="ctr" eaLnBrk="1" hangingPunct="1">
              <a:defRPr/>
            </a:pPr>
            <a:r>
              <a:rPr lang="en-US" sz="1800" b="1">
                <a:solidFill>
                  <a:srgbClr val="000000"/>
                </a:solidFill>
                <a:cs typeface="Arial" charset="0"/>
              </a:rPr>
              <a:t>(from environment)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729038" y="3589339"/>
            <a:ext cx="16557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800" b="1">
                <a:solidFill>
                  <a:srgbClr val="000000"/>
                </a:solidFill>
                <a:cs typeface="Arial" charset="0"/>
              </a:rPr>
              <a:t>Throughputs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6686550" y="3314701"/>
            <a:ext cx="2114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800" b="1">
                <a:solidFill>
                  <a:srgbClr val="000000"/>
                </a:solidFill>
                <a:cs typeface="Arial" charset="0"/>
              </a:rPr>
              <a:t>Outputs </a:t>
            </a:r>
          </a:p>
          <a:p>
            <a:pPr algn="ctr" eaLnBrk="1" hangingPunct="1">
              <a:defRPr/>
            </a:pPr>
            <a:r>
              <a:rPr lang="en-US" sz="1800" b="1">
                <a:solidFill>
                  <a:srgbClr val="000000"/>
                </a:solidFill>
                <a:cs typeface="Arial" charset="0"/>
              </a:rPr>
              <a:t>(to environment)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90525" y="4060826"/>
            <a:ext cx="18272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800" b="1">
                <a:solidFill>
                  <a:srgbClr val="FFFFFF"/>
                </a:solidFill>
                <a:cs typeface="Arial" charset="0"/>
              </a:rPr>
              <a:t>Energy resources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6961188" y="4060826"/>
            <a:ext cx="1492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800" b="1">
                <a:solidFill>
                  <a:srgbClr val="000000"/>
                </a:solidFill>
                <a:cs typeface="Arial" charset="0"/>
              </a:rPr>
              <a:t>Work or products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427038" y="4967289"/>
            <a:ext cx="1752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800" b="1">
                <a:solidFill>
                  <a:srgbClr val="FFFFFF"/>
                </a:solidFill>
                <a:cs typeface="Arial" charset="0"/>
              </a:rPr>
              <a:t>Matter resources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3681413" y="4991101"/>
            <a:ext cx="16906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800" b="1">
                <a:solidFill>
                  <a:srgbClr val="FFFFFF"/>
                </a:solidFill>
                <a:cs typeface="Arial" charset="0"/>
              </a:rPr>
              <a:t>System processes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6896100" y="4983164"/>
            <a:ext cx="1676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800" b="1">
                <a:solidFill>
                  <a:srgbClr val="000000"/>
                </a:solidFill>
                <a:cs typeface="Arial" charset="0"/>
              </a:rPr>
              <a:t>Waste and pollution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523875" y="6011864"/>
            <a:ext cx="16002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800" b="1">
                <a:solidFill>
                  <a:srgbClr val="FFFFFF"/>
                </a:solidFill>
                <a:cs typeface="Arial" charset="0"/>
              </a:rPr>
              <a:t>Information</a:t>
            </a: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7353300" y="5997576"/>
            <a:ext cx="74136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800" b="1">
                <a:solidFill>
                  <a:srgbClr val="000000"/>
                </a:solidFill>
                <a:cs typeface="Arial" charset="0"/>
              </a:rPr>
              <a:t>Heat</a:t>
            </a:r>
          </a:p>
        </p:txBody>
      </p:sp>
      <p:sp>
        <p:nvSpPr>
          <p:cNvPr id="1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28133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US" sz="3200" b="1" dirty="0" smtClean="0">
                <a:latin typeface="Arial" charset="0"/>
                <a:ea typeface="ＭＳ Ｐゴシック" charset="0"/>
              </a:rPr>
              <a:t>Fundamentals of Environmental Science</a:t>
            </a:r>
            <a:endParaRPr lang="en-US" sz="3200" b="1" dirty="0">
              <a:latin typeface="Arial" charset="0"/>
              <a:ea typeface="ＭＳ Ｐゴシック" charset="0"/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>
          <a:xfrm>
            <a:off x="450091" y="728133"/>
            <a:ext cx="8421413" cy="50022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Systems Have Inputs, Flows, </a:t>
            </a:r>
            <a:r>
              <a:rPr lang="en-US" sz="2400" b="1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and Outputs</a:t>
            </a:r>
          </a:p>
          <a:p>
            <a:pPr>
              <a:lnSpc>
                <a:spcPct val="90000"/>
              </a:lnSpc>
            </a:pPr>
            <a:r>
              <a:rPr lang="en-US" sz="2400" b="1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System</a:t>
            </a:r>
          </a:p>
          <a:p>
            <a:pPr lvl="1">
              <a:lnSpc>
                <a:spcPct val="90000"/>
              </a:lnSpc>
            </a:pPr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Set of components that interact in a regular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way</a:t>
            </a:r>
            <a:endParaRPr lang="en-US" sz="24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>
              <a:lnSpc>
                <a:spcPct val="90000"/>
              </a:lnSpc>
            </a:pPr>
            <a:r>
              <a:rPr lang="en-US" sz="2400" b="1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Inputs</a:t>
            </a:r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 from the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environment</a:t>
            </a:r>
            <a:endParaRPr lang="en-US" sz="24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>
              <a:lnSpc>
                <a:spcPct val="90000"/>
              </a:lnSpc>
            </a:pPr>
            <a:r>
              <a:rPr lang="en-US" sz="2400" b="1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Flows, throughputs </a:t>
            </a:r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of matter and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energy</a:t>
            </a:r>
            <a:endParaRPr lang="en-US" sz="24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>
              <a:lnSpc>
                <a:spcPct val="90000"/>
              </a:lnSpc>
            </a:pPr>
            <a:r>
              <a:rPr lang="en-US" sz="2400" b="1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Outputs </a:t>
            </a:r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to the environment</a:t>
            </a:r>
          </a:p>
          <a:p>
            <a:pPr marL="0" indent="0">
              <a:lnSpc>
                <a:spcPct val="90000"/>
              </a:lnSpc>
              <a:buNone/>
            </a:pPr>
            <a:endParaRPr lang="en-US" sz="2400" b="1" dirty="0" smtClean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/>
            </a:r>
            <a:b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</a:br>
            <a:endParaRPr lang="en-US" sz="2400" b="1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279409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90525" y="4060826"/>
            <a:ext cx="18272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800" b="1">
                <a:solidFill>
                  <a:srgbClr val="FFFFFF"/>
                </a:solidFill>
                <a:cs typeface="Arial" charset="0"/>
              </a:rPr>
              <a:t>Energy resources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427038" y="4967289"/>
            <a:ext cx="1752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800" b="1">
                <a:solidFill>
                  <a:srgbClr val="FFFFFF"/>
                </a:solidFill>
                <a:cs typeface="Arial" charset="0"/>
              </a:rPr>
              <a:t>Matter resources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3681413" y="4991101"/>
            <a:ext cx="16906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800" b="1">
                <a:solidFill>
                  <a:srgbClr val="FFFFFF"/>
                </a:solidFill>
                <a:cs typeface="Arial" charset="0"/>
              </a:rPr>
              <a:t>System processes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523875" y="6011864"/>
            <a:ext cx="16002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800" b="1">
                <a:solidFill>
                  <a:srgbClr val="FFFFFF"/>
                </a:solidFill>
                <a:cs typeface="Arial" charset="0"/>
              </a:rPr>
              <a:t>Information</a:t>
            </a:r>
          </a:p>
        </p:txBody>
      </p:sp>
      <p:sp>
        <p:nvSpPr>
          <p:cNvPr id="1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28133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US" sz="3200" b="1" dirty="0" smtClean="0">
                <a:latin typeface="Arial" charset="0"/>
                <a:ea typeface="ＭＳ Ｐゴシック" charset="0"/>
              </a:rPr>
              <a:t>Fundamentals of Environmental Science</a:t>
            </a:r>
            <a:endParaRPr lang="en-US" sz="3200" b="1" dirty="0">
              <a:latin typeface="Arial" charset="0"/>
              <a:ea typeface="ＭＳ Ｐゴシック" charset="0"/>
            </a:endParaRPr>
          </a:p>
        </p:txBody>
      </p:sp>
      <p:sp>
        <p:nvSpPr>
          <p:cNvPr id="18" name="Content Placeholder 6"/>
          <p:cNvSpPr>
            <a:spLocks noGrp="1"/>
          </p:cNvSpPr>
          <p:nvPr>
            <p:ph idx="1"/>
          </p:nvPr>
        </p:nvSpPr>
        <p:spPr>
          <a:xfrm>
            <a:off x="270933" y="796397"/>
            <a:ext cx="8686800" cy="5257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300" b="1" dirty="0">
                <a:latin typeface="Calibri"/>
                <a:ea typeface="ＭＳ Ｐゴシック" charset="0"/>
                <a:cs typeface="Calibri"/>
              </a:rPr>
              <a:t>Systems Respond to Change through Feedback Loops</a:t>
            </a:r>
            <a:endParaRPr lang="en-US" sz="2300" b="1" dirty="0" smtClean="0">
              <a:latin typeface="Calibri"/>
              <a:cs typeface="Calibri"/>
            </a:endParaRPr>
          </a:p>
          <a:p>
            <a:r>
              <a:rPr lang="en-US" sz="2300" b="1" dirty="0" smtClean="0">
                <a:latin typeface="Calibri"/>
                <a:cs typeface="Calibri"/>
              </a:rPr>
              <a:t>Feedback </a:t>
            </a:r>
            <a:r>
              <a:rPr lang="en-US" sz="2300" b="1" dirty="0">
                <a:latin typeface="Calibri"/>
                <a:cs typeface="Calibri"/>
              </a:rPr>
              <a:t>Loop</a:t>
            </a:r>
            <a:r>
              <a:rPr lang="en-US" sz="2300" dirty="0">
                <a:latin typeface="Calibri"/>
                <a:cs typeface="Calibri"/>
              </a:rPr>
              <a:t>: results of a process feed back into the system to change the rate of that process. </a:t>
            </a:r>
          </a:p>
          <a:p>
            <a:endParaRPr lang="en-US" sz="2300" dirty="0">
              <a:latin typeface="Calibri"/>
              <a:cs typeface="Calibri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7867" y="2352727"/>
            <a:ext cx="5495619" cy="4200473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1634521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90525" y="4060826"/>
            <a:ext cx="18272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800" b="1">
                <a:solidFill>
                  <a:srgbClr val="FFFFFF"/>
                </a:solidFill>
                <a:cs typeface="Arial" charset="0"/>
              </a:rPr>
              <a:t>Energy resources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427038" y="4967289"/>
            <a:ext cx="1752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800" b="1">
                <a:solidFill>
                  <a:srgbClr val="FFFFFF"/>
                </a:solidFill>
                <a:cs typeface="Arial" charset="0"/>
              </a:rPr>
              <a:t>Matter resources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3681413" y="4991101"/>
            <a:ext cx="16906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800" b="1">
                <a:solidFill>
                  <a:srgbClr val="FFFFFF"/>
                </a:solidFill>
                <a:cs typeface="Arial" charset="0"/>
              </a:rPr>
              <a:t>System processes</a:t>
            </a:r>
          </a:p>
        </p:txBody>
      </p:sp>
      <p:sp>
        <p:nvSpPr>
          <p:cNvPr id="1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28133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US" sz="3200" b="1" dirty="0" smtClean="0">
                <a:latin typeface="Arial" charset="0"/>
                <a:ea typeface="ＭＳ Ｐゴシック" charset="0"/>
              </a:rPr>
              <a:t>Fundamentals of Environmental Science</a:t>
            </a:r>
            <a:endParaRPr lang="en-US" sz="3200" b="1" dirty="0">
              <a:latin typeface="Arial" charset="0"/>
              <a:ea typeface="ＭＳ Ｐゴシック" charset="0"/>
            </a:endParaRPr>
          </a:p>
        </p:txBody>
      </p:sp>
      <p:sp>
        <p:nvSpPr>
          <p:cNvPr id="18" name="Content Placeholder 6"/>
          <p:cNvSpPr>
            <a:spLocks noGrp="1"/>
          </p:cNvSpPr>
          <p:nvPr>
            <p:ph idx="1"/>
          </p:nvPr>
        </p:nvSpPr>
        <p:spPr>
          <a:xfrm>
            <a:off x="270933" y="796397"/>
            <a:ext cx="8686800" cy="5257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300" b="1" dirty="0">
                <a:latin typeface="Calibri"/>
                <a:ea typeface="ＭＳ Ｐゴシック" charset="0"/>
                <a:cs typeface="Calibri"/>
              </a:rPr>
              <a:t>Systems Respond to Change through Feedback Loops</a:t>
            </a:r>
            <a:endParaRPr lang="en-US" sz="2300" b="1" dirty="0" smtClean="0">
              <a:latin typeface="Calibri"/>
              <a:cs typeface="Calibri"/>
            </a:endParaRPr>
          </a:p>
          <a:p>
            <a:r>
              <a:rPr lang="en-US" sz="2300" b="1" dirty="0" smtClean="0">
                <a:cs typeface="Calibri"/>
              </a:rPr>
              <a:t>Negative </a:t>
            </a:r>
            <a:r>
              <a:rPr lang="en-US" sz="2300" b="1" dirty="0">
                <a:cs typeface="Calibri"/>
              </a:rPr>
              <a:t>Feedback Loop</a:t>
            </a:r>
            <a:r>
              <a:rPr lang="en-US" sz="2300" dirty="0">
                <a:cs typeface="Calibri"/>
              </a:rPr>
              <a:t>: a system responds to a change by returning to its original state or decreasing the rate at which change is occurring; resists change</a:t>
            </a:r>
          </a:p>
          <a:p>
            <a:endParaRPr lang="en-US" sz="2300" dirty="0">
              <a:latin typeface="Calibri"/>
              <a:cs typeface="Calibri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r="23689"/>
          <a:stretch/>
        </p:blipFill>
        <p:spPr>
          <a:xfrm>
            <a:off x="270933" y="2065866"/>
            <a:ext cx="4678788" cy="3245909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13" name="Picture 4" descr="021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333" y="3492501"/>
            <a:ext cx="4946400" cy="29972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37450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90525" y="4060826"/>
            <a:ext cx="18272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800" b="1">
                <a:solidFill>
                  <a:srgbClr val="FFFFFF"/>
                </a:solidFill>
                <a:cs typeface="Arial" charset="0"/>
              </a:rPr>
              <a:t>Energy resources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427038" y="4967289"/>
            <a:ext cx="1752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800" b="1">
                <a:solidFill>
                  <a:srgbClr val="FFFFFF"/>
                </a:solidFill>
                <a:cs typeface="Arial" charset="0"/>
              </a:rPr>
              <a:t>Matter resources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3681413" y="4991101"/>
            <a:ext cx="16906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800" b="1">
                <a:solidFill>
                  <a:srgbClr val="FFFFFF"/>
                </a:solidFill>
                <a:cs typeface="Arial" charset="0"/>
              </a:rPr>
              <a:t>System processes</a:t>
            </a:r>
          </a:p>
        </p:txBody>
      </p:sp>
      <p:sp>
        <p:nvSpPr>
          <p:cNvPr id="1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28133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US" sz="3200" b="1" dirty="0" smtClean="0">
                <a:latin typeface="Arial" charset="0"/>
                <a:ea typeface="ＭＳ Ｐゴシック" charset="0"/>
              </a:rPr>
              <a:t>Fundamentals of Environmental Science</a:t>
            </a:r>
            <a:endParaRPr lang="en-US" sz="3200" b="1" dirty="0">
              <a:latin typeface="Arial" charset="0"/>
              <a:ea typeface="ＭＳ Ｐゴシック" charset="0"/>
            </a:endParaRPr>
          </a:p>
        </p:txBody>
      </p:sp>
      <p:sp>
        <p:nvSpPr>
          <p:cNvPr id="18" name="Content Placeholder 6"/>
          <p:cNvSpPr>
            <a:spLocks noGrp="1"/>
          </p:cNvSpPr>
          <p:nvPr>
            <p:ph idx="1"/>
          </p:nvPr>
        </p:nvSpPr>
        <p:spPr>
          <a:xfrm>
            <a:off x="270933" y="796397"/>
            <a:ext cx="8686800" cy="5257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300" b="1" dirty="0">
                <a:latin typeface="Calibri"/>
                <a:ea typeface="ＭＳ Ｐゴシック" charset="0"/>
                <a:cs typeface="Calibri"/>
              </a:rPr>
              <a:t>Systems Respond to Change through Feedback Loops</a:t>
            </a:r>
            <a:endParaRPr lang="en-US" sz="2300" b="1" dirty="0" smtClean="0">
              <a:latin typeface="Calibri"/>
              <a:cs typeface="Calibri"/>
            </a:endParaRPr>
          </a:p>
          <a:p>
            <a:r>
              <a:rPr lang="en-US" sz="2300" b="1" dirty="0" smtClean="0">
                <a:latin typeface="Calibri"/>
                <a:cs typeface="Calibri"/>
              </a:rPr>
              <a:t>Positive</a:t>
            </a:r>
            <a:r>
              <a:rPr lang="en-US" sz="2300" dirty="0" smtClean="0">
                <a:latin typeface="Calibri"/>
                <a:cs typeface="Calibri"/>
              </a:rPr>
              <a:t> </a:t>
            </a:r>
            <a:r>
              <a:rPr lang="en-US" sz="2300" b="1" dirty="0">
                <a:latin typeface="Calibri"/>
                <a:cs typeface="Calibri"/>
              </a:rPr>
              <a:t>Feedback Loop </a:t>
            </a:r>
            <a:r>
              <a:rPr lang="en-US" sz="2300" dirty="0" smtClean="0">
                <a:latin typeface="Calibri"/>
                <a:cs typeface="Calibri"/>
              </a:rPr>
              <a:t>: </a:t>
            </a:r>
            <a:r>
              <a:rPr lang="en-US" sz="2300" dirty="0">
                <a:latin typeface="Calibri"/>
                <a:cs typeface="Calibri"/>
              </a:rPr>
              <a:t>Causes the system to change further in same direction; amplifies a change</a:t>
            </a:r>
          </a:p>
          <a:p>
            <a:endParaRPr lang="en-US" sz="2300" dirty="0">
              <a:latin typeface="Calibri"/>
              <a:cs typeface="Calibri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27038" y="2177543"/>
            <a:ext cx="4117316" cy="3431096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13300" y="2170652"/>
            <a:ext cx="3945466" cy="3437987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3390334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90525" y="4060826"/>
            <a:ext cx="18272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800" b="1">
                <a:solidFill>
                  <a:srgbClr val="FFFFFF"/>
                </a:solidFill>
                <a:cs typeface="Arial" charset="0"/>
              </a:rPr>
              <a:t>Energy resources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427038" y="4967289"/>
            <a:ext cx="1752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800" b="1">
                <a:solidFill>
                  <a:srgbClr val="FFFFFF"/>
                </a:solidFill>
                <a:cs typeface="Arial" charset="0"/>
              </a:rPr>
              <a:t>Matter resources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3681413" y="4991101"/>
            <a:ext cx="16906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800" b="1">
                <a:solidFill>
                  <a:srgbClr val="FFFFFF"/>
                </a:solidFill>
                <a:cs typeface="Arial" charset="0"/>
              </a:rPr>
              <a:t>System processes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523875" y="6011864"/>
            <a:ext cx="16002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800" b="1">
                <a:solidFill>
                  <a:srgbClr val="FFFFFF"/>
                </a:solidFill>
                <a:cs typeface="Arial" charset="0"/>
              </a:rPr>
              <a:t>Information</a:t>
            </a:r>
          </a:p>
        </p:txBody>
      </p:sp>
      <p:sp>
        <p:nvSpPr>
          <p:cNvPr id="1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28133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US" sz="3200" b="1" dirty="0" smtClean="0">
                <a:latin typeface="Arial" charset="0"/>
                <a:ea typeface="ＭＳ Ｐゴシック" charset="0"/>
              </a:rPr>
              <a:t>Fundamentals of Environmental Science</a:t>
            </a:r>
            <a:endParaRPr lang="en-US" sz="3200" b="1" dirty="0">
              <a:latin typeface="Arial" charset="0"/>
              <a:ea typeface="ＭＳ Ｐゴシック" charset="0"/>
            </a:endParaRPr>
          </a:p>
        </p:txBody>
      </p:sp>
      <p:sp>
        <p:nvSpPr>
          <p:cNvPr id="18" name="Content Placeholder 6"/>
          <p:cNvSpPr>
            <a:spLocks noGrp="1"/>
          </p:cNvSpPr>
          <p:nvPr>
            <p:ph idx="1"/>
          </p:nvPr>
        </p:nvSpPr>
        <p:spPr>
          <a:xfrm>
            <a:off x="390525" y="796397"/>
            <a:ext cx="8618008" cy="5257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300" b="1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Time Delays Can Allow a System to Reach a Tipping </a:t>
            </a:r>
            <a:r>
              <a:rPr lang="en-US" sz="2300" b="1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Point</a:t>
            </a:r>
          </a:p>
          <a:p>
            <a:pPr marL="342900" lvl="1" indent="-342900">
              <a:buFont typeface="Arial"/>
              <a:buChar char="•"/>
            </a:pPr>
            <a:r>
              <a:rPr lang="en-US" sz="2300" b="1" dirty="0">
                <a:latin typeface="Calibri"/>
                <a:cs typeface="Calibri"/>
              </a:rPr>
              <a:t>Synergy</a:t>
            </a:r>
            <a:r>
              <a:rPr lang="en-US" sz="2300" dirty="0">
                <a:latin typeface="Calibri"/>
                <a:cs typeface="Calibri"/>
              </a:rPr>
              <a:t>/Synergistic Effects: </a:t>
            </a:r>
            <a:r>
              <a:rPr lang="en-US" sz="2300" dirty="0">
                <a:latin typeface="Calibri"/>
                <a:ea typeface="ＭＳ Ｐゴシック" charset="0"/>
                <a:cs typeface="Calibri"/>
              </a:rPr>
              <a:t>two or more processes combine in such a way that combined effect is greater than the two separate effects; </a:t>
            </a:r>
            <a:r>
              <a:rPr lang="en-US" sz="2300" dirty="0">
                <a:latin typeface="Calibri"/>
                <a:cs typeface="Calibri"/>
              </a:rPr>
              <a:t>a whole that is greater than the simple sum of its parts; </a:t>
            </a:r>
            <a:r>
              <a:rPr lang="en-US" sz="2300" dirty="0">
                <a:latin typeface="Calibri"/>
                <a:ea typeface="ＭＳ Ｐゴシック" charset="0"/>
                <a:cs typeface="Calibri"/>
              </a:rPr>
              <a:t>system effects can be amplified </a:t>
            </a:r>
            <a:br>
              <a:rPr lang="en-US" sz="2300" dirty="0">
                <a:latin typeface="Calibri"/>
                <a:ea typeface="ＭＳ Ｐゴシック" charset="0"/>
                <a:cs typeface="Calibri"/>
              </a:rPr>
            </a:br>
            <a:r>
              <a:rPr lang="en-US" sz="2300" dirty="0">
                <a:latin typeface="Calibri"/>
                <a:ea typeface="ＭＳ Ｐゴシック" charset="0"/>
                <a:cs typeface="Calibri"/>
              </a:rPr>
              <a:t>through Synergy.</a:t>
            </a:r>
            <a:endParaRPr lang="en-US" sz="2300" dirty="0">
              <a:latin typeface="Calibri"/>
              <a:cs typeface="Calibri"/>
            </a:endParaRPr>
          </a:p>
          <a:p>
            <a:r>
              <a:rPr lang="en-US" sz="2300" dirty="0">
                <a:latin typeface="Calibri"/>
                <a:cs typeface="Calibri"/>
              </a:rPr>
              <a:t>Natural OR </a:t>
            </a:r>
            <a:r>
              <a:rPr lang="en-US" sz="2300" b="1" dirty="0">
                <a:latin typeface="Calibri"/>
                <a:cs typeface="Calibri"/>
              </a:rPr>
              <a:t>Anthropogenic</a:t>
            </a:r>
            <a:r>
              <a:rPr lang="en-US" sz="2300" dirty="0">
                <a:latin typeface="Calibri"/>
                <a:cs typeface="Calibri"/>
              </a:rPr>
              <a:t> factors lead to a breakdown in a negative feedback loop and drive an environmental system away from its steady state.</a:t>
            </a:r>
          </a:p>
          <a:p>
            <a:r>
              <a:rPr lang="en-US" sz="23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Time </a:t>
            </a:r>
            <a:r>
              <a:rPr lang="en-US" sz="23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delays vary</a:t>
            </a:r>
          </a:p>
          <a:p>
            <a:pPr lvl="1"/>
            <a:r>
              <a:rPr lang="en-US" sz="23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Between the input of a feedback stimulus and the response to </a:t>
            </a:r>
            <a:r>
              <a:rPr lang="en-US" sz="23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it</a:t>
            </a:r>
            <a:endParaRPr lang="en-US" sz="23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r>
              <a:rPr lang="en-US" sz="2300" b="1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Tipping point, </a:t>
            </a:r>
            <a:r>
              <a:rPr lang="en-US" sz="23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threshold level</a:t>
            </a:r>
          </a:p>
          <a:p>
            <a:pPr lvl="1"/>
            <a:r>
              <a:rPr lang="en-US" sz="23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Causes a shift in the behavior of a system</a:t>
            </a:r>
          </a:p>
          <a:p>
            <a:pPr lvl="1"/>
            <a:r>
              <a:rPr lang="en-US" sz="23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Melting of polar ice</a:t>
            </a:r>
          </a:p>
          <a:p>
            <a:pPr lvl="1"/>
            <a:r>
              <a:rPr lang="en-US" sz="23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Population growth</a:t>
            </a:r>
          </a:p>
          <a:p>
            <a:pPr marL="0" indent="0">
              <a:buNone/>
            </a:pPr>
            <a:endParaRPr lang="en-US" sz="2300" b="1" dirty="0" smtClean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12190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28133"/>
          </a:xfrm>
        </p:spPr>
        <p:txBody>
          <a:bodyPr anchor="b">
            <a:normAutofit fontScale="90000"/>
          </a:bodyPr>
          <a:lstStyle/>
          <a:p>
            <a:pPr eaLnBrk="1" hangingPunct="1"/>
            <a:r>
              <a:rPr lang="en-US" sz="3200" b="1" dirty="0" smtClean="0">
                <a:latin typeface="Arial" charset="0"/>
                <a:ea typeface="ＭＳ Ｐゴシック" charset="0"/>
              </a:rPr>
              <a:t>Environmental Science Uses Statistics &amp; Models</a:t>
            </a:r>
            <a:endParaRPr lang="en-US" sz="3200" b="1" dirty="0">
              <a:latin typeface="Arial" charset="0"/>
              <a:ea typeface="ＭＳ Ｐゴシック" charset="0"/>
            </a:endParaRPr>
          </a:p>
        </p:txBody>
      </p:sp>
      <p:sp>
        <p:nvSpPr>
          <p:cNvPr id="4198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265387" y="761081"/>
            <a:ext cx="8606117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 smtClean="0">
                <a:latin typeface="Calibri"/>
                <a:ea typeface="ＭＳ Ｐゴシック" charset="0"/>
                <a:cs typeface="Calibri"/>
              </a:rPr>
              <a:t>Traditional observational science is limited to the natural world.  However, scientists can use statistics and develop computer models to simulate real earth systems and environmental processes. </a:t>
            </a:r>
            <a:r>
              <a:rPr lang="en-US" sz="2400" b="1" dirty="0" smtClean="0">
                <a:latin typeface="Calibri"/>
                <a:cs typeface="Calibri"/>
              </a:rPr>
              <a:t>Example: </a:t>
            </a:r>
            <a:r>
              <a:rPr lang="en-US" sz="2400" dirty="0" smtClean="0">
                <a:latin typeface="Calibri"/>
                <a:cs typeface="Calibri"/>
              </a:rPr>
              <a:t>global w</a:t>
            </a:r>
            <a:r>
              <a:rPr lang="en-US" sz="2400" dirty="0">
                <a:cs typeface="Calibri"/>
              </a:rPr>
              <a:t>arming climate models</a:t>
            </a:r>
            <a:endParaRPr lang="en-US" sz="2400" dirty="0" smtClean="0">
              <a:latin typeface="Calibri"/>
              <a:cs typeface="Calibri"/>
            </a:endParaRPr>
          </a:p>
          <a:p>
            <a:pPr marL="0" indent="0">
              <a:buNone/>
            </a:pPr>
            <a:endParaRPr lang="en-US" sz="1200" b="1" dirty="0" smtClean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r>
              <a:rPr lang="en-US" sz="2400" b="1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Statistics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(</a:t>
            </a:r>
            <a:r>
              <a:rPr lang="en-US" sz="2400" dirty="0">
                <a:latin typeface="Calibri"/>
                <a:ea typeface="ＭＳ Ｐゴシック" charset="0"/>
                <a:cs typeface="Calibri"/>
              </a:rPr>
              <a:t>s</a:t>
            </a:r>
            <a:r>
              <a:rPr lang="en-US" sz="2400" dirty="0" smtClean="0">
                <a:latin typeface="Calibri"/>
                <a:ea typeface="ＭＳ Ｐゴシック" charset="0"/>
                <a:cs typeface="Calibri"/>
              </a:rPr>
              <a:t>tatistical methods)</a:t>
            </a:r>
            <a:endParaRPr lang="en-US" sz="24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lvl="1" eaLnBrk="1" hangingPunct="1"/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Collect, organize, and interpret numerical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data</a:t>
            </a:r>
            <a:endParaRPr lang="en-US" sz="2400" b="1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lvl="1" eaLnBrk="1" hangingPunct="1"/>
            <a:r>
              <a:rPr lang="en-US" sz="24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Need </a:t>
            </a:r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large enough sample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size</a:t>
            </a:r>
          </a:p>
          <a:p>
            <a:pPr lvl="1"/>
            <a:r>
              <a:rPr lang="en-US" sz="2400" dirty="0" smtClean="0">
                <a:latin typeface="Calibri"/>
                <a:ea typeface="ＭＳ Ｐゴシック" charset="0"/>
                <a:cs typeface="Calibri"/>
              </a:rPr>
              <a:t>may be used to estimate very large or very small numbers</a:t>
            </a:r>
            <a:endParaRPr lang="en-US" sz="2400" dirty="0" smtClean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r>
              <a:rPr lang="en-US" sz="2400" b="1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Models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(computer)</a:t>
            </a:r>
          </a:p>
          <a:p>
            <a:pPr lvl="1"/>
            <a:r>
              <a:rPr lang="en-US" sz="2400" dirty="0" smtClean="0">
                <a:latin typeface="Calibri"/>
                <a:ea typeface="ＭＳ Ｐゴシック" charset="0"/>
                <a:cs typeface="Calibri"/>
              </a:rPr>
              <a:t>Environmental phenomena involve interacting variables and complex interactions</a:t>
            </a:r>
          </a:p>
          <a:p>
            <a:pPr lvl="1"/>
            <a:r>
              <a:rPr lang="en-US" sz="2400" dirty="0" smtClean="0">
                <a:latin typeface="Calibri"/>
                <a:ea typeface="ＭＳ Ｐゴシック" charset="0"/>
                <a:cs typeface="Calibri"/>
              </a:rPr>
              <a:t>Scientists can identify major components/variables within systems and their interactions and use the data to make predictions.</a:t>
            </a:r>
          </a:p>
          <a:p>
            <a:endParaRPr lang="en-US" sz="2400" b="1" dirty="0" smtClean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lvl="1" eaLnBrk="1" hangingPunct="1"/>
            <a:endParaRPr lang="en-US" sz="24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lvl="1" eaLnBrk="1" hangingPunct="1">
              <a:buFont typeface="Times" charset="0"/>
              <a:buNone/>
            </a:pPr>
            <a:endParaRPr lang="en-US" sz="24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lvl="1" eaLnBrk="1" hangingPunct="1">
              <a:buFont typeface="Times" charset="0"/>
              <a:buNone/>
            </a:pPr>
            <a:endParaRPr lang="en-US" sz="24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425652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"/>
          <p:cNvSpPr txBox="1">
            <a:spLocks noChangeArrowheads="1"/>
          </p:cNvSpPr>
          <p:nvPr/>
        </p:nvSpPr>
        <p:spPr>
          <a:xfrm>
            <a:off x="-1" y="0"/>
            <a:ext cx="4605867" cy="6096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b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000" b="1" dirty="0" smtClean="0">
                <a:latin typeface="Calibri"/>
                <a:ea typeface="ＭＳ Ｐゴシック" charset="0"/>
                <a:cs typeface="Calibri"/>
              </a:rPr>
              <a:t>Levels of Organization</a:t>
            </a:r>
            <a:endParaRPr lang="en-US" sz="3000" b="1" dirty="0">
              <a:latin typeface="Calibri"/>
              <a:ea typeface="ＭＳ Ｐゴシック" charset="0"/>
              <a:cs typeface="Calibri"/>
            </a:endParaRPr>
          </a:p>
        </p:txBody>
      </p:sp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3589339" y="186796"/>
            <a:ext cx="4916487" cy="1524000"/>
            <a:chOff x="1103" y="51"/>
            <a:chExt cx="3097" cy="960"/>
          </a:xfrm>
        </p:grpSpPr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2016" y="156"/>
              <a:ext cx="2184" cy="487"/>
            </a:xfrm>
            <a:prstGeom prst="rect">
              <a:avLst/>
            </a:prstGeom>
            <a:solidFill>
              <a:srgbClr val="FFFBC5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90000"/>
                </a:lnSpc>
                <a:defRPr/>
              </a:pPr>
              <a:r>
                <a:rPr lang="en-US" sz="1600" b="1"/>
                <a:t>A human body contains trillions</a:t>
              </a:r>
            </a:p>
            <a:p>
              <a:pPr eaLnBrk="1" hangingPunct="1">
                <a:lnSpc>
                  <a:spcPct val="90000"/>
                </a:lnSpc>
                <a:defRPr/>
              </a:pPr>
              <a:r>
                <a:rPr lang="en-US" sz="1600" b="1"/>
                <a:t>of cells, each with an identical set</a:t>
              </a:r>
            </a:p>
            <a:p>
              <a:pPr eaLnBrk="1" hangingPunct="1">
                <a:lnSpc>
                  <a:spcPct val="90000"/>
                </a:lnSpc>
                <a:defRPr/>
              </a:pPr>
              <a:r>
                <a:rPr lang="en-US" sz="1600" b="1"/>
                <a:t>of genes.</a:t>
              </a:r>
            </a:p>
          </p:txBody>
        </p:sp>
        <p:pic>
          <p:nvPicPr>
            <p:cNvPr id="8" name="Picture 6" descr="0205_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3" y="51"/>
              <a:ext cx="767" cy="9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Group 7"/>
          <p:cNvGrpSpPr>
            <a:grpSpLocks/>
          </p:cNvGrpSpPr>
          <p:nvPr/>
        </p:nvGrpSpPr>
        <p:grpSpPr bwMode="auto">
          <a:xfrm>
            <a:off x="3587751" y="744008"/>
            <a:ext cx="4725988" cy="1930400"/>
            <a:chOff x="1102" y="402"/>
            <a:chExt cx="2977" cy="1216"/>
          </a:xfrm>
        </p:grpSpPr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2016" y="1116"/>
              <a:ext cx="2063" cy="348"/>
            </a:xfrm>
            <a:prstGeom prst="rect">
              <a:avLst/>
            </a:prstGeom>
            <a:solidFill>
              <a:srgbClr val="FFFBC5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90000"/>
                </a:lnSpc>
                <a:defRPr/>
              </a:pPr>
              <a:r>
                <a:rPr lang="en-US" sz="1600" b="1"/>
                <a:t>Each human cell (except for red</a:t>
              </a:r>
            </a:p>
            <a:p>
              <a:pPr eaLnBrk="1" hangingPunct="1">
                <a:lnSpc>
                  <a:spcPct val="90000"/>
                </a:lnSpc>
                <a:defRPr/>
              </a:pPr>
              <a:r>
                <a:rPr lang="en-US" sz="1600" b="1"/>
                <a:t>blood cells) contains a nucleus.</a:t>
              </a:r>
            </a:p>
          </p:txBody>
        </p:sp>
        <p:pic>
          <p:nvPicPr>
            <p:cNvPr id="11" name="Picture 9" descr="0205_S copy 1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2" y="402"/>
              <a:ext cx="780" cy="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" name="Group 10"/>
          <p:cNvGrpSpPr>
            <a:grpSpLocks/>
          </p:cNvGrpSpPr>
          <p:nvPr/>
        </p:nvGrpSpPr>
        <p:grpSpPr bwMode="auto">
          <a:xfrm>
            <a:off x="3576639" y="2172758"/>
            <a:ext cx="5302250" cy="1501775"/>
            <a:chOff x="1095" y="1302"/>
            <a:chExt cx="3340" cy="946"/>
          </a:xfrm>
        </p:grpSpPr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2016" y="1596"/>
              <a:ext cx="2419" cy="487"/>
            </a:xfrm>
            <a:prstGeom prst="rect">
              <a:avLst/>
            </a:prstGeom>
            <a:solidFill>
              <a:srgbClr val="FFFBC5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90000"/>
                </a:lnSpc>
                <a:defRPr/>
              </a:pPr>
              <a:r>
                <a:rPr lang="en-US" sz="1600" b="1"/>
                <a:t>Each cell nucleus has an identical set</a:t>
              </a:r>
            </a:p>
            <a:p>
              <a:pPr eaLnBrk="1" hangingPunct="1">
                <a:lnSpc>
                  <a:spcPct val="90000"/>
                </a:lnSpc>
                <a:defRPr/>
              </a:pPr>
              <a:r>
                <a:rPr lang="en-US" sz="1600" b="1"/>
                <a:t>of chromosomes, which are found in</a:t>
              </a:r>
            </a:p>
            <a:p>
              <a:pPr eaLnBrk="1" hangingPunct="1">
                <a:lnSpc>
                  <a:spcPct val="90000"/>
                </a:lnSpc>
                <a:defRPr/>
              </a:pPr>
              <a:r>
                <a:rPr lang="en-US" sz="1600" b="1"/>
                <a:t>pairs.</a:t>
              </a:r>
            </a:p>
          </p:txBody>
        </p:sp>
        <p:pic>
          <p:nvPicPr>
            <p:cNvPr id="14" name="Picture 12" descr="0205_S copy 2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5" y="1302"/>
              <a:ext cx="777" cy="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" name="Group 13"/>
          <p:cNvGrpSpPr>
            <a:grpSpLocks/>
          </p:cNvGrpSpPr>
          <p:nvPr/>
        </p:nvGrpSpPr>
        <p:grpSpPr bwMode="auto">
          <a:xfrm>
            <a:off x="3594101" y="2937933"/>
            <a:ext cx="5260975" cy="1744663"/>
            <a:chOff x="1106" y="1784"/>
            <a:chExt cx="3314" cy="1099"/>
          </a:xfrm>
        </p:grpSpPr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2016" y="2268"/>
              <a:ext cx="2404" cy="487"/>
            </a:xfrm>
            <a:prstGeom prst="rect">
              <a:avLst/>
            </a:prstGeom>
            <a:solidFill>
              <a:srgbClr val="FFFBC5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90000"/>
                </a:lnSpc>
                <a:defRPr/>
              </a:pPr>
              <a:r>
                <a:rPr lang="en-US" sz="1600" b="1"/>
                <a:t>A specific pair of chromosomes</a:t>
              </a:r>
            </a:p>
            <a:p>
              <a:pPr eaLnBrk="1" hangingPunct="1">
                <a:lnSpc>
                  <a:spcPct val="90000"/>
                </a:lnSpc>
                <a:defRPr/>
              </a:pPr>
              <a:r>
                <a:rPr lang="en-US" sz="1600" b="1"/>
                <a:t>contains one chromosome from each</a:t>
              </a:r>
            </a:p>
            <a:p>
              <a:pPr eaLnBrk="1" hangingPunct="1">
                <a:lnSpc>
                  <a:spcPct val="90000"/>
                </a:lnSpc>
                <a:defRPr/>
              </a:pPr>
              <a:r>
                <a:rPr lang="en-US" sz="1600" b="1"/>
                <a:t>parent.</a:t>
              </a:r>
            </a:p>
          </p:txBody>
        </p:sp>
        <p:pic>
          <p:nvPicPr>
            <p:cNvPr id="17" name="Picture 15" descr="0205_S copy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6" y="1784"/>
              <a:ext cx="775" cy="10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Group 16"/>
          <p:cNvGrpSpPr>
            <a:grpSpLocks/>
          </p:cNvGrpSpPr>
          <p:nvPr/>
        </p:nvGrpSpPr>
        <p:grpSpPr bwMode="auto">
          <a:xfrm>
            <a:off x="3592514" y="4223808"/>
            <a:ext cx="5194300" cy="1457325"/>
            <a:chOff x="1105" y="2594"/>
            <a:chExt cx="3272" cy="918"/>
          </a:xfrm>
        </p:grpSpPr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2016" y="2940"/>
              <a:ext cx="2361" cy="487"/>
            </a:xfrm>
            <a:prstGeom prst="rect">
              <a:avLst/>
            </a:prstGeom>
            <a:solidFill>
              <a:srgbClr val="FFFBC5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90000"/>
                </a:lnSpc>
                <a:defRPr/>
              </a:pPr>
              <a:r>
                <a:rPr lang="en-US" sz="1600" b="1"/>
                <a:t>Each chromosome contains a long</a:t>
              </a:r>
            </a:p>
            <a:p>
              <a:pPr eaLnBrk="1" hangingPunct="1">
                <a:lnSpc>
                  <a:spcPct val="90000"/>
                </a:lnSpc>
                <a:defRPr/>
              </a:pPr>
              <a:r>
                <a:rPr lang="en-US" sz="1600" b="1"/>
                <a:t>DNA molecule in the form of a coiled</a:t>
              </a:r>
            </a:p>
            <a:p>
              <a:pPr eaLnBrk="1" hangingPunct="1">
                <a:lnSpc>
                  <a:spcPct val="90000"/>
                </a:lnSpc>
                <a:defRPr/>
              </a:pPr>
              <a:r>
                <a:rPr lang="en-US" sz="1600" b="1"/>
                <a:t>double helix.</a:t>
              </a:r>
            </a:p>
          </p:txBody>
        </p:sp>
        <p:pic>
          <p:nvPicPr>
            <p:cNvPr id="20" name="Picture 18" descr="0205_S copy 3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5" y="2594"/>
              <a:ext cx="775" cy="9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1" name="Group 19"/>
          <p:cNvGrpSpPr>
            <a:grpSpLocks/>
          </p:cNvGrpSpPr>
          <p:nvPr/>
        </p:nvGrpSpPr>
        <p:grpSpPr bwMode="auto">
          <a:xfrm>
            <a:off x="3575051" y="5485871"/>
            <a:ext cx="5483225" cy="1249362"/>
            <a:chOff x="1094" y="3389"/>
            <a:chExt cx="3454" cy="787"/>
          </a:xfrm>
        </p:grpSpPr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2016" y="3516"/>
              <a:ext cx="2532" cy="626"/>
            </a:xfrm>
            <a:prstGeom prst="rect">
              <a:avLst/>
            </a:prstGeom>
            <a:solidFill>
              <a:srgbClr val="FFFBC5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lnSpc>
                  <a:spcPct val="90000"/>
                </a:lnSpc>
                <a:defRPr/>
              </a:pPr>
              <a:r>
                <a:rPr lang="en-US" sz="1600" b="1"/>
                <a:t>Genes are segments of DNA on</a:t>
              </a:r>
            </a:p>
            <a:p>
              <a:pPr eaLnBrk="1" hangingPunct="1">
                <a:lnSpc>
                  <a:spcPct val="90000"/>
                </a:lnSpc>
                <a:defRPr/>
              </a:pPr>
              <a:r>
                <a:rPr lang="en-US" sz="1600" b="1"/>
                <a:t>chromosomes that contain instructions</a:t>
              </a:r>
            </a:p>
            <a:p>
              <a:pPr eaLnBrk="1" hangingPunct="1">
                <a:lnSpc>
                  <a:spcPct val="90000"/>
                </a:lnSpc>
                <a:defRPr/>
              </a:pPr>
              <a:r>
                <a:rPr lang="en-US" sz="1600" b="1"/>
                <a:t>to make proteins—the building blocks</a:t>
              </a:r>
            </a:p>
            <a:p>
              <a:pPr eaLnBrk="1" hangingPunct="1">
                <a:lnSpc>
                  <a:spcPct val="90000"/>
                </a:lnSpc>
                <a:defRPr/>
              </a:pPr>
              <a:r>
                <a:rPr lang="en-US" sz="1600" b="1"/>
                <a:t>of life.</a:t>
              </a:r>
            </a:p>
          </p:txBody>
        </p:sp>
        <p:pic>
          <p:nvPicPr>
            <p:cNvPr id="23" name="Picture 21" descr="0205_S copy 4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4" y="3389"/>
              <a:ext cx="787" cy="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Rectangle 3"/>
          <p:cNvSpPr txBox="1">
            <a:spLocks noChangeArrowheads="1"/>
          </p:cNvSpPr>
          <p:nvPr/>
        </p:nvSpPr>
        <p:spPr>
          <a:xfrm>
            <a:off x="84413" y="685271"/>
            <a:ext cx="3504925" cy="50022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300" b="1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Cells</a:t>
            </a:r>
            <a:r>
              <a:rPr lang="en-US" sz="2300" b="1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:</a:t>
            </a:r>
            <a:r>
              <a:rPr lang="en-US" sz="23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 fundamental units of life; all organisms are composed of one or more </a:t>
            </a:r>
            <a:r>
              <a:rPr lang="en-US" sz="2300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cells</a:t>
            </a:r>
            <a:endParaRPr lang="en-US" sz="23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r>
              <a:rPr lang="en-US" sz="2300" b="1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Genes</a:t>
            </a:r>
            <a:r>
              <a:rPr lang="en-US" sz="23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 </a:t>
            </a:r>
          </a:p>
          <a:p>
            <a:pPr lvl="1"/>
            <a:r>
              <a:rPr lang="en-US" sz="23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Sequences of nucleotides within DNA</a:t>
            </a:r>
          </a:p>
          <a:p>
            <a:pPr lvl="1"/>
            <a:r>
              <a:rPr lang="en-US" sz="23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Instructions for proteins</a:t>
            </a:r>
          </a:p>
          <a:p>
            <a:pPr lvl="1"/>
            <a:r>
              <a:rPr lang="en-US" sz="23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Create inheritable </a:t>
            </a:r>
            <a:r>
              <a:rPr lang="en-US" sz="2300" b="1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traits</a:t>
            </a:r>
            <a:endParaRPr lang="en-US" sz="23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r>
              <a:rPr lang="en-US" sz="2300" b="1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Chromosomes</a:t>
            </a:r>
            <a:r>
              <a:rPr lang="en-US" sz="23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: composed of many genes</a:t>
            </a:r>
          </a:p>
          <a:p>
            <a:pPr marL="0" indent="0">
              <a:lnSpc>
                <a:spcPct val="90000"/>
              </a:lnSpc>
              <a:buNone/>
            </a:pPr>
            <a:endParaRPr lang="en-US" sz="2300" dirty="0" smtClean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lang="en-US" sz="2300" dirty="0">
                <a:solidFill>
                  <a:srgbClr val="000000"/>
                </a:solidFill>
                <a:latin typeface="Calibri"/>
                <a:cs typeface="Calibri"/>
              </a:rPr>
              <a:t/>
            </a:r>
            <a:br>
              <a:rPr lang="en-US" sz="2300" dirty="0">
                <a:solidFill>
                  <a:srgbClr val="000000"/>
                </a:solidFill>
                <a:latin typeface="Calibri"/>
                <a:cs typeface="Calibri"/>
              </a:rPr>
            </a:br>
            <a:endParaRPr lang="en-US" sz="2300" b="1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777603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457200" y="1627188"/>
            <a:ext cx="8229600" cy="5002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Times" charset="0"/>
              <a:buNone/>
            </a:pPr>
            <a:endParaRPr lang="en-US" b="1" smtClean="0">
              <a:solidFill>
                <a:srgbClr val="1F881A"/>
              </a:solidFill>
              <a:latin typeface="Arial" charset="0"/>
              <a:ea typeface="ＭＳ Ｐゴシック" charset="0"/>
            </a:endParaRPr>
          </a:p>
          <a:p>
            <a:pPr>
              <a:buFont typeface="Times" charset="0"/>
              <a:buNone/>
            </a:pPr>
            <a:endParaRPr lang="en-US" b="1" smtClean="0">
              <a:solidFill>
                <a:srgbClr val="1F881A"/>
              </a:solidFill>
              <a:latin typeface="Arial" charset="0"/>
              <a:ea typeface="ＭＳ Ｐゴシック" charset="0"/>
            </a:endParaRPr>
          </a:p>
          <a:p>
            <a:pPr>
              <a:buFont typeface="Times" charset="0"/>
              <a:buNone/>
            </a:pPr>
            <a:endParaRPr lang="en-US" b="1" smtClean="0">
              <a:solidFill>
                <a:srgbClr val="1F881A"/>
              </a:solidFill>
              <a:latin typeface="Arial" charset="0"/>
              <a:ea typeface="ＭＳ Ｐゴシック" charset="0"/>
            </a:endParaRPr>
          </a:p>
          <a:p>
            <a:pPr>
              <a:buFont typeface="Times" charset="0"/>
              <a:buNone/>
            </a:pPr>
            <a:endParaRPr lang="en-US" b="1" smtClean="0">
              <a:solidFill>
                <a:srgbClr val="1F881A"/>
              </a:solidFill>
              <a:latin typeface="Arial" charset="0"/>
              <a:ea typeface="ＭＳ Ｐゴシック" charset="0"/>
            </a:endParaRPr>
          </a:p>
          <a:p>
            <a:pPr>
              <a:buFont typeface="Times" charset="0"/>
              <a:buNone/>
            </a:pPr>
            <a:r>
              <a:rPr lang="en-US" b="1" smtClean="0">
                <a:solidFill>
                  <a:srgbClr val="1F881A"/>
                </a:solidFill>
                <a:latin typeface="Arial" charset="0"/>
                <a:ea typeface="ＭＳ Ｐゴシック" charset="0"/>
              </a:rPr>
              <a:t>			</a:t>
            </a:r>
            <a:endParaRPr lang="en-US" sz="2400" b="1">
              <a:solidFill>
                <a:srgbClr val="CC3300"/>
              </a:solidFill>
              <a:latin typeface="Arial" charset="0"/>
              <a:ea typeface="ＭＳ Ｐゴシック" charset="0"/>
            </a:endParaRPr>
          </a:p>
        </p:txBody>
      </p:sp>
      <p:pic>
        <p:nvPicPr>
          <p:cNvPr id="6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533" y="968418"/>
            <a:ext cx="8890000" cy="544666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26"/>
          <p:cNvSpPr txBox="1">
            <a:spLocks noChangeArrowheads="1"/>
          </p:cNvSpPr>
          <p:nvPr/>
        </p:nvSpPr>
        <p:spPr>
          <a:xfrm>
            <a:off x="0" y="0"/>
            <a:ext cx="9144000" cy="72813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smtClean="0">
                <a:latin typeface="Arial" charset="0"/>
                <a:ea typeface="ＭＳ Ｐゴシック" charset="0"/>
              </a:rPr>
              <a:t>Fundamentals of Environmental Science</a:t>
            </a:r>
            <a:endParaRPr lang="en-US" sz="3200" b="1" dirty="0"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08236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28133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US" sz="3200" b="1" dirty="0" smtClean="0">
                <a:latin typeface="Arial" charset="0"/>
                <a:ea typeface="ＭＳ Ｐゴシック" charset="0"/>
              </a:rPr>
              <a:t>Fundamentals of Environmental Science</a:t>
            </a:r>
            <a:endParaRPr lang="en-US" sz="3200" b="1" dirty="0">
              <a:latin typeface="Arial" charset="0"/>
              <a:ea typeface="ＭＳ Ｐゴシック" charset="0"/>
            </a:endParaRPr>
          </a:p>
        </p:txBody>
      </p:sp>
      <p:sp>
        <p:nvSpPr>
          <p:cNvPr id="4198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265387" y="761081"/>
            <a:ext cx="8606117" cy="4525963"/>
          </a:xfrm>
        </p:spPr>
        <p:txBody>
          <a:bodyPr>
            <a:noAutofit/>
          </a:bodyPr>
          <a:lstStyle/>
          <a:p>
            <a:endParaRPr lang="en-US" sz="2400" b="1" dirty="0" smtClean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lvl="1" eaLnBrk="1" hangingPunct="1"/>
            <a:endParaRPr lang="en-US" sz="24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lvl="1" eaLnBrk="1" hangingPunct="1">
              <a:buFont typeface="Times" charset="0"/>
              <a:buNone/>
            </a:pPr>
            <a:endParaRPr lang="en-US" sz="24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lvl="1" eaLnBrk="1" hangingPunct="1">
              <a:buFont typeface="Times" charset="0"/>
              <a:buNone/>
            </a:pPr>
            <a:endParaRPr lang="en-US" sz="24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65387" y="1277303"/>
            <a:ext cx="6745013" cy="50022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Matter</a:t>
            </a:r>
            <a:endParaRPr lang="en-US" sz="2400" b="1" dirty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  <a:p>
            <a:pPr lvl="1"/>
            <a:r>
              <a:rPr lang="en-US" sz="2400" dirty="0">
                <a:solidFill>
                  <a:srgbClr val="000000"/>
                </a:solidFill>
                <a:latin typeface="Arial" charset="0"/>
                <a:ea typeface="ＭＳ Ｐゴシック" charset="0"/>
              </a:rPr>
              <a:t>Has mass and takes up </a:t>
            </a:r>
            <a:r>
              <a:rPr lang="en-US" sz="2400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space</a:t>
            </a:r>
            <a:endParaRPr lang="en-US" sz="2400" b="1" dirty="0" smtClea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  <a:p>
            <a:pPr>
              <a:lnSpc>
                <a:spcPct val="90000"/>
              </a:lnSpc>
            </a:pPr>
            <a:r>
              <a:rPr lang="en-US" sz="2400" b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Atomic theory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All elements are made of atoms</a:t>
            </a:r>
          </a:p>
          <a:p>
            <a:pPr>
              <a:lnSpc>
                <a:spcPct val="90000"/>
              </a:lnSpc>
            </a:pPr>
            <a:r>
              <a:rPr lang="en-US" sz="2400" b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Subatomic particles</a:t>
            </a:r>
          </a:p>
          <a:p>
            <a:pPr lvl="1">
              <a:lnSpc>
                <a:spcPct val="90000"/>
              </a:lnSpc>
            </a:pPr>
            <a:r>
              <a:rPr lang="en-US" sz="2400" b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Protons</a:t>
            </a:r>
            <a:r>
              <a:rPr lang="en-US" sz="2400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 with positive charge and </a:t>
            </a:r>
            <a:r>
              <a:rPr lang="en-US" sz="2400" b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neutrons</a:t>
            </a:r>
            <a:r>
              <a:rPr lang="en-US" sz="2400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 with no charge in </a:t>
            </a:r>
            <a:r>
              <a:rPr lang="en-US" sz="2400" b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nucleus</a:t>
            </a:r>
          </a:p>
          <a:p>
            <a:pPr lvl="1">
              <a:lnSpc>
                <a:spcPct val="90000"/>
              </a:lnSpc>
            </a:pPr>
            <a:r>
              <a:rPr lang="en-US" sz="2400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Negatively charged </a:t>
            </a:r>
            <a:r>
              <a:rPr lang="en-US" sz="2400" b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electrons</a:t>
            </a:r>
            <a:r>
              <a:rPr lang="en-US" sz="2400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 orbit the nucleus</a:t>
            </a:r>
          </a:p>
          <a:p>
            <a:pPr lvl="1">
              <a:lnSpc>
                <a:spcPct val="90000"/>
              </a:lnSpc>
            </a:pPr>
            <a:endParaRPr lang="en-US" sz="2400" dirty="0" smtClea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  <a:p>
            <a:pPr>
              <a:lnSpc>
                <a:spcPct val="90000"/>
              </a:lnSpc>
            </a:pPr>
            <a:r>
              <a:rPr lang="en-US" sz="2400" b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Atomic number</a:t>
            </a:r>
          </a:p>
          <a:p>
            <a:pPr marL="457200" lvl="1" indent="0">
              <a:lnSpc>
                <a:spcPct val="90000"/>
              </a:lnSpc>
              <a:buNone/>
            </a:pPr>
            <a:r>
              <a:rPr lang="en-US" sz="2400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= Number of protons in nucleus</a:t>
            </a:r>
          </a:p>
          <a:p>
            <a:pPr>
              <a:lnSpc>
                <a:spcPct val="90000"/>
              </a:lnSpc>
            </a:pPr>
            <a:r>
              <a:rPr lang="en-US" sz="2400" b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Mass number </a:t>
            </a:r>
          </a:p>
          <a:p>
            <a:pPr marL="457200" lvl="1" indent="0">
              <a:lnSpc>
                <a:spcPct val="90000"/>
              </a:lnSpc>
              <a:buNone/>
            </a:pPr>
            <a:r>
              <a:rPr lang="en-US" sz="2400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= Number of protons </a:t>
            </a:r>
            <a:r>
              <a:rPr lang="en-US" sz="2400" dirty="0">
                <a:solidFill>
                  <a:srgbClr val="000000"/>
                </a:solidFill>
                <a:latin typeface="Arial" charset="0"/>
                <a:ea typeface="ＭＳ Ｐゴシック" charset="0"/>
              </a:rPr>
              <a:t>+</a:t>
            </a:r>
            <a:r>
              <a:rPr lang="en-US" sz="2400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 neutrons in nucleus</a:t>
            </a:r>
            <a:endParaRPr lang="en-US" sz="2400" dirty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65387" y="846165"/>
            <a:ext cx="842141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solidFill>
                  <a:srgbClr val="000000"/>
                </a:solidFill>
                <a:latin typeface="Arial" charset="0"/>
                <a:ea typeface="ＭＳ Ｐゴシック" charset="0"/>
              </a:rPr>
              <a:t>Atoms, Ions, and Molecules Are the Building Blocks of Matter </a:t>
            </a:r>
            <a:endParaRPr lang="en-US" sz="2400" b="1" dirty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pic>
        <p:nvPicPr>
          <p:cNvPr id="6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311" y="1463569"/>
            <a:ext cx="1510156" cy="148303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7905" y="4823248"/>
            <a:ext cx="3084989" cy="1577551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3200" y="2743402"/>
            <a:ext cx="2318304" cy="193192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16294920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09600"/>
          </a:xfrm>
          <a:solidFill>
            <a:srgbClr val="FFFFFF"/>
          </a:solidFill>
        </p:spPr>
        <p:txBody>
          <a:bodyPr/>
          <a:lstStyle/>
          <a:p>
            <a:pPr eaLnBrk="1" hangingPunct="1"/>
            <a:r>
              <a:rPr lang="en-US" sz="3200" b="1" dirty="0">
                <a:latin typeface="Arial" charset="0"/>
                <a:ea typeface="ＭＳ Ｐゴシック" charset="0"/>
              </a:rPr>
              <a:t>Model of a Carbon-12 Atom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457200" y="1627188"/>
            <a:ext cx="8229600" cy="5002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Times" charset="0"/>
              <a:buNone/>
            </a:pPr>
            <a:endParaRPr lang="en-US" b="1" smtClean="0">
              <a:solidFill>
                <a:srgbClr val="1F881A"/>
              </a:solidFill>
              <a:latin typeface="Arial" charset="0"/>
              <a:ea typeface="ＭＳ Ｐゴシック" charset="0"/>
            </a:endParaRPr>
          </a:p>
          <a:p>
            <a:pPr>
              <a:buFont typeface="Times" charset="0"/>
              <a:buNone/>
            </a:pPr>
            <a:endParaRPr lang="en-US" b="1" smtClean="0">
              <a:solidFill>
                <a:srgbClr val="1F881A"/>
              </a:solidFill>
              <a:latin typeface="Arial" charset="0"/>
              <a:ea typeface="ＭＳ Ｐゴシック" charset="0"/>
            </a:endParaRPr>
          </a:p>
          <a:p>
            <a:pPr>
              <a:buFont typeface="Times" charset="0"/>
              <a:buNone/>
            </a:pPr>
            <a:endParaRPr lang="en-US" b="1" smtClean="0">
              <a:solidFill>
                <a:srgbClr val="1F881A"/>
              </a:solidFill>
              <a:latin typeface="Arial" charset="0"/>
              <a:ea typeface="ＭＳ Ｐゴシック" charset="0"/>
            </a:endParaRPr>
          </a:p>
          <a:p>
            <a:pPr>
              <a:buFont typeface="Times" charset="0"/>
              <a:buNone/>
            </a:pPr>
            <a:endParaRPr lang="en-US" b="1" smtClean="0">
              <a:solidFill>
                <a:srgbClr val="1F881A"/>
              </a:solidFill>
              <a:latin typeface="Arial" charset="0"/>
              <a:ea typeface="ＭＳ Ｐゴシック" charset="0"/>
            </a:endParaRPr>
          </a:p>
          <a:p>
            <a:pPr>
              <a:buFont typeface="Times" charset="0"/>
              <a:buNone/>
            </a:pPr>
            <a:r>
              <a:rPr lang="en-US" b="1" smtClean="0">
                <a:solidFill>
                  <a:srgbClr val="1F881A"/>
                </a:solidFill>
                <a:latin typeface="Arial" charset="0"/>
                <a:ea typeface="ＭＳ Ｐゴシック" charset="0"/>
              </a:rPr>
              <a:t>			</a:t>
            </a:r>
            <a:endParaRPr lang="en-US" sz="2400" b="1">
              <a:solidFill>
                <a:srgbClr val="CC3300"/>
              </a:solidFill>
              <a:latin typeface="Arial" charset="0"/>
              <a:ea typeface="ＭＳ Ｐゴシック" charset="0"/>
            </a:endParaRPr>
          </a:p>
        </p:txBody>
      </p:sp>
      <p:pic>
        <p:nvPicPr>
          <p:cNvPr id="9" name="Picture 4" descr="0205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8" y="914400"/>
            <a:ext cx="7399337" cy="543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8010525" y="6584950"/>
            <a:ext cx="1130300" cy="26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/>
          <a:p>
            <a:pPr algn="r" defTabSz="820738">
              <a:defRPr/>
            </a:pPr>
            <a:r>
              <a:rPr lang="en-US" sz="1200" b="1">
                <a:cs typeface="Arial" charset="0"/>
              </a:rPr>
              <a:t>Fig. 2-5, p. 39</a:t>
            </a:r>
          </a:p>
        </p:txBody>
      </p:sp>
    </p:spTree>
    <p:extLst>
      <p:ext uri="{BB962C8B-B14F-4D97-AF65-F5344CB8AC3E}">
        <p14:creationId xmlns:p14="http://schemas.microsoft.com/office/powerpoint/2010/main" val="1681836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728133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US" sz="3200" b="1" dirty="0" smtClean="0">
                <a:latin typeface="Arial" charset="0"/>
                <a:ea typeface="ＭＳ Ｐゴシック" charset="0"/>
              </a:rPr>
              <a:t>Fundamentals of Environmental Science</a:t>
            </a:r>
            <a:endParaRPr lang="en-US" sz="3200" b="1" dirty="0">
              <a:latin typeface="Arial" charset="0"/>
              <a:ea typeface="ＭＳ Ｐゴシック" charset="0"/>
            </a:endParaRPr>
          </a:p>
        </p:txBody>
      </p:sp>
      <p:sp>
        <p:nvSpPr>
          <p:cNvPr id="4198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265387" y="761081"/>
            <a:ext cx="8606117" cy="4525963"/>
          </a:xfrm>
        </p:spPr>
        <p:txBody>
          <a:bodyPr>
            <a:noAutofit/>
          </a:bodyPr>
          <a:lstStyle/>
          <a:p>
            <a:endParaRPr lang="en-US" sz="2400" b="1" dirty="0" smtClean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lvl="1" eaLnBrk="1" hangingPunct="1"/>
            <a:endParaRPr lang="en-US" sz="24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lvl="1" eaLnBrk="1" hangingPunct="1">
              <a:buFont typeface="Times" charset="0"/>
              <a:buNone/>
            </a:pPr>
            <a:endParaRPr lang="en-US" sz="24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lvl="1" eaLnBrk="1" hangingPunct="1">
              <a:buFont typeface="Times" charset="0"/>
              <a:buNone/>
            </a:pPr>
            <a:endParaRPr lang="en-US" sz="24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265387" y="1403923"/>
            <a:ext cx="6745013" cy="50022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Elements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Unique properties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Cannot be broken down chemically into other substances</a:t>
            </a:r>
          </a:p>
          <a:p>
            <a:pPr lvl="1"/>
            <a:r>
              <a:rPr lang="en-US" sz="2400" dirty="0">
                <a:latin typeface="Arial" charset="0"/>
                <a:ea typeface="ＭＳ Ｐゴシック" charset="0"/>
              </a:rPr>
              <a:t>Gold (Ag) and Mercury (Hg) Are Chemical Elements</a:t>
            </a:r>
            <a:endParaRPr lang="en-US" sz="2400" b="1" dirty="0" smtClean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  <a:p>
            <a:r>
              <a:rPr lang="en-US" sz="2400" b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Compounds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Two or more different elements bonded together in fixed proportions</a:t>
            </a:r>
          </a:p>
          <a:p>
            <a:pPr lvl="1"/>
            <a:r>
              <a:rPr lang="en-US" sz="2400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Sugar (sucrose) is </a:t>
            </a:r>
            <a:r>
              <a:rPr lang="en-US" sz="2400" dirty="0">
                <a:solidFill>
                  <a:srgbClr val="000000"/>
                </a:solidFill>
                <a:latin typeface="Arial" charset="0"/>
                <a:ea typeface="ＭＳ Ｐゴシック" charset="0"/>
              </a:rPr>
              <a:t>a </a:t>
            </a:r>
            <a:r>
              <a:rPr lang="en-US" sz="2400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compound C</a:t>
            </a:r>
            <a:r>
              <a:rPr lang="en-US" sz="2400" baseline="-25000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12</a:t>
            </a:r>
            <a:r>
              <a:rPr lang="en-US" sz="2400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H</a:t>
            </a:r>
            <a:r>
              <a:rPr lang="en-US" sz="2400" baseline="-25000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22</a:t>
            </a:r>
            <a:r>
              <a:rPr lang="en-US" sz="2400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O</a:t>
            </a:r>
            <a:r>
              <a:rPr lang="en-US" sz="2400" baseline="-25000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11</a:t>
            </a:r>
            <a:endParaRPr lang="en-US" sz="2400" dirty="0">
              <a:solidFill>
                <a:srgbClr val="000000"/>
              </a:solidFill>
              <a:latin typeface="Arial" charset="0"/>
              <a:ea typeface="ＭＳ Ｐゴシック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65388" y="912280"/>
            <a:ext cx="7162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Matter Consists of Elements and Compounds</a:t>
            </a:r>
            <a:endParaRPr lang="en-US" sz="2400" b="1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</p:txBody>
      </p:sp>
      <p:pic>
        <p:nvPicPr>
          <p:cNvPr id="6" name="Picture 6" descr="0204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010395" y="1556324"/>
            <a:ext cx="1753473" cy="1169591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7" name="Picture 7" descr="0204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398" y="2878316"/>
            <a:ext cx="1753472" cy="12377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10398" y="4308703"/>
            <a:ext cx="1753471" cy="1284281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37807934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8467"/>
            <a:ext cx="9144000" cy="609600"/>
          </a:xfrm>
          <a:solidFill>
            <a:srgbClr val="FFFFFF"/>
          </a:solidFill>
        </p:spPr>
        <p:txBody>
          <a:bodyPr>
            <a:noAutofit/>
          </a:bodyPr>
          <a:lstStyle/>
          <a:p>
            <a:pPr eaLnBrk="1" hangingPunct="1"/>
            <a:r>
              <a:rPr lang="en-US" sz="2100" b="1" dirty="0" smtClean="0">
                <a:latin typeface="Arial" charset="0"/>
                <a:ea typeface="ＭＳ Ｐゴシック" charset="0"/>
              </a:rPr>
              <a:t>Common Chemical Elements &amp; Compounds in Environmental Science</a:t>
            </a:r>
            <a:endParaRPr lang="en-US" sz="2100" b="1" dirty="0">
              <a:latin typeface="Arial" charset="0"/>
              <a:ea typeface="ＭＳ Ｐゴシック" charset="0"/>
            </a:endParaRPr>
          </a:p>
        </p:txBody>
      </p:sp>
      <p:pic>
        <p:nvPicPr>
          <p:cNvPr id="21508" name="Picture 4" descr="02T1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66" y="618067"/>
            <a:ext cx="4250267" cy="60981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4" name="Picture 4" descr="02T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997" y="618067"/>
            <a:ext cx="3919536" cy="61084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91152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1103</TotalTime>
  <Words>1786</Words>
  <Application>Microsoft Macintosh PowerPoint</Application>
  <PresentationFormat>On-screen Show (4:3)</PresentationFormat>
  <Paragraphs>351</Paragraphs>
  <Slides>28</Slides>
  <Notes>26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PowerPoint Presentation</vt:lpstr>
      <vt:lpstr>PowerPoint Presentation</vt:lpstr>
      <vt:lpstr>Environmental Science Uses Statistics &amp; Models</vt:lpstr>
      <vt:lpstr>PowerPoint Presentation</vt:lpstr>
      <vt:lpstr>PowerPoint Presentation</vt:lpstr>
      <vt:lpstr>Fundamentals of Environmental Science</vt:lpstr>
      <vt:lpstr>Model of a Carbon-12 Atom</vt:lpstr>
      <vt:lpstr>Fundamentals of Environmental Science</vt:lpstr>
      <vt:lpstr>Common Chemical Elements &amp; Compounds in Environmental Science</vt:lpstr>
      <vt:lpstr>Fundamentals of Environmental Science</vt:lpstr>
      <vt:lpstr>Fundamentals of Environmental Science</vt:lpstr>
      <vt:lpstr>Fundamentals of Environmental Science</vt:lpstr>
      <vt:lpstr>pH Scale</vt:lpstr>
      <vt:lpstr>Fundamentals of Environmental Science</vt:lpstr>
      <vt:lpstr>Fundamentals of Environmental Science</vt:lpstr>
      <vt:lpstr>Fundamentals of Environmental Science</vt:lpstr>
      <vt:lpstr>Fundamentals of Environmental Science</vt:lpstr>
      <vt:lpstr>Fundamentals of Environmental Science</vt:lpstr>
      <vt:lpstr>Fundamentals of Environmental Science</vt:lpstr>
      <vt:lpstr>The Electromagnetic Spectrum</vt:lpstr>
      <vt:lpstr>The Greenhouse Effect</vt:lpstr>
      <vt:lpstr>Fundamentals of Environmental Science</vt:lpstr>
      <vt:lpstr>Fundamentals of Environmental Science</vt:lpstr>
      <vt:lpstr>Fundamentals of Environmental Science</vt:lpstr>
      <vt:lpstr>Fundamentals of Environmental Science</vt:lpstr>
      <vt:lpstr>Fundamentals of Environmental Science</vt:lpstr>
      <vt:lpstr>Fundamentals of Environmental Science</vt:lpstr>
      <vt:lpstr>Fundamentals of Environmental Science</vt:lpstr>
    </vt:vector>
  </TitlesOfParts>
  <Company>TJHS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Brett Butera</dc:creator>
  <cp:lastModifiedBy>Brett Butera</cp:lastModifiedBy>
  <cp:revision>259</cp:revision>
  <dcterms:created xsi:type="dcterms:W3CDTF">2016-08-10T16:56:10Z</dcterms:created>
  <dcterms:modified xsi:type="dcterms:W3CDTF">2016-08-17T23:32:50Z</dcterms:modified>
</cp:coreProperties>
</file>