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ov" ContentType="video/unknown"/>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8"/>
  </p:notesMasterIdLst>
  <p:handoutMasterIdLst>
    <p:handoutMasterId r:id="rId39"/>
  </p:handoutMasterIdLst>
  <p:sldIdLst>
    <p:sldId id="257" r:id="rId2"/>
    <p:sldId id="372" r:id="rId3"/>
    <p:sldId id="373" r:id="rId4"/>
    <p:sldId id="402" r:id="rId5"/>
    <p:sldId id="377" r:id="rId6"/>
    <p:sldId id="374" r:id="rId7"/>
    <p:sldId id="375" r:id="rId8"/>
    <p:sldId id="406" r:id="rId9"/>
    <p:sldId id="394" r:id="rId10"/>
    <p:sldId id="404" r:id="rId11"/>
    <p:sldId id="405" r:id="rId12"/>
    <p:sldId id="403" r:id="rId13"/>
    <p:sldId id="376" r:id="rId14"/>
    <p:sldId id="380" r:id="rId15"/>
    <p:sldId id="381" r:id="rId16"/>
    <p:sldId id="382" r:id="rId17"/>
    <p:sldId id="378" r:id="rId18"/>
    <p:sldId id="379" r:id="rId19"/>
    <p:sldId id="386" r:id="rId20"/>
    <p:sldId id="387" r:id="rId21"/>
    <p:sldId id="416" r:id="rId22"/>
    <p:sldId id="388" r:id="rId23"/>
    <p:sldId id="384" r:id="rId24"/>
    <p:sldId id="385" r:id="rId25"/>
    <p:sldId id="417" r:id="rId26"/>
    <p:sldId id="418" r:id="rId27"/>
    <p:sldId id="383" r:id="rId28"/>
    <p:sldId id="389" r:id="rId29"/>
    <p:sldId id="390" r:id="rId30"/>
    <p:sldId id="391" r:id="rId31"/>
    <p:sldId id="392" r:id="rId32"/>
    <p:sldId id="395" r:id="rId33"/>
    <p:sldId id="396" r:id="rId34"/>
    <p:sldId id="397" r:id="rId35"/>
    <p:sldId id="398" r:id="rId36"/>
    <p:sldId id="399" r:id="rId3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F3FDBC"/>
    <a:srgbClr val="AAC6A4"/>
    <a:srgbClr val="74C681"/>
    <a:srgbClr val="00FFFF"/>
    <a:srgbClr val="00FF00"/>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92" d="100"/>
          <a:sy n="92" d="100"/>
        </p:scale>
        <p:origin x="-1576" y="-1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notesMaster" Target="notesMasters/notesMaster1.xml"/><Relationship Id="rId39" Type="http://schemas.openxmlformats.org/officeDocument/2006/relationships/handoutMaster" Target="handoutMasters/handoutMaster1.xml"/><Relationship Id="rId40" Type="http://schemas.openxmlformats.org/officeDocument/2006/relationships/printerSettings" Target="printerSettings/printerSettings1.bin"/><Relationship Id="rId41" Type="http://schemas.openxmlformats.org/officeDocument/2006/relationships/presProps" Target="presProps.xml"/><Relationship Id="rId42" Type="http://schemas.openxmlformats.org/officeDocument/2006/relationships/viewProps" Target="viewProps.xml"/><Relationship Id="rId43" Type="http://schemas.openxmlformats.org/officeDocument/2006/relationships/theme" Target="theme/theme1.xml"/><Relationship Id="rId4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12/1/16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12/1/16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14</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9875"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noTextEdit="1"/>
          </p:cNvSpPr>
          <p:nvPr>
            <p:ph type="sldImg"/>
          </p:nvPr>
        </p:nvSpPr>
        <p:spPr>
          <a:ln/>
        </p:spPr>
      </p:sp>
      <p:sp>
        <p:nvSpPr>
          <p:cNvPr id="4301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C51322"/>
                </a:solidFill>
                <a:ea typeface="ＭＳ Ｐゴシック" charset="0"/>
              </a:rPr>
              <a:t>Figure 11.2:</a:t>
            </a:r>
            <a:r>
              <a:rPr noProof="1">
                <a:solidFill>
                  <a:srgbClr val="C51322"/>
                </a:solidFill>
                <a:ea typeface="ＭＳ Ｐゴシック" charset="0"/>
              </a:rPr>
              <a:t> </a:t>
            </a:r>
            <a:r>
              <a:rPr lang="en-US" b="1">
                <a:solidFill>
                  <a:srgbClr val="C51322"/>
                </a:solidFill>
                <a:ea typeface="ＭＳ Ｐゴシック" charset="0"/>
              </a:rPr>
              <a:t>N</a:t>
            </a:r>
            <a:r>
              <a:rPr b="1" noProof="1">
                <a:solidFill>
                  <a:srgbClr val="C51322"/>
                </a:solidFill>
                <a:ea typeface="ＭＳ Ｐゴシック" charset="0"/>
              </a:rPr>
              <a:t>atural capital degradation. </a:t>
            </a:r>
          </a:p>
          <a:p>
            <a:r>
              <a:rPr noProof="1">
                <a:solidFill>
                  <a:srgbClr val="221E1F"/>
                </a:solidFill>
                <a:ea typeface="ＭＳ Ｐゴシック" charset="0"/>
              </a:rPr>
              <a:t>These photos show an area of ocean bottom before (left) and after (right) a trawler net scraped it like a gigantic bulldozer. These ocean-floor communities could take decades or centuries to recover. According to marine scientist Elliot Norse, “Bottom trawling is probably the largest human-caused disturbance to the biosphere.” Trawler fishers disagree and claim that ocean bottom life recovers after trawling. </a:t>
            </a:r>
            <a:r>
              <a:rPr b="1" noProof="1">
                <a:solidFill>
                  <a:srgbClr val="221E1F"/>
                </a:solidFill>
                <a:ea typeface="ＭＳ Ｐゴシック" charset="0"/>
              </a:rPr>
              <a:t>Question: </a:t>
            </a:r>
            <a:r>
              <a:rPr noProof="1">
                <a:solidFill>
                  <a:srgbClr val="221E1F"/>
                </a:solidFill>
                <a:ea typeface="ＭＳ Ｐゴシック" charset="0"/>
              </a:rPr>
              <a:t>What land activities are comparable to this?</a:t>
            </a:r>
          </a:p>
        </p:txBody>
      </p:sp>
      <p:sp>
        <p:nvSpPr>
          <p:cNvPr id="4301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A74A9B7-ACBA-804F-A315-DFB82EC512CE}" type="slidenum">
              <a:rPr lang="en-US" sz="1200"/>
              <a:pPr/>
              <a:t>16</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17</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065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C51322"/>
                </a:solidFill>
                <a:ea typeface="ＭＳ Ｐゴシック" charset="0"/>
              </a:rPr>
              <a:t>Figure 11.7:</a:t>
            </a:r>
            <a:r>
              <a:rPr noProof="1">
                <a:solidFill>
                  <a:srgbClr val="C51322"/>
                </a:solidFill>
                <a:ea typeface="ＭＳ Ｐゴシック" charset="0"/>
              </a:rPr>
              <a:t> </a:t>
            </a:r>
            <a:r>
              <a:rPr lang="en-US" b="1">
                <a:solidFill>
                  <a:srgbClr val="C51322"/>
                </a:solidFill>
                <a:ea typeface="ＭＳ Ｐゴシック" charset="0"/>
              </a:rPr>
              <a:t>N</a:t>
            </a:r>
            <a:r>
              <a:rPr b="1" noProof="1">
                <a:solidFill>
                  <a:srgbClr val="C51322"/>
                </a:solidFill>
                <a:ea typeface="ＭＳ Ｐゴシック" charset="0"/>
              </a:rPr>
              <a:t>atural capital degradation. </a:t>
            </a:r>
          </a:p>
          <a:p>
            <a:r>
              <a:rPr noProof="1">
                <a:solidFill>
                  <a:srgbClr val="221E1F"/>
                </a:solidFill>
                <a:ea typeface="ＭＳ Ｐゴシック" charset="0"/>
              </a:rPr>
              <a:t>This graph illustrates the collapse of Canada’s 500-year-old Atlantic cod fishery off</a:t>
            </a:r>
            <a:r>
              <a:rPr lang="en-US">
                <a:solidFill>
                  <a:srgbClr val="221E1F"/>
                </a:solidFill>
                <a:ea typeface="ＭＳ Ｐゴシック" charset="0"/>
              </a:rPr>
              <a:t> </a:t>
            </a:r>
            <a:r>
              <a:rPr noProof="1">
                <a:solidFill>
                  <a:srgbClr val="221E1F"/>
                </a:solidFill>
                <a:ea typeface="ＭＳ Ｐゴシック" charset="0"/>
              </a:rPr>
              <a:t>the coast of Newfoundland in the northwest Atlantic. Beginning in the late 1950s, fishers used bottom trawlers to capture more of the stock, reflected in the sharp rise in this graph. This resulted in extreme overexploitation of the fishery, which began a steady decline throughout the 1970s, followed by a slight recovery in the 1980s, and then total collapse by 1992, when the fishery was shut down. Despite a total ban on fishing, the cod population has not recovered. The fishery was reopened on a limited basis in 1998 but then closed indefinitely in 2003 and today shows no signs of recovery. (Data from Millennium Ecosystem Assessment)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481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3481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8.5:</a:t>
            </a:r>
            <a:r>
              <a:rPr noProof="1">
                <a:solidFill>
                  <a:srgbClr val="221E1F"/>
                </a:solidFill>
                <a:ea typeface="ＭＳ Ｐゴシック" charset="0"/>
              </a:rPr>
              <a:t> Marine systems provide a number of important ecological and economic services (</a:t>
            </a:r>
            <a:r>
              <a:rPr b="1" noProof="1">
                <a:solidFill>
                  <a:srgbClr val="960057"/>
                </a:solidFill>
                <a:ea typeface="ＭＳ Ｐゴシック" charset="0"/>
              </a:rPr>
              <a:t>Concept 8-2</a:t>
            </a:r>
            <a:r>
              <a:rPr noProof="1">
                <a:solidFill>
                  <a:srgbClr val="221E1F"/>
                </a:solidFill>
                <a:ea typeface="ＭＳ Ｐゴシック" charset="0"/>
              </a:rPr>
              <a:t>). </a:t>
            </a:r>
            <a:r>
              <a:rPr b="1" noProof="1">
                <a:solidFill>
                  <a:srgbClr val="221E1F"/>
                </a:solidFill>
                <a:ea typeface="ＭＳ Ｐゴシック" charset="0"/>
              </a:rPr>
              <a:t>Questions: </a:t>
            </a:r>
            <a:r>
              <a:rPr noProof="1">
                <a:solidFill>
                  <a:srgbClr val="221E1F"/>
                </a:solidFill>
                <a:ea typeface="ＭＳ Ｐゴシック" charset="0"/>
              </a:rPr>
              <a:t>Which two ecological services and which two economic services do you think are the most important? Why?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20</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21</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1981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1981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0000"/>
                </a:solidFill>
                <a:ea typeface="ＭＳ Ｐゴシック" charset="0"/>
              </a:rPr>
              <a:t>Figure 11.11:</a:t>
            </a:r>
            <a:r>
              <a:rPr noProof="1">
                <a:solidFill>
                  <a:srgbClr val="000000"/>
                </a:solidFill>
                <a:ea typeface="ＭＳ Ｐゴシック" charset="0"/>
              </a:rPr>
              <a:t> There are a number of ways to manage fisheries more sustainably and protect marine biodiversity. </a:t>
            </a:r>
            <a:r>
              <a:rPr b="1" noProof="1">
                <a:solidFill>
                  <a:srgbClr val="000000"/>
                </a:solidFill>
                <a:ea typeface="ＭＳ Ｐゴシック" charset="0"/>
              </a:rPr>
              <a:t>Questions: </a:t>
            </a:r>
            <a:r>
              <a:rPr noProof="1">
                <a:solidFill>
                  <a:srgbClr val="000000"/>
                </a:solidFill>
                <a:ea typeface="ＭＳ Ｐゴシック" charset="0"/>
              </a:rPr>
              <a:t>Which four of these solutions do you think are the most important? Why?</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23</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24</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25</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26</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27</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28</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318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11.9:</a:t>
            </a:r>
            <a:r>
              <a:rPr noProof="1">
                <a:solidFill>
                  <a:srgbClr val="221E1F"/>
                </a:solidFill>
                <a:ea typeface="ＭＳ Ｐゴシック" charset="0"/>
              </a:rPr>
              <a:t> Several major species of sea turtles have roamed the sea for 150 million years. The hawksbill, Kemp’s ridley, and leatherback turtles are </a:t>
            </a:r>
            <a:r>
              <a:rPr i="1" noProof="1">
                <a:solidFill>
                  <a:srgbClr val="221E1F"/>
                </a:solidFill>
                <a:ea typeface="ＭＳ Ｐゴシック" charset="0"/>
              </a:rPr>
              <a:t>critically endangered</a:t>
            </a:r>
            <a:r>
              <a:rPr noProof="1">
                <a:solidFill>
                  <a:srgbClr val="221E1F"/>
                </a:solidFill>
                <a:ea typeface="ＭＳ Ｐゴシック" charset="0"/>
              </a:rPr>
              <a:t>. Flatbacks live along the coasts of northern Australia and Papua, New Guinea, and are not classified as endangered because they nest in very remote places, but the Australian government classifies them as </a:t>
            </a:r>
            <a:r>
              <a:rPr i="1" noProof="1">
                <a:solidFill>
                  <a:srgbClr val="221E1F"/>
                </a:solidFill>
                <a:ea typeface="ＭＳ Ｐゴシック" charset="0"/>
              </a:rPr>
              <a:t>vulnerable</a:t>
            </a:r>
            <a:r>
              <a:rPr noProof="1">
                <a:solidFill>
                  <a:srgbClr val="221E1F"/>
                </a:solidFill>
                <a:ea typeface="ＭＳ Ｐゴシック" charset="0"/>
              </a:rPr>
              <a:t>. The loggerhead, green, and olive ridley are classified as </a:t>
            </a:r>
            <a:r>
              <a:rPr i="1" noProof="1">
                <a:solidFill>
                  <a:srgbClr val="221E1F"/>
                </a:solidFill>
                <a:ea typeface="ＭＳ Ｐゴシック" charset="0"/>
              </a:rPr>
              <a:t>endangered</a:t>
            </a:r>
            <a:r>
              <a:rPr noProof="1">
                <a:solidFill>
                  <a:srgbClr val="221E1F"/>
                </a:solidFill>
                <a:ea typeface="ＭＳ Ｐゴシック" charset="0"/>
              </a:rPr>
              <a:t>. See the photo of an endangered green sea turtle on the title page.</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38914"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38915"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8.15:</a:t>
            </a:r>
            <a:r>
              <a:rPr noProof="1">
                <a:solidFill>
                  <a:srgbClr val="221E1F"/>
                </a:solidFill>
                <a:ea typeface="ＭＳ Ｐゴシック" charset="0"/>
              </a:rPr>
              <a:t> Freshwater systems provide many important ecological and economic services (</a:t>
            </a:r>
            <a:r>
              <a:rPr b="1" noProof="1">
                <a:solidFill>
                  <a:srgbClr val="960057"/>
                </a:solidFill>
                <a:ea typeface="ＭＳ Ｐゴシック" charset="0"/>
              </a:rPr>
              <a:t>Concept 8-4</a:t>
            </a:r>
            <a:r>
              <a:rPr noProof="1">
                <a:solidFill>
                  <a:srgbClr val="221E1F"/>
                </a:solidFill>
                <a:ea typeface="ＭＳ Ｐゴシック" charset="0"/>
              </a:rPr>
              <a:t>). </a:t>
            </a:r>
            <a:r>
              <a:rPr b="1" noProof="1">
                <a:solidFill>
                  <a:srgbClr val="221E1F"/>
                </a:solidFill>
                <a:ea typeface="ＭＳ Ｐゴシック" charset="0"/>
              </a:rPr>
              <a:t>Questions: </a:t>
            </a:r>
            <a:r>
              <a:rPr noProof="1">
                <a:solidFill>
                  <a:srgbClr val="221E1F"/>
                </a:solidFill>
                <a:ea typeface="ＭＳ Ｐゴシック" charset="0"/>
              </a:rPr>
              <a:t>Which two ecological services and which two economic services do you think are the most important? Why?</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30</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318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11.9:</a:t>
            </a:r>
            <a:r>
              <a:rPr noProof="1">
                <a:solidFill>
                  <a:srgbClr val="221E1F"/>
                </a:solidFill>
                <a:ea typeface="ＭＳ Ｐゴシック" charset="0"/>
              </a:rPr>
              <a:t> Several major species of sea turtles have roamed the sea for 150 million years. The hawksbill, Kemp’s ridley, and leatherback turtles are </a:t>
            </a:r>
            <a:r>
              <a:rPr i="1" noProof="1">
                <a:solidFill>
                  <a:srgbClr val="221E1F"/>
                </a:solidFill>
                <a:ea typeface="ＭＳ Ｐゴシック" charset="0"/>
              </a:rPr>
              <a:t>critically endangered</a:t>
            </a:r>
            <a:r>
              <a:rPr noProof="1">
                <a:solidFill>
                  <a:srgbClr val="221E1F"/>
                </a:solidFill>
                <a:ea typeface="ＭＳ Ｐゴシック" charset="0"/>
              </a:rPr>
              <a:t>. Flatbacks live along the coasts of northern Australia and Papua, New Guinea, and are not classified as endangered because they nest in very remote places, but the Australian government classifies them as </a:t>
            </a:r>
            <a:r>
              <a:rPr i="1" noProof="1">
                <a:solidFill>
                  <a:srgbClr val="221E1F"/>
                </a:solidFill>
                <a:ea typeface="ＭＳ Ｐゴシック" charset="0"/>
              </a:rPr>
              <a:t>vulnerable</a:t>
            </a:r>
            <a:r>
              <a:rPr noProof="1">
                <a:solidFill>
                  <a:srgbClr val="221E1F"/>
                </a:solidFill>
                <a:ea typeface="ＭＳ Ｐゴシック" charset="0"/>
              </a:rPr>
              <a:t>. The loggerhead, green, and olive ridley are classified as </a:t>
            </a:r>
            <a:r>
              <a:rPr i="1" noProof="1">
                <a:solidFill>
                  <a:srgbClr val="221E1F"/>
                </a:solidFill>
                <a:ea typeface="ＭＳ Ｐゴシック" charset="0"/>
              </a:rPr>
              <a:t>endangered</a:t>
            </a:r>
            <a:r>
              <a:rPr noProof="1">
                <a:solidFill>
                  <a:srgbClr val="221E1F"/>
                </a:solidFill>
                <a:ea typeface="ＭＳ Ｐゴシック" charset="0"/>
              </a:rPr>
              <a:t>. See the photo of an endangered green sea turtle on the title page.</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32</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33</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34</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35</a:t>
            </a:fld>
            <a:endParaRPr 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36</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5</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7</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12/1/16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12/1/16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12/1/16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12/1/16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12/1/16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12/1/16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12/1/16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0.xml"/><Relationship Id="rId5" Type="http://schemas.openxmlformats.org/officeDocument/2006/relationships/image" Target="../media/image10.jpeg"/><Relationship Id="rId6" Type="http://schemas.openxmlformats.org/officeDocument/2006/relationships/image" Target="../media/image11.png"/><Relationship Id="rId1" Type="http://schemas.microsoft.com/office/2007/relationships/media" Target="../media/media1.mov"/><Relationship Id="rId2" Type="http://schemas.openxmlformats.org/officeDocument/2006/relationships/video" Target="../media/media1.mov"/></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3.jpeg"/></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png"/><Relationship Id="rId7"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4" Type="http://schemas.microsoft.com/office/2007/relationships/hdphoto" Target="../media/hdphoto1.wdp"/><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5" Type="http://schemas.openxmlformats.org/officeDocument/2006/relationships/image" Target="../media/image28.png"/><Relationship Id="rId6"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0.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3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33.png"/></Relationships>
</file>

<file path=ppt/slides/_rels/slide26.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7.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3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3" Type="http://schemas.openxmlformats.org/officeDocument/2006/relationships/image" Target="../media/image43.jpeg"/><Relationship Id="rId4" Type="http://schemas.openxmlformats.org/officeDocument/2006/relationships/image" Target="../media/image44.png"/><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3" Type="http://schemas.openxmlformats.org/officeDocument/2006/relationships/image" Target="../media/image45.jpeg"/><Relationship Id="rId4" Type="http://schemas.openxmlformats.org/officeDocument/2006/relationships/image" Target="../media/image46.png"/><Relationship Id="rId5" Type="http://schemas.openxmlformats.org/officeDocument/2006/relationships/image" Target="../media/image47.png"/><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48.jpeg"/></Relationships>
</file>

<file path=ppt/slides/_rels/slide35.xml.rels><?xml version="1.0" encoding="UTF-8" standalone="yes"?>
<Relationships xmlns="http://schemas.openxmlformats.org/package/2006/relationships"><Relationship Id="rId3" Type="http://schemas.openxmlformats.org/officeDocument/2006/relationships/image" Target="../media/image49.png"/><Relationship Id="rId4" Type="http://schemas.openxmlformats.org/officeDocument/2006/relationships/image" Target="../media/image50.png"/><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3" Type="http://schemas.openxmlformats.org/officeDocument/2006/relationships/image" Target="../media/image51.jpeg"/><Relationship Id="rId4" Type="http://schemas.openxmlformats.org/officeDocument/2006/relationships/image" Target="../media/image52.png"/><Relationship Id="rId5" Type="http://schemas.openxmlformats.org/officeDocument/2006/relationships/image" Target="../media/image53.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233573" y="1854044"/>
            <a:ext cx="8729773" cy="2362200"/>
          </a:xfrm>
          <a:noFill/>
        </p:spPr>
        <p:txBody>
          <a:bodyPr anchor="ctr">
            <a:normAutofit/>
          </a:bodyPr>
          <a:lstStyle/>
          <a:p>
            <a:pPr algn="l">
              <a:buClr>
                <a:srgbClr val="1F881A"/>
              </a:buClr>
            </a:pPr>
            <a:r>
              <a:rPr lang="en-US" sz="2400" b="1" dirty="0">
                <a:solidFill>
                  <a:schemeClr val="tx1"/>
                </a:solidFill>
                <a:latin typeface="Calibri"/>
                <a:ea typeface="ＭＳ Ｐゴシック" charset="0"/>
                <a:cs typeface="Calibri"/>
              </a:rPr>
              <a:t>CHAPTER </a:t>
            </a:r>
            <a:r>
              <a:rPr lang="en-US" sz="2400" b="1" dirty="0" smtClean="0">
                <a:solidFill>
                  <a:schemeClr val="tx1"/>
                </a:solidFill>
                <a:latin typeface="Calibri"/>
                <a:ea typeface="ＭＳ Ｐゴシック" charset="0"/>
                <a:cs typeface="Calibri"/>
              </a:rPr>
              <a:t>11 </a:t>
            </a:r>
          </a:p>
          <a:p>
            <a:pPr algn="l">
              <a:buClr>
                <a:srgbClr val="1F881A"/>
              </a:buClr>
            </a:pPr>
            <a:r>
              <a:rPr lang="en-US" sz="2400" b="1" dirty="0" smtClean="0">
                <a:solidFill>
                  <a:schemeClr val="tx1"/>
                </a:solidFill>
                <a:latin typeface="Calibri"/>
                <a:ea typeface="ＭＳ Ｐゴシック" charset="0"/>
                <a:cs typeface="Calibri"/>
              </a:rPr>
              <a:t>Sustaining Aquatic Biodiversity</a:t>
            </a:r>
            <a:endParaRPr lang="en-US" sz="2400" b="1" dirty="0">
              <a:solidFill>
                <a:schemeClr val="tx1"/>
              </a:solidFill>
              <a:latin typeface="Calibri"/>
              <a:ea typeface="ＭＳ Ｐゴシック" charset="0"/>
              <a:cs typeface="Calibri"/>
            </a:endParaRP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7" cy="6090349"/>
          </a:xfrm>
          <a:solidFill>
            <a:schemeClr val="accent3">
              <a:lumMod val="40000"/>
              <a:lumOff val="60000"/>
            </a:schemeClr>
          </a:solidFill>
          <a:ln>
            <a:solidFill>
              <a:srgbClr val="000000"/>
            </a:solidFill>
          </a:ln>
        </p:spPr>
        <p:txBody>
          <a:bodyPr>
            <a:noAutofit/>
          </a:bodyPr>
          <a:lstStyle/>
          <a:p>
            <a:pPr marL="57150" indent="0">
              <a:lnSpc>
                <a:spcPct val="90000"/>
              </a:lnSpc>
              <a:buNone/>
            </a:pPr>
            <a:r>
              <a:rPr lang="en-US" sz="2300" b="1" dirty="0">
                <a:latin typeface="Calibri"/>
                <a:ea typeface="ＭＳ Ｐゴシック" charset="0"/>
                <a:cs typeface="Calibri"/>
              </a:rPr>
              <a:t>Can the Great Lakes Survive Repeated Invasions by Alien Species</a:t>
            </a:r>
            <a:r>
              <a:rPr lang="en-US" sz="2300" b="1" dirty="0" smtClean="0">
                <a:latin typeface="Calibri"/>
                <a:ea typeface="ＭＳ Ｐゴシック" charset="0"/>
                <a:cs typeface="Calibri"/>
              </a:rPr>
              <a:t>?</a:t>
            </a:r>
          </a:p>
          <a:p>
            <a:pPr marL="0" indent="0">
              <a:lnSpc>
                <a:spcPct val="90000"/>
              </a:lnSpc>
              <a:buNone/>
            </a:pPr>
            <a:r>
              <a:rPr lang="en-US" sz="2300" dirty="0">
                <a:latin typeface="Calibri"/>
                <a:ea typeface="ＭＳ Ｐゴシック" charset="0"/>
                <a:cs typeface="Calibri"/>
              </a:rPr>
              <a:t>Collectively, </a:t>
            </a:r>
            <a:r>
              <a:rPr lang="en-US" sz="2300" dirty="0" smtClean="0">
                <a:latin typeface="Calibri"/>
                <a:ea typeface="ＭＳ Ｐゴシック" charset="0"/>
                <a:cs typeface="Calibri"/>
              </a:rPr>
              <a:t>world’</a:t>
            </a:r>
            <a:r>
              <a:rPr lang="en-US" altLang="ja-JP" sz="2300" dirty="0" smtClean="0">
                <a:latin typeface="Calibri"/>
                <a:ea typeface="ＭＳ Ｐゴシック" charset="0"/>
                <a:cs typeface="Calibri"/>
              </a:rPr>
              <a:t>s </a:t>
            </a:r>
            <a:r>
              <a:rPr lang="en-US" altLang="ja-JP" sz="2300" dirty="0">
                <a:latin typeface="Calibri"/>
                <a:ea typeface="ＭＳ Ｐゴシック" charset="0"/>
                <a:cs typeface="Calibri"/>
              </a:rPr>
              <a:t>largest body of </a:t>
            </a:r>
            <a:r>
              <a:rPr lang="en-US" altLang="ja-JP" sz="2300" dirty="0" smtClean="0">
                <a:latin typeface="Calibri"/>
                <a:ea typeface="ＭＳ Ｐゴシック" charset="0"/>
                <a:cs typeface="Calibri"/>
              </a:rPr>
              <a:t>freshwater</a:t>
            </a:r>
            <a:endParaRPr lang="en-US" sz="2300" dirty="0">
              <a:latin typeface="Calibri"/>
              <a:ea typeface="ＭＳ Ｐゴシック" charset="0"/>
              <a:cs typeface="Calibri"/>
            </a:endParaRPr>
          </a:p>
          <a:p>
            <a:pPr marL="0" indent="0">
              <a:lnSpc>
                <a:spcPct val="90000"/>
              </a:lnSpc>
              <a:buNone/>
            </a:pPr>
            <a:r>
              <a:rPr lang="en-US" sz="2300" dirty="0">
                <a:latin typeface="Calibri"/>
                <a:ea typeface="ＭＳ Ｐゴシック" charset="0"/>
                <a:cs typeface="Calibri"/>
              </a:rPr>
              <a:t>Invaded by at least 162 nonnative species</a:t>
            </a:r>
          </a:p>
          <a:p>
            <a:pPr>
              <a:lnSpc>
                <a:spcPct val="90000"/>
              </a:lnSpc>
            </a:pPr>
            <a:r>
              <a:rPr lang="en-US" sz="2300" dirty="0">
                <a:latin typeface="Calibri"/>
                <a:ea typeface="ＭＳ Ｐゴシック" charset="0"/>
                <a:cs typeface="Calibri"/>
              </a:rPr>
              <a:t>Sea lamprey</a:t>
            </a:r>
          </a:p>
          <a:p>
            <a:pPr>
              <a:lnSpc>
                <a:spcPct val="90000"/>
              </a:lnSpc>
            </a:pPr>
            <a:r>
              <a:rPr lang="en-US" sz="2300" dirty="0">
                <a:latin typeface="Calibri"/>
                <a:ea typeface="ＭＳ Ｐゴシック" charset="0"/>
                <a:cs typeface="Calibri"/>
              </a:rPr>
              <a:t>Zebra mussel</a:t>
            </a:r>
          </a:p>
          <a:p>
            <a:pPr>
              <a:lnSpc>
                <a:spcPct val="90000"/>
              </a:lnSpc>
            </a:pPr>
            <a:r>
              <a:rPr lang="en-US" sz="2300" dirty="0" err="1">
                <a:latin typeface="Calibri"/>
                <a:ea typeface="ＭＳ Ｐゴシック" charset="0"/>
                <a:cs typeface="Calibri"/>
              </a:rPr>
              <a:t>Quagga</a:t>
            </a:r>
            <a:r>
              <a:rPr lang="en-US" sz="2300" dirty="0">
                <a:latin typeface="Calibri"/>
                <a:ea typeface="ＭＳ Ｐゴシック" charset="0"/>
                <a:cs typeface="Calibri"/>
              </a:rPr>
              <a:t> </a:t>
            </a:r>
            <a:r>
              <a:rPr lang="en-US" sz="2300" dirty="0" smtClean="0">
                <a:latin typeface="Calibri"/>
                <a:ea typeface="ＭＳ Ｐゴシック" charset="0"/>
                <a:cs typeface="Calibri"/>
              </a:rPr>
              <a:t>mussel</a:t>
            </a: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Aquatic Biodiversity</a:t>
            </a:r>
          </a:p>
        </p:txBody>
      </p:sp>
      <p:pic>
        <p:nvPicPr>
          <p:cNvPr id="5" name="Picture 4" descr="1114a"/>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148975" y="1226574"/>
            <a:ext cx="2625225" cy="39378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6148975" y="5168131"/>
            <a:ext cx="2625225" cy="830997"/>
          </a:xfrm>
          <a:prstGeom prst="rect">
            <a:avLst/>
          </a:prstGeom>
          <a:noFill/>
        </p:spPr>
        <p:txBody>
          <a:bodyPr wrap="square" rtlCol="0">
            <a:spAutoFit/>
          </a:bodyPr>
          <a:lstStyle/>
          <a:p>
            <a:pPr algn="ctr"/>
            <a:r>
              <a:rPr lang="en-US" sz="1600" dirty="0">
                <a:ea typeface="ＭＳ Ｐゴシック" charset="0"/>
              </a:rPr>
              <a:t>Zebra Mussels Attached to a Water Current Meter in Lake Michigan</a:t>
            </a:r>
            <a:endParaRPr lang="en-US" sz="1600" dirty="0"/>
          </a:p>
        </p:txBody>
      </p:sp>
      <p:pic>
        <p:nvPicPr>
          <p:cNvPr id="6" name="Ballast Water -- Invasive species.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82347" y="3110867"/>
            <a:ext cx="5117997" cy="3455188"/>
          </a:xfrm>
          <a:prstGeom prst="rect">
            <a:avLst/>
          </a:prstGeom>
          <a:ln>
            <a:solidFill>
              <a:schemeClr val="tx1"/>
            </a:solidFill>
          </a:ln>
        </p:spPr>
      </p:pic>
    </p:spTree>
    <p:extLst>
      <p:ext uri="{BB962C8B-B14F-4D97-AF65-F5344CB8AC3E}">
        <p14:creationId xmlns:p14="http://schemas.microsoft.com/office/powerpoint/2010/main" val="1945791156"/>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7" cy="6090349"/>
          </a:xfrm>
          <a:solidFill>
            <a:schemeClr val="accent3">
              <a:lumMod val="40000"/>
              <a:lumOff val="60000"/>
            </a:schemeClr>
          </a:solidFill>
          <a:ln>
            <a:solidFill>
              <a:srgbClr val="000000"/>
            </a:solidFill>
          </a:ln>
        </p:spPr>
        <p:txBody>
          <a:bodyPr>
            <a:noAutofit/>
          </a:bodyPr>
          <a:lstStyle/>
          <a:p>
            <a:pPr marL="57150" indent="0">
              <a:lnSpc>
                <a:spcPct val="90000"/>
              </a:lnSpc>
              <a:buNone/>
            </a:pPr>
            <a:r>
              <a:rPr lang="en-US" sz="2300" b="1" dirty="0">
                <a:latin typeface="Calibri"/>
                <a:ea typeface="ＭＳ Ｐゴシック" charset="0"/>
                <a:cs typeface="Calibri"/>
              </a:rPr>
              <a:t>Can the Great Lakes Survive Repeated Invasions by Alien Species</a:t>
            </a:r>
            <a:r>
              <a:rPr lang="en-US" sz="2300" b="1" dirty="0" smtClean="0">
                <a:latin typeface="Calibri"/>
                <a:ea typeface="ＭＳ Ｐゴシック" charset="0"/>
                <a:cs typeface="Calibri"/>
              </a:rPr>
              <a:t>?</a:t>
            </a:r>
          </a:p>
          <a:p>
            <a:pPr marL="0" indent="0">
              <a:lnSpc>
                <a:spcPct val="90000"/>
              </a:lnSpc>
              <a:buNone/>
            </a:pPr>
            <a:r>
              <a:rPr lang="en-US" sz="2300" dirty="0">
                <a:latin typeface="Calibri"/>
                <a:ea typeface="ＭＳ Ｐゴシック" charset="0"/>
                <a:cs typeface="Calibri"/>
              </a:rPr>
              <a:t>Collectively, </a:t>
            </a:r>
            <a:r>
              <a:rPr lang="en-US" sz="2300" dirty="0" smtClean="0">
                <a:latin typeface="Calibri"/>
                <a:ea typeface="ＭＳ Ｐゴシック" charset="0"/>
                <a:cs typeface="Calibri"/>
              </a:rPr>
              <a:t>world’</a:t>
            </a:r>
            <a:r>
              <a:rPr lang="en-US" altLang="ja-JP" sz="2300" dirty="0" smtClean="0">
                <a:latin typeface="Calibri"/>
                <a:ea typeface="ＭＳ Ｐゴシック" charset="0"/>
                <a:cs typeface="Calibri"/>
              </a:rPr>
              <a:t>s </a:t>
            </a:r>
            <a:r>
              <a:rPr lang="en-US" altLang="ja-JP" sz="2300" dirty="0">
                <a:latin typeface="Calibri"/>
                <a:ea typeface="ＭＳ Ｐゴシック" charset="0"/>
                <a:cs typeface="Calibri"/>
              </a:rPr>
              <a:t>largest body of </a:t>
            </a:r>
            <a:r>
              <a:rPr lang="en-US" altLang="ja-JP" sz="2300" dirty="0" smtClean="0">
                <a:latin typeface="Calibri"/>
                <a:ea typeface="ＭＳ Ｐゴシック" charset="0"/>
                <a:cs typeface="Calibri"/>
              </a:rPr>
              <a:t>freshwater</a:t>
            </a:r>
            <a:endParaRPr lang="en-US" sz="2300" dirty="0">
              <a:latin typeface="Calibri"/>
              <a:ea typeface="ＭＳ Ｐゴシック" charset="0"/>
              <a:cs typeface="Calibri"/>
            </a:endParaRPr>
          </a:p>
          <a:p>
            <a:pPr marL="0" indent="0">
              <a:lnSpc>
                <a:spcPct val="90000"/>
              </a:lnSpc>
              <a:buNone/>
            </a:pPr>
            <a:r>
              <a:rPr lang="en-US" sz="2300" dirty="0">
                <a:latin typeface="Calibri"/>
                <a:ea typeface="ＭＳ Ｐゴシック" charset="0"/>
                <a:cs typeface="Calibri"/>
              </a:rPr>
              <a:t>Invaded by at least 162 nonnative species</a:t>
            </a:r>
          </a:p>
          <a:p>
            <a:pPr>
              <a:lnSpc>
                <a:spcPct val="90000"/>
              </a:lnSpc>
            </a:pPr>
            <a:r>
              <a:rPr lang="en-US" sz="2300" dirty="0">
                <a:latin typeface="Calibri"/>
                <a:ea typeface="ＭＳ Ｐゴシック" charset="0"/>
                <a:cs typeface="Calibri"/>
              </a:rPr>
              <a:t>Sea lamprey</a:t>
            </a:r>
          </a:p>
          <a:p>
            <a:pPr>
              <a:lnSpc>
                <a:spcPct val="90000"/>
              </a:lnSpc>
            </a:pPr>
            <a:r>
              <a:rPr lang="en-US" sz="2300" dirty="0">
                <a:latin typeface="Calibri"/>
                <a:ea typeface="ＭＳ Ｐゴシック" charset="0"/>
                <a:cs typeface="Calibri"/>
              </a:rPr>
              <a:t>Zebra mussel</a:t>
            </a:r>
          </a:p>
          <a:p>
            <a:pPr>
              <a:lnSpc>
                <a:spcPct val="90000"/>
              </a:lnSpc>
            </a:pPr>
            <a:r>
              <a:rPr lang="en-US" sz="2300" dirty="0" err="1">
                <a:latin typeface="Calibri"/>
                <a:ea typeface="ＭＳ Ｐゴシック" charset="0"/>
                <a:cs typeface="Calibri"/>
              </a:rPr>
              <a:t>Quagga</a:t>
            </a:r>
            <a:r>
              <a:rPr lang="en-US" sz="2300" dirty="0">
                <a:latin typeface="Calibri"/>
                <a:ea typeface="ＭＳ Ｐゴシック" charset="0"/>
                <a:cs typeface="Calibri"/>
              </a:rPr>
              <a:t> mussel</a:t>
            </a:r>
          </a:p>
          <a:p>
            <a:pPr marL="57150" indent="0">
              <a:lnSpc>
                <a:spcPct val="90000"/>
              </a:lnSpc>
              <a:buNone/>
            </a:pPr>
            <a:endParaRPr lang="en-US" sz="2300" b="1"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Aquatic Biodiversity</a:t>
            </a:r>
          </a:p>
        </p:txBody>
      </p:sp>
      <p:pic>
        <p:nvPicPr>
          <p:cNvPr id="8" name="Picture 3" descr="http://www.ntnu.edu/documents/10419/361801/BALLAST/74b868e7-8ccd-49e4-a68e-4607be08e5c1?t=127559561380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46850" y="1864764"/>
            <a:ext cx="5737705" cy="468893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0818028"/>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6194848" cy="6090349"/>
          </a:xfrm>
          <a:solidFill>
            <a:schemeClr val="accent3">
              <a:lumMod val="40000"/>
              <a:lumOff val="60000"/>
            </a:schemeClr>
          </a:solidFill>
          <a:ln>
            <a:solidFill>
              <a:srgbClr val="000000"/>
            </a:solidFill>
          </a:ln>
        </p:spPr>
        <p:txBody>
          <a:bodyPr>
            <a:noAutofit/>
          </a:bodyPr>
          <a:lstStyle/>
          <a:p>
            <a:pPr marL="57150" indent="0">
              <a:lnSpc>
                <a:spcPct val="90000"/>
              </a:lnSpc>
              <a:buNone/>
            </a:pPr>
            <a:r>
              <a:rPr lang="en-US" sz="2200" b="1" dirty="0">
                <a:latin typeface="Corbel" charset="0"/>
              </a:rPr>
              <a:t>Zebra </a:t>
            </a:r>
            <a:r>
              <a:rPr lang="en-US" sz="2200" b="1" dirty="0" smtClean="0">
                <a:latin typeface="Corbel" charset="0"/>
              </a:rPr>
              <a:t>Mussels</a:t>
            </a:r>
          </a:p>
          <a:p>
            <a:r>
              <a:rPr lang="en-US" sz="2200" dirty="0">
                <a:latin typeface="Corbel" charset="0"/>
              </a:rPr>
              <a:t>feed by drawing water and filtering out most of the suspended microscopic plants, animals and debris for food. </a:t>
            </a:r>
          </a:p>
          <a:p>
            <a:r>
              <a:rPr lang="en-US" sz="2200" dirty="0">
                <a:latin typeface="Corbel" charset="0"/>
              </a:rPr>
              <a:t>can lead to increased water clarity and a depleted food supply for other aquatic organisms, including fish. </a:t>
            </a:r>
          </a:p>
          <a:p>
            <a:r>
              <a:rPr lang="en-US" sz="2200" dirty="0">
                <a:latin typeface="Corbel" charset="0"/>
              </a:rPr>
              <a:t>The higher light penetration fosters growth of rooted aquatic plants which, although creating more habitat for small fish, may inhibit the larger, predatory fish from finding their food. </a:t>
            </a:r>
          </a:p>
          <a:p>
            <a:r>
              <a:rPr lang="en-US" sz="2200" dirty="0">
                <a:latin typeface="Corbel" charset="0"/>
              </a:rPr>
              <a:t>Zebra mussel infestations may also promote the growth of blue-green algae, since they avoid consuming this type of algae but not others.</a:t>
            </a:r>
          </a:p>
          <a:p>
            <a:r>
              <a:rPr lang="en-US" sz="2200" dirty="0">
                <a:latin typeface="Corbel" charset="0"/>
              </a:rPr>
              <a:t>Zebra mussels attach to the shells of native mussels in great </a:t>
            </a:r>
            <a:r>
              <a:rPr lang="en-US" sz="2200" dirty="0" smtClean="0">
                <a:latin typeface="Corbel" charset="0"/>
              </a:rPr>
              <a:t>masses; smothering </a:t>
            </a:r>
            <a:r>
              <a:rPr lang="en-US" sz="2200" dirty="0">
                <a:latin typeface="Corbel" charset="0"/>
              </a:rPr>
              <a:t>them</a:t>
            </a:r>
          </a:p>
          <a:p>
            <a:pPr marL="57150" indent="0">
              <a:lnSpc>
                <a:spcPct val="90000"/>
              </a:lnSpc>
              <a:buNone/>
            </a:pPr>
            <a:endParaRPr lang="en-US" sz="2200" b="1"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Aquatic Biodiversity</a:t>
            </a:r>
          </a:p>
        </p:txBody>
      </p:sp>
      <p:pic>
        <p:nvPicPr>
          <p:cNvPr id="5" name="Picture 4" descr="1114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08493" y="851387"/>
            <a:ext cx="2366725" cy="355008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6508493" y="5056729"/>
            <a:ext cx="2359271" cy="830997"/>
          </a:xfrm>
          <a:prstGeom prst="rect">
            <a:avLst/>
          </a:prstGeom>
          <a:noFill/>
        </p:spPr>
        <p:txBody>
          <a:bodyPr wrap="square" rtlCol="0">
            <a:spAutoFit/>
          </a:bodyPr>
          <a:lstStyle/>
          <a:p>
            <a:pPr algn="ctr"/>
            <a:r>
              <a:rPr lang="en-US" sz="1600" dirty="0">
                <a:ea typeface="ＭＳ Ｐゴシック" charset="0"/>
              </a:rPr>
              <a:t>Zebra Mussels Attached to a Water Current Meter in Lake Michigan</a:t>
            </a:r>
            <a:endParaRPr lang="en-US" sz="1600" dirty="0"/>
          </a:p>
        </p:txBody>
      </p:sp>
    </p:spTree>
    <p:extLst>
      <p:ext uri="{BB962C8B-B14F-4D97-AF65-F5344CB8AC3E}">
        <p14:creationId xmlns:p14="http://schemas.microsoft.com/office/powerpoint/2010/main" val="1310830066"/>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4665646" cy="6090349"/>
          </a:xfrm>
          <a:solidFill>
            <a:schemeClr val="accent3">
              <a:lumMod val="40000"/>
              <a:lumOff val="60000"/>
            </a:schemeClr>
          </a:solidFill>
          <a:ln>
            <a:solidFill>
              <a:srgbClr val="000000"/>
            </a:solidFill>
          </a:ln>
        </p:spPr>
        <p:txBody>
          <a:bodyPr>
            <a:noAutofit/>
          </a:bodyPr>
          <a:lstStyle/>
          <a:p>
            <a:pPr marL="0" indent="0">
              <a:buNone/>
            </a:pPr>
            <a:r>
              <a:rPr lang="en-US" sz="2200" b="1" dirty="0">
                <a:ea typeface="ＭＳ Ｐゴシック" charset="0"/>
              </a:rPr>
              <a:t>Invaders Have Ravaged Lake Victoria</a:t>
            </a:r>
            <a:endParaRPr lang="en-US" sz="2200" b="1" dirty="0" smtClean="0">
              <a:ea typeface="ＭＳ Ｐゴシック" charset="0"/>
            </a:endParaRPr>
          </a:p>
          <a:p>
            <a:r>
              <a:rPr lang="en-US" sz="2200" dirty="0" smtClean="0">
                <a:ea typeface="ＭＳ Ｐゴシック" charset="0"/>
              </a:rPr>
              <a:t>Loss </a:t>
            </a:r>
            <a:r>
              <a:rPr lang="en-US" sz="2200" dirty="0">
                <a:ea typeface="ＭＳ Ｐゴシック" charset="0"/>
              </a:rPr>
              <a:t>of biodiversity and </a:t>
            </a:r>
            <a:r>
              <a:rPr lang="en-US" sz="2200" dirty="0" smtClean="0">
                <a:ea typeface="ＭＳ Ｐゴシック" charset="0"/>
              </a:rPr>
              <a:t>cichlids</a:t>
            </a:r>
            <a:endParaRPr lang="en-US" sz="2200" dirty="0">
              <a:ea typeface="ＭＳ Ｐゴシック" charset="0"/>
            </a:endParaRPr>
          </a:p>
          <a:p>
            <a:r>
              <a:rPr lang="en-US" sz="2200" dirty="0">
                <a:ea typeface="ＭＳ Ｐゴシック" charset="0"/>
              </a:rPr>
              <a:t>Nile perch: deliberately </a:t>
            </a:r>
            <a:r>
              <a:rPr lang="en-US" sz="2200" dirty="0" smtClean="0">
                <a:ea typeface="ＭＳ Ｐゴシック" charset="0"/>
              </a:rPr>
              <a:t>introduced</a:t>
            </a:r>
            <a:endParaRPr lang="en-US" sz="2200" dirty="0">
              <a:ea typeface="ＭＳ Ｐゴシック" charset="0"/>
            </a:endParaRPr>
          </a:p>
          <a:p>
            <a:r>
              <a:rPr lang="en-US" sz="2200" dirty="0">
                <a:ea typeface="ＭＳ Ｐゴシック" charset="0"/>
              </a:rPr>
              <a:t>Frequent algal blooms</a:t>
            </a:r>
          </a:p>
          <a:p>
            <a:pPr lvl="1"/>
            <a:r>
              <a:rPr lang="en-US" sz="2200" dirty="0">
                <a:ea typeface="ＭＳ Ｐゴシック" charset="0"/>
              </a:rPr>
              <a:t>Nutrient runoff</a:t>
            </a:r>
          </a:p>
          <a:p>
            <a:pPr lvl="1"/>
            <a:r>
              <a:rPr lang="en-US" sz="2200" dirty="0">
                <a:ea typeface="ＭＳ Ｐゴシック" charset="0"/>
              </a:rPr>
              <a:t>Spills of untreated sewage</a:t>
            </a:r>
          </a:p>
          <a:p>
            <a:pPr lvl="1"/>
            <a:r>
              <a:rPr lang="en-US" sz="2200" dirty="0">
                <a:ea typeface="ＭＳ Ｐゴシック" charset="0"/>
              </a:rPr>
              <a:t>Less algae-eating </a:t>
            </a:r>
            <a:r>
              <a:rPr lang="en-US" sz="2200" dirty="0" smtClean="0">
                <a:ea typeface="ＭＳ Ｐゴシック" charset="0"/>
              </a:rPr>
              <a:t>cichlids</a:t>
            </a:r>
            <a:endParaRPr lang="en-US" sz="2200" dirty="0">
              <a:ea typeface="ＭＳ Ｐゴシック" charset="0"/>
            </a:endParaRPr>
          </a:p>
          <a:p>
            <a:r>
              <a:rPr lang="en-US" sz="2200" dirty="0">
                <a:ea typeface="ＭＳ Ｐゴシック" charset="0"/>
              </a:rPr>
              <a:t>Water hyacinths</a:t>
            </a:r>
          </a:p>
          <a:p>
            <a:pPr marL="0" indent="0">
              <a:lnSpc>
                <a:spcPct val="90000"/>
              </a:lnSpc>
              <a:buNone/>
            </a:pPr>
            <a:endParaRPr lang="en-US" sz="22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t>
            </a:r>
            <a:r>
              <a:rPr lang="en-US" sz="3000" b="1" dirty="0" smtClean="0">
                <a:ea typeface="ＭＳ Ｐゴシック" charset="0"/>
              </a:rPr>
              <a:t>Aquatic </a:t>
            </a:r>
            <a:r>
              <a:rPr lang="en-US" sz="3000" b="1" dirty="0">
                <a:ea typeface="ＭＳ Ｐゴシック" charset="0"/>
              </a:rPr>
              <a:t>Biodiversity</a:t>
            </a:r>
          </a:p>
        </p:txBody>
      </p:sp>
      <p:pic>
        <p:nvPicPr>
          <p:cNvPr id="9" name="Picture 6" descr="110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5401101" y="3194800"/>
            <a:ext cx="3130002" cy="2035197"/>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TextBox 3"/>
          <p:cNvSpPr txBox="1"/>
          <p:nvPr/>
        </p:nvSpPr>
        <p:spPr>
          <a:xfrm>
            <a:off x="5401102" y="4914665"/>
            <a:ext cx="3130002" cy="307777"/>
          </a:xfrm>
          <a:prstGeom prst="rect">
            <a:avLst/>
          </a:prstGeom>
          <a:solidFill>
            <a:schemeClr val="accent3">
              <a:lumMod val="60000"/>
              <a:lumOff val="40000"/>
              <a:alpha val="89000"/>
            </a:schemeClr>
          </a:solidFill>
        </p:spPr>
        <p:txBody>
          <a:bodyPr wrap="square" rtlCol="0">
            <a:spAutoFit/>
          </a:bodyPr>
          <a:lstStyle/>
          <a:p>
            <a:pPr algn="ctr"/>
            <a:r>
              <a:rPr lang="en-US" sz="1400" dirty="0">
                <a:ea typeface="ＭＳ Ｐゴシック" charset="0"/>
              </a:rPr>
              <a:t>Water Hyacinths in Lake Victoria</a:t>
            </a:r>
            <a:endParaRPr lang="en-US" sz="1400" dirty="0"/>
          </a:p>
        </p:txBody>
      </p:sp>
      <p:pic>
        <p:nvPicPr>
          <p:cNvPr id="7" name="Picture 4" descr="1104a"/>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834978" y="648869"/>
            <a:ext cx="4156621" cy="25459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grpSp>
        <p:nvGrpSpPr>
          <p:cNvPr id="12" name="Group 11"/>
          <p:cNvGrpSpPr/>
          <p:nvPr/>
        </p:nvGrpSpPr>
        <p:grpSpPr>
          <a:xfrm>
            <a:off x="2662298" y="3472986"/>
            <a:ext cx="2172680" cy="3251463"/>
            <a:chOff x="7086276" y="2218428"/>
            <a:chExt cx="1905324" cy="3004014"/>
          </a:xfrm>
        </p:grpSpPr>
        <p:pic>
          <p:nvPicPr>
            <p:cNvPr id="8" name="Picture 6" descr="1104b"/>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086276" y="2218428"/>
              <a:ext cx="1905324" cy="3004014"/>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7086276" y="4637666"/>
              <a:ext cx="1905324" cy="584776"/>
            </a:xfrm>
            <a:prstGeom prst="rect">
              <a:avLst/>
            </a:prstGeom>
            <a:solidFill>
              <a:schemeClr val="accent5">
                <a:lumMod val="40000"/>
                <a:lumOff val="60000"/>
                <a:alpha val="72000"/>
              </a:schemeClr>
            </a:solidFill>
          </p:spPr>
          <p:txBody>
            <a:bodyPr wrap="square" rtlCol="0">
              <a:spAutoFit/>
            </a:bodyPr>
            <a:lstStyle/>
            <a:p>
              <a:pPr algn="ctr"/>
              <a:r>
                <a:rPr lang="en-US" sz="1600" dirty="0" smtClean="0">
                  <a:solidFill>
                    <a:srgbClr val="660066"/>
                  </a:solidFill>
                  <a:ea typeface="ＭＳ Ｐゴシック" charset="0"/>
                </a:rPr>
                <a:t>Nile </a:t>
              </a:r>
              <a:r>
                <a:rPr lang="en-US" sz="1600" dirty="0">
                  <a:solidFill>
                    <a:srgbClr val="660066"/>
                  </a:solidFill>
                  <a:ea typeface="ＭＳ Ｐゴシック" charset="0"/>
                </a:rPr>
                <a:t>Perch In Lake Victoria</a:t>
              </a:r>
              <a:endParaRPr lang="en-US" sz="1600" dirty="0">
                <a:solidFill>
                  <a:srgbClr val="660066"/>
                </a:solidFill>
              </a:endParaRPr>
            </a:p>
          </p:txBody>
        </p:sp>
      </p:grpSp>
      <p:grpSp>
        <p:nvGrpSpPr>
          <p:cNvPr id="10" name="Group 9"/>
          <p:cNvGrpSpPr/>
          <p:nvPr/>
        </p:nvGrpSpPr>
        <p:grpSpPr>
          <a:xfrm>
            <a:off x="4834979" y="5222442"/>
            <a:ext cx="4156621" cy="1516776"/>
            <a:chOff x="0" y="2286000"/>
            <a:chExt cx="9144000" cy="2286000"/>
          </a:xfrm>
        </p:grpSpPr>
        <p:pic>
          <p:nvPicPr>
            <p:cNvPr id="5" name="Picture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2286000"/>
              <a:ext cx="9144000" cy="2286000"/>
            </a:xfrm>
            <a:prstGeom prst="rect">
              <a:avLst/>
            </a:prstGeom>
          </p:spPr>
        </p:pic>
        <p:sp>
          <p:nvSpPr>
            <p:cNvPr id="6" name="TextBox 5"/>
            <p:cNvSpPr txBox="1"/>
            <p:nvPr/>
          </p:nvSpPr>
          <p:spPr>
            <a:xfrm>
              <a:off x="3687436" y="3518885"/>
              <a:ext cx="1361750" cy="336589"/>
            </a:xfrm>
            <a:prstGeom prst="rect">
              <a:avLst/>
            </a:prstGeom>
            <a:solidFill>
              <a:schemeClr val="tx1"/>
            </a:solidFill>
          </p:spPr>
          <p:txBody>
            <a:bodyPr wrap="square" rtlCol="0">
              <a:spAutoFit/>
            </a:bodyPr>
            <a:lstStyle/>
            <a:p>
              <a:endParaRPr lang="en-US" dirty="0"/>
            </a:p>
          </p:txBody>
        </p:sp>
      </p:grpSp>
      <p:pic>
        <p:nvPicPr>
          <p:cNvPr id="14" name="Picture 1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76389" y="3947789"/>
            <a:ext cx="1709611" cy="2564416"/>
          </a:xfrm>
          <a:prstGeom prst="rect">
            <a:avLst/>
          </a:prstGeom>
          <a:ln>
            <a:solidFill>
              <a:schemeClr val="tx1"/>
            </a:solidFill>
          </a:ln>
        </p:spPr>
      </p:pic>
    </p:spTree>
    <p:extLst>
      <p:ext uri="{BB962C8B-B14F-4D97-AF65-F5344CB8AC3E}">
        <p14:creationId xmlns:p14="http://schemas.microsoft.com/office/powerpoint/2010/main" val="2073990456"/>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2688055" cy="6090349"/>
          </a:xfrm>
          <a:solidFill>
            <a:schemeClr val="accent3">
              <a:lumMod val="40000"/>
              <a:lumOff val="60000"/>
            </a:schemeClr>
          </a:solidFill>
          <a:ln>
            <a:solidFill>
              <a:srgbClr val="000000"/>
            </a:solidFill>
          </a:ln>
        </p:spPr>
        <p:txBody>
          <a:bodyPr>
            <a:noAutofit/>
          </a:bodyPr>
          <a:lstStyle/>
          <a:p>
            <a:endParaRPr lang="en-US" sz="2200" dirty="0" smtClean="0">
              <a:ea typeface="ＭＳ Ｐゴシック" charset="0"/>
            </a:endParaRPr>
          </a:p>
          <a:p>
            <a:r>
              <a:rPr lang="en-US" sz="2200" dirty="0" smtClean="0">
                <a:ea typeface="ＭＳ Ｐゴシック" charset="0"/>
              </a:rPr>
              <a:t>Trawler fishing</a:t>
            </a:r>
            <a:endParaRPr lang="en-US" sz="2200" dirty="0">
              <a:ea typeface="ＭＳ Ｐゴシック" charset="0"/>
            </a:endParaRPr>
          </a:p>
          <a:p>
            <a:endParaRPr lang="en-US" sz="2200" dirty="0" smtClean="0">
              <a:ea typeface="ＭＳ Ｐゴシック" charset="0"/>
            </a:endParaRPr>
          </a:p>
          <a:p>
            <a:r>
              <a:rPr lang="en-US" sz="2200" dirty="0" smtClean="0">
                <a:ea typeface="ＭＳ Ｐゴシック" charset="0"/>
              </a:rPr>
              <a:t>Purse</a:t>
            </a:r>
            <a:r>
              <a:rPr lang="en-US" sz="2200" dirty="0">
                <a:ea typeface="ＭＳ Ｐゴシック" charset="0"/>
              </a:rPr>
              <a:t>-seine </a:t>
            </a:r>
            <a:r>
              <a:rPr lang="en-US" sz="2200" dirty="0" smtClean="0">
                <a:ea typeface="ＭＳ Ｐゴシック" charset="0"/>
              </a:rPr>
              <a:t>fishing</a:t>
            </a:r>
            <a:endParaRPr lang="en-US" sz="2200" dirty="0">
              <a:ea typeface="ＭＳ Ｐゴシック" charset="0"/>
            </a:endParaRPr>
          </a:p>
          <a:p>
            <a:endParaRPr lang="en-US" sz="2200" dirty="0" smtClean="0">
              <a:ea typeface="ＭＳ Ｐゴシック" charset="0"/>
            </a:endParaRPr>
          </a:p>
          <a:p>
            <a:r>
              <a:rPr lang="en-US" sz="2200" dirty="0" err="1" smtClean="0">
                <a:ea typeface="ＭＳ Ｐゴシック" charset="0"/>
              </a:rPr>
              <a:t>Longlining</a:t>
            </a:r>
            <a:endParaRPr lang="en-US" sz="2200" dirty="0">
              <a:ea typeface="ＭＳ Ｐゴシック" charset="0"/>
            </a:endParaRPr>
          </a:p>
          <a:p>
            <a:endParaRPr lang="en-US" sz="2200" dirty="0" smtClean="0">
              <a:ea typeface="ＭＳ Ｐゴシック" charset="0"/>
            </a:endParaRPr>
          </a:p>
          <a:p>
            <a:r>
              <a:rPr lang="en-US" sz="2200" dirty="0" smtClean="0">
                <a:ea typeface="ＭＳ Ｐゴシック" charset="0"/>
              </a:rPr>
              <a:t>Drift</a:t>
            </a:r>
            <a:r>
              <a:rPr lang="en-US" sz="2200" dirty="0">
                <a:ea typeface="ＭＳ Ｐゴシック" charset="0"/>
              </a:rPr>
              <a:t>-net </a:t>
            </a:r>
            <a:r>
              <a:rPr lang="en-US" sz="2200" dirty="0" smtClean="0">
                <a:ea typeface="ＭＳ Ｐゴシック" charset="0"/>
              </a:rPr>
              <a:t>fishing</a:t>
            </a:r>
            <a:endParaRPr lang="en-US" sz="2200" dirty="0">
              <a:ea typeface="ＭＳ Ｐゴシック" charset="0"/>
            </a:endParaRPr>
          </a:p>
          <a:p>
            <a:endParaRPr lang="en-US" sz="2200" dirty="0" smtClean="0">
              <a:ea typeface="ＭＳ Ｐゴシック" charset="0"/>
            </a:endParaRPr>
          </a:p>
          <a:p>
            <a:r>
              <a:rPr lang="en-US" sz="2200" dirty="0" err="1" smtClean="0">
                <a:ea typeface="ＭＳ Ｐゴシック" charset="0"/>
              </a:rPr>
              <a:t>Bycatch</a:t>
            </a:r>
            <a:r>
              <a:rPr lang="en-US" sz="2200" dirty="0" smtClean="0">
                <a:ea typeface="ＭＳ Ｐゴシック" charset="0"/>
              </a:rPr>
              <a:t> </a:t>
            </a:r>
            <a:r>
              <a:rPr lang="en-US" sz="2200" dirty="0">
                <a:ea typeface="ＭＳ Ｐゴシック" charset="0"/>
              </a:rPr>
              <a:t>problem</a:t>
            </a:r>
          </a:p>
          <a:p>
            <a:pPr marL="0" indent="0">
              <a:lnSpc>
                <a:spcPct val="90000"/>
              </a:lnSpc>
              <a:buNone/>
            </a:pPr>
            <a:endParaRPr lang="en-US" sz="22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Industrial Fish Harvesting Methods</a:t>
            </a:r>
            <a:endParaRPr lang="en-US" sz="3000" b="1" dirty="0">
              <a:ea typeface="ＭＳ Ｐゴシック" charset="0"/>
            </a:endParaRPr>
          </a:p>
        </p:txBody>
      </p:sp>
      <p:pic>
        <p:nvPicPr>
          <p:cNvPr id="43" name="Picture 4" descr="1108"/>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74253" y="865818"/>
            <a:ext cx="5674303" cy="506503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96035538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25" name="TextBox 24"/>
          <p:cNvSpPr txBox="1"/>
          <p:nvPr/>
        </p:nvSpPr>
        <p:spPr>
          <a:xfrm>
            <a:off x="779286" y="43752"/>
            <a:ext cx="7605269" cy="6738047"/>
          </a:xfrm>
          <a:prstGeom prst="rect">
            <a:avLst/>
          </a:prstGeom>
          <a:solidFill>
            <a:srgbClr val="FFFFFF"/>
          </a:solidFill>
          <a:ln>
            <a:solidFill>
              <a:schemeClr val="tx1"/>
            </a:solidFill>
          </a:ln>
        </p:spPr>
        <p:txBody>
          <a:bodyPr wrap="square" rtlCol="0">
            <a:spAutoFit/>
          </a:bodyPr>
          <a:lstStyle/>
          <a:p>
            <a:endParaRPr lang="en-US" dirty="0"/>
          </a:p>
        </p:txBody>
      </p:sp>
      <p:pic>
        <p:nvPicPr>
          <p:cNvPr id="178178" name="Picture1" descr="1107_E"/>
          <p:cNvPicPr>
            <a:picLocks noChangeAspect="1" noChangeArrowheads="1"/>
          </p:cNvPicPr>
          <p:nvPr/>
        </p:nvPicPr>
        <p:blipFill>
          <a:blip r:embed="rId3" cstate="email">
            <a:extLst>
              <a:ext uri="{28A0092B-C50C-407E-A947-70E740481C1C}">
                <a14:useLocalDpi xmlns:a14="http://schemas.microsoft.com/office/drawing/2010/main"/>
              </a:ext>
            </a:extLst>
          </a:blip>
          <a:srcRect b="2557"/>
          <a:stretch>
            <a:fillRect/>
          </a:stretch>
        </p:blipFill>
        <p:spPr bwMode="auto">
          <a:xfrm>
            <a:off x="915988" y="76200"/>
            <a:ext cx="7310437" cy="6532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78179" name="Rectangle 3" hidden="1"/>
          <p:cNvSpPr>
            <a:spLocks noGrp="1" noChangeArrowheads="1"/>
          </p:cNvSpPr>
          <p:nvPr>
            <p:ph type="title"/>
          </p:nvPr>
        </p:nvSpPr>
        <p:spPr/>
        <p:txBody>
          <a:bodyPr/>
          <a:lstStyle/>
          <a:p>
            <a:pPr eaLnBrk="1" hangingPunct="1">
              <a:defRPr/>
            </a:pPr>
            <a:endParaRPr lang="en-US" smtClean="0"/>
          </a:p>
        </p:txBody>
      </p:sp>
      <p:sp>
        <p:nvSpPr>
          <p:cNvPr id="178180" name="Text Box 4"/>
          <p:cNvSpPr txBox="1">
            <a:spLocks noChangeArrowheads="1"/>
          </p:cNvSpPr>
          <p:nvPr/>
        </p:nvSpPr>
        <p:spPr bwMode="auto">
          <a:xfrm>
            <a:off x="2386013" y="936625"/>
            <a:ext cx="148431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Fish farming in cage</a:t>
            </a:r>
          </a:p>
        </p:txBody>
      </p:sp>
      <p:sp>
        <p:nvSpPr>
          <p:cNvPr id="178181" name="Text Box 5"/>
          <p:cNvSpPr txBox="1">
            <a:spLocks noChangeArrowheads="1"/>
          </p:cNvSpPr>
          <p:nvPr/>
        </p:nvSpPr>
        <p:spPr bwMode="auto">
          <a:xfrm>
            <a:off x="6019800" y="1219200"/>
            <a:ext cx="1985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Spotter airplane</a:t>
            </a:r>
          </a:p>
        </p:txBody>
      </p:sp>
      <p:grpSp>
        <p:nvGrpSpPr>
          <p:cNvPr id="178182" name="Group 6"/>
          <p:cNvGrpSpPr>
            <a:grpSpLocks/>
          </p:cNvGrpSpPr>
          <p:nvPr/>
        </p:nvGrpSpPr>
        <p:grpSpPr bwMode="auto">
          <a:xfrm>
            <a:off x="4244975" y="931863"/>
            <a:ext cx="1793875" cy="1328737"/>
            <a:chOff x="2674" y="587"/>
            <a:chExt cx="1130" cy="837"/>
          </a:xfrm>
        </p:grpSpPr>
        <p:sp>
          <p:nvSpPr>
            <p:cNvPr id="178183" name="Text Box 7"/>
            <p:cNvSpPr txBox="1">
              <a:spLocks noChangeArrowheads="1"/>
            </p:cNvSpPr>
            <p:nvPr/>
          </p:nvSpPr>
          <p:spPr bwMode="auto">
            <a:xfrm>
              <a:off x="2674" y="587"/>
              <a:ext cx="82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Trawler fishing</a:t>
              </a:r>
            </a:p>
          </p:txBody>
        </p:sp>
        <p:sp>
          <p:nvSpPr>
            <p:cNvPr id="178184" name="Text Box 8"/>
            <p:cNvSpPr txBox="1">
              <a:spLocks noChangeArrowheads="1"/>
            </p:cNvSpPr>
            <p:nvPr/>
          </p:nvSpPr>
          <p:spPr bwMode="auto">
            <a:xfrm>
              <a:off x="3241" y="1193"/>
              <a:ext cx="5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Sonar</a:t>
              </a:r>
            </a:p>
          </p:txBody>
        </p:sp>
      </p:grpSp>
      <p:sp>
        <p:nvSpPr>
          <p:cNvPr id="178185" name="Text Box 9"/>
          <p:cNvSpPr txBox="1">
            <a:spLocks noChangeArrowheads="1"/>
          </p:cNvSpPr>
          <p:nvPr/>
        </p:nvSpPr>
        <p:spPr bwMode="auto">
          <a:xfrm>
            <a:off x="5937250" y="1868488"/>
            <a:ext cx="19113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Purse-seine fishing</a:t>
            </a:r>
          </a:p>
        </p:txBody>
      </p:sp>
      <p:grpSp>
        <p:nvGrpSpPr>
          <p:cNvPr id="178186" name="Group 10"/>
          <p:cNvGrpSpPr>
            <a:grpSpLocks/>
          </p:cNvGrpSpPr>
          <p:nvPr/>
        </p:nvGrpSpPr>
        <p:grpSpPr bwMode="auto">
          <a:xfrm>
            <a:off x="1066800" y="4265613"/>
            <a:ext cx="1854200" cy="1139825"/>
            <a:chOff x="672" y="2687"/>
            <a:chExt cx="1168" cy="718"/>
          </a:xfrm>
        </p:grpSpPr>
        <p:sp>
          <p:nvSpPr>
            <p:cNvPr id="178187" name="Text Box 11"/>
            <p:cNvSpPr txBox="1">
              <a:spLocks noChangeArrowheads="1"/>
            </p:cNvSpPr>
            <p:nvPr/>
          </p:nvSpPr>
          <p:spPr bwMode="auto">
            <a:xfrm>
              <a:off x="867" y="2687"/>
              <a:ext cx="97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Long line fishing</a:t>
              </a:r>
            </a:p>
          </p:txBody>
        </p:sp>
        <p:sp>
          <p:nvSpPr>
            <p:cNvPr id="178188" name="Text Box 12"/>
            <p:cNvSpPr txBox="1">
              <a:spLocks noChangeArrowheads="1"/>
            </p:cNvSpPr>
            <p:nvPr/>
          </p:nvSpPr>
          <p:spPr bwMode="auto">
            <a:xfrm>
              <a:off x="672" y="3174"/>
              <a:ext cx="89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lines with hooks</a:t>
              </a:r>
            </a:p>
          </p:txBody>
        </p:sp>
      </p:grpSp>
      <p:sp>
        <p:nvSpPr>
          <p:cNvPr id="178189" name="Text Box 13"/>
          <p:cNvSpPr txBox="1">
            <a:spLocks noChangeArrowheads="1"/>
          </p:cNvSpPr>
          <p:nvPr/>
        </p:nvSpPr>
        <p:spPr bwMode="auto">
          <a:xfrm>
            <a:off x="2366963" y="5754688"/>
            <a:ext cx="2133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Deep sea aquaculture cage</a:t>
            </a:r>
          </a:p>
        </p:txBody>
      </p:sp>
      <p:grpSp>
        <p:nvGrpSpPr>
          <p:cNvPr id="178190" name="Group 14"/>
          <p:cNvGrpSpPr>
            <a:grpSpLocks/>
          </p:cNvGrpSpPr>
          <p:nvPr/>
        </p:nvGrpSpPr>
        <p:grpSpPr bwMode="auto">
          <a:xfrm>
            <a:off x="4794250" y="3916363"/>
            <a:ext cx="3355975" cy="2446337"/>
            <a:chOff x="3020" y="2467"/>
            <a:chExt cx="2114" cy="1541"/>
          </a:xfrm>
        </p:grpSpPr>
        <p:sp>
          <p:nvSpPr>
            <p:cNvPr id="178191" name="Text Box 15"/>
            <p:cNvSpPr txBox="1">
              <a:spLocks noChangeArrowheads="1"/>
            </p:cNvSpPr>
            <p:nvPr/>
          </p:nvSpPr>
          <p:spPr bwMode="auto">
            <a:xfrm>
              <a:off x="3020" y="2467"/>
              <a:ext cx="122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Drift-net fishing</a:t>
              </a:r>
            </a:p>
          </p:txBody>
        </p:sp>
        <p:sp>
          <p:nvSpPr>
            <p:cNvPr id="178192" name="Text Box 16"/>
            <p:cNvSpPr txBox="1">
              <a:spLocks noChangeArrowheads="1"/>
            </p:cNvSpPr>
            <p:nvPr/>
          </p:nvSpPr>
          <p:spPr bwMode="auto">
            <a:xfrm>
              <a:off x="3600" y="2720"/>
              <a:ext cx="49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Float</a:t>
              </a:r>
            </a:p>
          </p:txBody>
        </p:sp>
        <p:sp>
          <p:nvSpPr>
            <p:cNvPr id="178193" name="Text Box 17"/>
            <p:cNvSpPr txBox="1">
              <a:spLocks noChangeArrowheads="1"/>
            </p:cNvSpPr>
            <p:nvPr/>
          </p:nvSpPr>
          <p:spPr bwMode="auto">
            <a:xfrm>
              <a:off x="3975" y="2733"/>
              <a:ext cx="5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Buoy</a:t>
              </a:r>
            </a:p>
          </p:txBody>
        </p:sp>
        <p:sp>
          <p:nvSpPr>
            <p:cNvPr id="178194" name="Text Box 18"/>
            <p:cNvSpPr txBox="1">
              <a:spLocks noChangeArrowheads="1"/>
            </p:cNvSpPr>
            <p:nvPr/>
          </p:nvSpPr>
          <p:spPr bwMode="auto">
            <a:xfrm>
              <a:off x="4270" y="3777"/>
              <a:ext cx="86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Fish caught by gills</a:t>
              </a:r>
            </a:p>
          </p:txBody>
        </p:sp>
        <p:sp>
          <p:nvSpPr>
            <p:cNvPr id="178195" name="Line 19"/>
            <p:cNvSpPr>
              <a:spLocks noChangeShapeType="1"/>
            </p:cNvSpPr>
            <p:nvPr/>
          </p:nvSpPr>
          <p:spPr bwMode="auto">
            <a:xfrm>
              <a:off x="4082" y="3310"/>
              <a:ext cx="299" cy="50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78196" name="Line 20"/>
            <p:cNvSpPr>
              <a:spLocks noChangeShapeType="1"/>
            </p:cNvSpPr>
            <p:nvPr/>
          </p:nvSpPr>
          <p:spPr bwMode="auto">
            <a:xfrm>
              <a:off x="4320" y="3504"/>
              <a:ext cx="63" cy="32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78197" name="Line 21"/>
            <p:cNvSpPr>
              <a:spLocks noChangeShapeType="1"/>
            </p:cNvSpPr>
            <p:nvPr/>
          </p:nvSpPr>
          <p:spPr bwMode="auto">
            <a:xfrm flipH="1" flipV="1">
              <a:off x="3895" y="2908"/>
              <a:ext cx="185" cy="26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178198" name="Line 22"/>
            <p:cNvSpPr>
              <a:spLocks noChangeShapeType="1"/>
            </p:cNvSpPr>
            <p:nvPr/>
          </p:nvSpPr>
          <p:spPr bwMode="auto">
            <a:xfrm flipH="1" flipV="1">
              <a:off x="4146" y="2913"/>
              <a:ext cx="78" cy="20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Tree>
    <p:extLst>
      <p:ext uri="{BB962C8B-B14F-4D97-AF65-F5344CB8AC3E}">
        <p14:creationId xmlns:p14="http://schemas.microsoft.com/office/powerpoint/2010/main" val="22278080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818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818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7818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818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178186"/>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8189"/>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1781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180" grpId="0"/>
      <p:bldP spid="178181" grpId="0"/>
      <p:bldP spid="178185" grpId="0"/>
      <p:bldP spid="178189"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6" name="TextBox 5"/>
          <p:cNvSpPr txBox="1"/>
          <p:nvPr/>
        </p:nvSpPr>
        <p:spPr>
          <a:xfrm>
            <a:off x="158744" y="332358"/>
            <a:ext cx="8726494" cy="6276719"/>
          </a:xfrm>
          <a:prstGeom prst="rect">
            <a:avLst/>
          </a:prstGeom>
          <a:solidFill>
            <a:schemeClr val="accent5">
              <a:lumMod val="20000"/>
              <a:lumOff val="80000"/>
            </a:schemeClr>
          </a:solidFill>
          <a:ln>
            <a:solidFill>
              <a:schemeClr val="tx1"/>
            </a:solidFill>
          </a:ln>
        </p:spPr>
        <p:txBody>
          <a:bodyPr wrap="square" rtlCol="0">
            <a:spAutoFit/>
          </a:bodyPr>
          <a:lstStyle/>
          <a:p>
            <a:endParaRPr lang="en-US" dirty="0"/>
          </a:p>
        </p:txBody>
      </p:sp>
      <p:sp>
        <p:nvSpPr>
          <p:cNvPr id="41985" name="Rectangle 2"/>
          <p:cNvSpPr>
            <a:spLocks noGrp="1" noChangeArrowheads="1"/>
          </p:cNvSpPr>
          <p:nvPr>
            <p:ph type="title"/>
          </p:nvPr>
        </p:nvSpPr>
        <p:spPr>
          <a:xfrm>
            <a:off x="158744" y="76200"/>
            <a:ext cx="8726494" cy="616454"/>
          </a:xfrm>
          <a:solidFill>
            <a:schemeClr val="accent4">
              <a:lumMod val="40000"/>
              <a:lumOff val="60000"/>
            </a:schemeClr>
          </a:solidFill>
          <a:ln>
            <a:solidFill>
              <a:srgbClr val="000000"/>
            </a:solidFill>
          </a:ln>
        </p:spPr>
        <p:txBody>
          <a:bodyPr anchor="b">
            <a:normAutofit/>
          </a:bodyPr>
          <a:lstStyle/>
          <a:p>
            <a:pPr eaLnBrk="1" hangingPunct="1"/>
            <a:r>
              <a:rPr lang="en-US" sz="3200" b="1" dirty="0" smtClean="0">
                <a:ea typeface="ＭＳ Ｐゴシック" charset="0"/>
              </a:rPr>
              <a:t>Area </a:t>
            </a:r>
            <a:r>
              <a:rPr lang="en-US" sz="3200" b="1" dirty="0">
                <a:ea typeface="ＭＳ Ｐゴシック" charset="0"/>
              </a:rPr>
              <a:t>of Ocean Bottom Before and After a Trawler</a:t>
            </a:r>
          </a:p>
        </p:txBody>
      </p:sp>
      <p:pic>
        <p:nvPicPr>
          <p:cNvPr id="12292" name="Picture 4" descr="1102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92869" y="1037418"/>
            <a:ext cx="3546475" cy="48768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2294" name="Picture 6" descr="1102b"/>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479069" y="1266018"/>
            <a:ext cx="4160838" cy="38941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797062964"/>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5617599" cy="6090349"/>
          </a:xfrm>
          <a:solidFill>
            <a:schemeClr val="accent3">
              <a:lumMod val="40000"/>
              <a:lumOff val="60000"/>
            </a:schemeClr>
          </a:solidFill>
          <a:ln>
            <a:solidFill>
              <a:srgbClr val="000000"/>
            </a:solidFill>
          </a:ln>
        </p:spPr>
        <p:txBody>
          <a:bodyPr>
            <a:noAutofit/>
          </a:bodyPr>
          <a:lstStyle/>
          <a:p>
            <a:pPr marL="0" indent="0">
              <a:buNone/>
            </a:pPr>
            <a:r>
              <a:rPr lang="en-US" sz="2200" b="1" dirty="0">
                <a:solidFill>
                  <a:srgbClr val="000000"/>
                </a:solidFill>
                <a:ea typeface="ＭＳ Ｐゴシック" charset="0"/>
              </a:rPr>
              <a:t>Fishery</a:t>
            </a:r>
            <a:r>
              <a:rPr lang="en-US" sz="2200" dirty="0">
                <a:solidFill>
                  <a:srgbClr val="000000"/>
                </a:solidFill>
                <a:ea typeface="ＭＳ Ｐゴシック" charset="0"/>
              </a:rPr>
              <a:t>: concentration of a particular wild aquatic species suitable for commercial harvesting in a specific </a:t>
            </a:r>
            <a:r>
              <a:rPr lang="en-US" sz="2200" dirty="0" smtClean="0">
                <a:solidFill>
                  <a:srgbClr val="000000"/>
                </a:solidFill>
                <a:ea typeface="ＭＳ Ｐゴシック" charset="0"/>
              </a:rPr>
              <a:t>area</a:t>
            </a:r>
            <a:endParaRPr lang="en-US" sz="2200" dirty="0">
              <a:solidFill>
                <a:srgbClr val="000000"/>
              </a:solidFill>
              <a:ea typeface="ＭＳ Ｐゴシック" charset="0"/>
            </a:endParaRPr>
          </a:p>
          <a:p>
            <a:pPr marL="0" indent="0">
              <a:buNone/>
            </a:pPr>
            <a:endParaRPr lang="en-US" sz="1100" b="1" dirty="0" smtClean="0">
              <a:solidFill>
                <a:srgbClr val="000000"/>
              </a:solidFill>
              <a:ea typeface="ＭＳ Ｐゴシック" charset="0"/>
            </a:endParaRPr>
          </a:p>
          <a:p>
            <a:pPr marL="0" indent="0">
              <a:buNone/>
            </a:pPr>
            <a:r>
              <a:rPr lang="en-US" sz="2200" b="1" dirty="0" err="1" smtClean="0">
                <a:solidFill>
                  <a:srgbClr val="000000"/>
                </a:solidFill>
                <a:ea typeface="ＭＳ Ｐゴシック" charset="0"/>
              </a:rPr>
              <a:t>Fishprint</a:t>
            </a:r>
            <a:r>
              <a:rPr lang="en-US" sz="2200" dirty="0">
                <a:solidFill>
                  <a:srgbClr val="000000"/>
                </a:solidFill>
                <a:ea typeface="ＭＳ Ｐゴシック" charset="0"/>
              </a:rPr>
              <a:t>: area of ocean needed to sustain the fish consumption of a person, country, or the </a:t>
            </a:r>
            <a:r>
              <a:rPr lang="en-US" sz="2200" dirty="0" smtClean="0">
                <a:solidFill>
                  <a:srgbClr val="000000"/>
                </a:solidFill>
                <a:ea typeface="ＭＳ Ｐゴシック" charset="0"/>
              </a:rPr>
              <a:t>world.</a:t>
            </a:r>
            <a:endParaRPr lang="en-US" sz="2200" dirty="0">
              <a:solidFill>
                <a:srgbClr val="000000"/>
              </a:solidFill>
              <a:ea typeface="ＭＳ Ｐゴシック" charset="0"/>
            </a:endParaRPr>
          </a:p>
          <a:p>
            <a:pPr marL="0" indent="0">
              <a:buNone/>
            </a:pPr>
            <a:r>
              <a:rPr lang="en-US" sz="2200" dirty="0">
                <a:solidFill>
                  <a:srgbClr val="000000"/>
                </a:solidFill>
                <a:ea typeface="ＭＳ Ｐゴシック" charset="0"/>
              </a:rPr>
              <a:t>Marine and freshwater </a:t>
            </a:r>
            <a:r>
              <a:rPr lang="en-US" sz="2200" dirty="0" smtClean="0">
                <a:solidFill>
                  <a:srgbClr val="000000"/>
                </a:solidFill>
                <a:ea typeface="ＭＳ Ｐゴシック" charset="0"/>
              </a:rPr>
              <a:t>fish are threatened </a:t>
            </a:r>
            <a:r>
              <a:rPr lang="en-US" sz="2200" dirty="0">
                <a:solidFill>
                  <a:srgbClr val="000000"/>
                </a:solidFill>
                <a:ea typeface="ＭＳ Ｐゴシック" charset="0"/>
              </a:rPr>
              <a:t>with extinction by human activities </a:t>
            </a:r>
            <a:r>
              <a:rPr lang="en-US" sz="2200" b="1" dirty="0">
                <a:solidFill>
                  <a:srgbClr val="000000"/>
                </a:solidFill>
                <a:ea typeface="ＭＳ Ｐゴシック" charset="0"/>
              </a:rPr>
              <a:t>more </a:t>
            </a:r>
            <a:r>
              <a:rPr lang="en-US" sz="2200" dirty="0">
                <a:solidFill>
                  <a:srgbClr val="000000"/>
                </a:solidFill>
                <a:ea typeface="ＭＳ Ｐゴシック" charset="0"/>
              </a:rPr>
              <a:t>than any other group of </a:t>
            </a:r>
            <a:r>
              <a:rPr lang="en-US" sz="2200" dirty="0" smtClean="0">
                <a:solidFill>
                  <a:srgbClr val="000000"/>
                </a:solidFill>
                <a:ea typeface="ＭＳ Ｐゴシック" charset="0"/>
              </a:rPr>
              <a:t>species.</a:t>
            </a:r>
          </a:p>
          <a:p>
            <a:pPr marL="0" indent="0">
              <a:buNone/>
            </a:pPr>
            <a:endParaRPr lang="en-US" sz="1100" dirty="0">
              <a:solidFill>
                <a:srgbClr val="000000"/>
              </a:solidFill>
              <a:ea typeface="ＭＳ Ｐゴシック" charset="0"/>
            </a:endParaRPr>
          </a:p>
          <a:p>
            <a:pPr marL="0" indent="0">
              <a:buNone/>
            </a:pPr>
            <a:r>
              <a:rPr lang="en-US" sz="2200" b="1" dirty="0">
                <a:solidFill>
                  <a:srgbClr val="000000"/>
                </a:solidFill>
                <a:ea typeface="ＭＳ Ｐゴシック" charset="0"/>
              </a:rPr>
              <a:t>Commercial extinction</a:t>
            </a:r>
            <a:r>
              <a:rPr lang="en-US" sz="2200" dirty="0">
                <a:solidFill>
                  <a:srgbClr val="000000"/>
                </a:solidFill>
                <a:ea typeface="ＭＳ Ｐゴシック" charset="0"/>
              </a:rPr>
              <a:t>: no longer economically feasible to harvest a </a:t>
            </a:r>
            <a:r>
              <a:rPr lang="en-US" sz="2200" dirty="0" smtClean="0">
                <a:solidFill>
                  <a:srgbClr val="000000"/>
                </a:solidFill>
                <a:ea typeface="ＭＳ Ｐゴシック" charset="0"/>
              </a:rPr>
              <a:t>species</a:t>
            </a:r>
            <a:endParaRPr lang="en-US" sz="2200" dirty="0">
              <a:solidFill>
                <a:srgbClr val="000000"/>
              </a:solidFill>
              <a:ea typeface="ＭＳ Ｐゴシック" charset="0"/>
            </a:endParaRPr>
          </a:p>
          <a:p>
            <a:r>
              <a:rPr lang="en-US" sz="2200" dirty="0">
                <a:solidFill>
                  <a:srgbClr val="000000"/>
                </a:solidFill>
                <a:ea typeface="ＭＳ Ｐゴシック" charset="0"/>
              </a:rPr>
              <a:t>Collapse of the Atlantic cod fishery and its domino </a:t>
            </a:r>
            <a:r>
              <a:rPr lang="en-US" sz="2200" dirty="0" smtClean="0">
                <a:solidFill>
                  <a:srgbClr val="000000"/>
                </a:solidFill>
                <a:ea typeface="ＭＳ Ｐゴシック" charset="0"/>
              </a:rPr>
              <a:t>effect</a:t>
            </a:r>
            <a:endParaRPr lang="en-US" sz="2200" dirty="0">
              <a:solidFill>
                <a:srgbClr val="000000"/>
              </a:solidFill>
              <a:ea typeface="ＭＳ Ｐゴシック" charset="0"/>
            </a:endParaRPr>
          </a:p>
          <a:p>
            <a:r>
              <a:rPr lang="en-US" sz="2200" dirty="0">
                <a:solidFill>
                  <a:srgbClr val="000000"/>
                </a:solidFill>
                <a:ea typeface="ＭＳ Ｐゴシック" charset="0"/>
              </a:rPr>
              <a:t>Fewer larger </a:t>
            </a:r>
            <a:r>
              <a:rPr lang="en-US" sz="2200" dirty="0" smtClean="0">
                <a:solidFill>
                  <a:srgbClr val="000000"/>
                </a:solidFill>
                <a:ea typeface="ＭＳ Ｐゴシック" charset="0"/>
              </a:rPr>
              <a:t>fish</a:t>
            </a:r>
            <a:endParaRPr lang="en-US" sz="2200" dirty="0">
              <a:solidFill>
                <a:srgbClr val="000000"/>
              </a:solidFill>
              <a:ea typeface="ＭＳ Ｐゴシック" charset="0"/>
            </a:endParaRPr>
          </a:p>
          <a:p>
            <a:r>
              <a:rPr lang="en-US" sz="2200" dirty="0">
                <a:solidFill>
                  <a:srgbClr val="000000"/>
                </a:solidFill>
                <a:ea typeface="ＭＳ Ｐゴシック" charset="0"/>
              </a:rPr>
              <a:t>More problems with invasive species</a:t>
            </a:r>
          </a:p>
          <a:p>
            <a:pPr marL="0" indent="0">
              <a:lnSpc>
                <a:spcPct val="90000"/>
              </a:lnSpc>
              <a:buNone/>
            </a:pPr>
            <a:endParaRPr lang="en-US" sz="22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Overfishing</a:t>
            </a:r>
            <a:endParaRPr lang="en-US" sz="3000" b="1" dirty="0">
              <a:ea typeface="ＭＳ Ｐゴシック" charset="0"/>
            </a:endParaRPr>
          </a:p>
        </p:txBody>
      </p:sp>
      <p:pic>
        <p:nvPicPr>
          <p:cNvPr id="10" name="Picture 4" descr="1107"/>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86931" y="2408332"/>
            <a:ext cx="3204669" cy="313809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TextBox 4"/>
          <p:cNvSpPr txBox="1"/>
          <p:nvPr/>
        </p:nvSpPr>
        <p:spPr>
          <a:xfrm>
            <a:off x="5786931" y="1520542"/>
            <a:ext cx="3357069" cy="646331"/>
          </a:xfrm>
          <a:prstGeom prst="rect">
            <a:avLst/>
          </a:prstGeom>
          <a:noFill/>
        </p:spPr>
        <p:txBody>
          <a:bodyPr wrap="square" rtlCol="0">
            <a:spAutoFit/>
          </a:bodyPr>
          <a:lstStyle/>
          <a:p>
            <a:pPr algn="ctr"/>
            <a:r>
              <a:rPr lang="en-US" dirty="0">
                <a:ea typeface="ＭＳ Ｐゴシック" charset="0"/>
              </a:rPr>
              <a:t>Collapse of the Cod Fishery Off the Canadian Coast</a:t>
            </a:r>
            <a:endParaRPr lang="en-US" dirty="0"/>
          </a:p>
        </p:txBody>
      </p:sp>
    </p:spTree>
    <p:extLst>
      <p:ext uri="{BB962C8B-B14F-4D97-AF65-F5344CB8AC3E}">
        <p14:creationId xmlns:p14="http://schemas.microsoft.com/office/powerpoint/2010/main" val="193674195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6" name="TextBox 25"/>
          <p:cNvSpPr txBox="1"/>
          <p:nvPr/>
        </p:nvSpPr>
        <p:spPr>
          <a:xfrm>
            <a:off x="779287" y="43752"/>
            <a:ext cx="7389988" cy="6738047"/>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pic>
        <p:nvPicPr>
          <p:cNvPr id="69633" name="Picture 2" descr="E_1107"/>
          <p:cNvPicPr>
            <a:picLocks noChangeAspect="1" noChangeArrowheads="1"/>
          </p:cNvPicPr>
          <p:nvPr/>
        </p:nvPicPr>
        <p:blipFill>
          <a:blip r:embed="rId3" cstate="email">
            <a:graysc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rcRect/>
          <a:stretch>
            <a:fillRect/>
          </a:stretch>
        </p:blipFill>
        <p:spPr bwMode="auto">
          <a:xfrm>
            <a:off x="2513601" y="107951"/>
            <a:ext cx="5456238" cy="594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9507" name="Rectangle 3" hidden="1"/>
          <p:cNvSpPr>
            <a:spLocks noGrp="1" noChangeArrowheads="1"/>
          </p:cNvSpPr>
          <p:nvPr>
            <p:ph type="title"/>
          </p:nvPr>
        </p:nvSpPr>
        <p:spPr/>
        <p:txBody>
          <a:bodyPr/>
          <a:lstStyle/>
          <a:p>
            <a:pPr eaLnBrk="1" hangingPunct="1">
              <a:defRPr/>
            </a:pPr>
            <a:endParaRPr lang="en-US" smtClean="0"/>
          </a:p>
        </p:txBody>
      </p:sp>
      <p:sp>
        <p:nvSpPr>
          <p:cNvPr id="149509" name="Text Box 5"/>
          <p:cNvSpPr txBox="1">
            <a:spLocks noChangeArrowheads="1"/>
          </p:cNvSpPr>
          <p:nvPr/>
        </p:nvSpPr>
        <p:spPr bwMode="auto">
          <a:xfrm>
            <a:off x="1518239" y="55564"/>
            <a:ext cx="1071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900,000</a:t>
            </a:r>
          </a:p>
        </p:txBody>
      </p:sp>
      <p:sp>
        <p:nvSpPr>
          <p:cNvPr id="149510" name="Text Box 6"/>
          <p:cNvSpPr txBox="1">
            <a:spLocks noChangeArrowheads="1"/>
          </p:cNvSpPr>
          <p:nvPr/>
        </p:nvSpPr>
        <p:spPr bwMode="auto">
          <a:xfrm>
            <a:off x="1518239" y="677864"/>
            <a:ext cx="1071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800,000</a:t>
            </a:r>
          </a:p>
        </p:txBody>
      </p:sp>
      <p:sp>
        <p:nvSpPr>
          <p:cNvPr id="149511" name="Text Box 7"/>
          <p:cNvSpPr txBox="1">
            <a:spLocks noChangeArrowheads="1"/>
          </p:cNvSpPr>
          <p:nvPr/>
        </p:nvSpPr>
        <p:spPr bwMode="auto">
          <a:xfrm>
            <a:off x="1518239" y="1327151"/>
            <a:ext cx="1071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700,000</a:t>
            </a:r>
          </a:p>
        </p:txBody>
      </p:sp>
      <p:sp>
        <p:nvSpPr>
          <p:cNvPr id="149512" name="Text Box 8"/>
          <p:cNvSpPr txBox="1">
            <a:spLocks noChangeArrowheads="1"/>
          </p:cNvSpPr>
          <p:nvPr/>
        </p:nvSpPr>
        <p:spPr bwMode="auto">
          <a:xfrm>
            <a:off x="1518239" y="1936751"/>
            <a:ext cx="1071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600,000</a:t>
            </a:r>
          </a:p>
        </p:txBody>
      </p:sp>
      <p:sp>
        <p:nvSpPr>
          <p:cNvPr id="149513" name="Text Box 9"/>
          <p:cNvSpPr txBox="1">
            <a:spLocks noChangeArrowheads="1"/>
          </p:cNvSpPr>
          <p:nvPr/>
        </p:nvSpPr>
        <p:spPr bwMode="auto">
          <a:xfrm>
            <a:off x="1518239" y="2546351"/>
            <a:ext cx="1071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500,000</a:t>
            </a:r>
          </a:p>
        </p:txBody>
      </p:sp>
      <p:sp>
        <p:nvSpPr>
          <p:cNvPr id="149514" name="Text Box 10"/>
          <p:cNvSpPr txBox="1">
            <a:spLocks noChangeArrowheads="1"/>
          </p:cNvSpPr>
          <p:nvPr/>
        </p:nvSpPr>
        <p:spPr bwMode="auto">
          <a:xfrm rot="-5400000">
            <a:off x="-323262" y="2809877"/>
            <a:ext cx="2417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Fish landings (tons)</a:t>
            </a:r>
          </a:p>
        </p:txBody>
      </p:sp>
      <p:sp>
        <p:nvSpPr>
          <p:cNvPr id="149515" name="Text Box 11"/>
          <p:cNvSpPr txBox="1">
            <a:spLocks noChangeArrowheads="1"/>
          </p:cNvSpPr>
          <p:nvPr/>
        </p:nvSpPr>
        <p:spPr bwMode="auto">
          <a:xfrm>
            <a:off x="6972889" y="3536951"/>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1992</a:t>
            </a:r>
          </a:p>
        </p:txBody>
      </p:sp>
      <p:sp>
        <p:nvSpPr>
          <p:cNvPr id="149516" name="Text Box 12"/>
          <p:cNvSpPr txBox="1">
            <a:spLocks noChangeArrowheads="1"/>
          </p:cNvSpPr>
          <p:nvPr/>
        </p:nvSpPr>
        <p:spPr bwMode="auto">
          <a:xfrm>
            <a:off x="1518239" y="3222626"/>
            <a:ext cx="1071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400,000</a:t>
            </a:r>
          </a:p>
        </p:txBody>
      </p:sp>
      <p:sp>
        <p:nvSpPr>
          <p:cNvPr id="149517" name="Text Box 13"/>
          <p:cNvSpPr txBox="1">
            <a:spLocks noChangeArrowheads="1"/>
          </p:cNvSpPr>
          <p:nvPr/>
        </p:nvSpPr>
        <p:spPr bwMode="auto">
          <a:xfrm>
            <a:off x="1518239" y="3841751"/>
            <a:ext cx="1071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300,000</a:t>
            </a:r>
          </a:p>
        </p:txBody>
      </p:sp>
      <p:sp>
        <p:nvSpPr>
          <p:cNvPr id="149518" name="Text Box 14"/>
          <p:cNvSpPr txBox="1">
            <a:spLocks noChangeArrowheads="1"/>
          </p:cNvSpPr>
          <p:nvPr/>
        </p:nvSpPr>
        <p:spPr bwMode="auto">
          <a:xfrm>
            <a:off x="1518239" y="4462464"/>
            <a:ext cx="1071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200,000</a:t>
            </a:r>
          </a:p>
        </p:txBody>
      </p:sp>
      <p:sp>
        <p:nvSpPr>
          <p:cNvPr id="149519" name="Text Box 15"/>
          <p:cNvSpPr txBox="1">
            <a:spLocks noChangeArrowheads="1"/>
          </p:cNvSpPr>
          <p:nvPr/>
        </p:nvSpPr>
        <p:spPr bwMode="auto">
          <a:xfrm>
            <a:off x="1518239" y="5099051"/>
            <a:ext cx="1071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100,000</a:t>
            </a:r>
          </a:p>
        </p:txBody>
      </p:sp>
      <p:sp>
        <p:nvSpPr>
          <p:cNvPr id="149520" name="Text Box 16"/>
          <p:cNvSpPr txBox="1">
            <a:spLocks noChangeArrowheads="1"/>
          </p:cNvSpPr>
          <p:nvPr/>
        </p:nvSpPr>
        <p:spPr bwMode="auto">
          <a:xfrm>
            <a:off x="2231026" y="5746751"/>
            <a:ext cx="944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0</a:t>
            </a:r>
          </a:p>
        </p:txBody>
      </p:sp>
      <p:sp>
        <p:nvSpPr>
          <p:cNvPr id="149521" name="Text Box 17"/>
          <p:cNvSpPr txBox="1">
            <a:spLocks noChangeArrowheads="1"/>
          </p:cNvSpPr>
          <p:nvPr/>
        </p:nvSpPr>
        <p:spPr bwMode="auto">
          <a:xfrm>
            <a:off x="3283539" y="6073776"/>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1920</a:t>
            </a:r>
          </a:p>
        </p:txBody>
      </p:sp>
      <p:sp>
        <p:nvSpPr>
          <p:cNvPr id="149522" name="Text Box 18"/>
          <p:cNvSpPr txBox="1">
            <a:spLocks noChangeArrowheads="1"/>
          </p:cNvSpPr>
          <p:nvPr/>
        </p:nvSpPr>
        <p:spPr bwMode="auto">
          <a:xfrm>
            <a:off x="4274139" y="6073776"/>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1940</a:t>
            </a:r>
          </a:p>
        </p:txBody>
      </p:sp>
      <p:sp>
        <p:nvSpPr>
          <p:cNvPr id="149523" name="Text Box 19"/>
          <p:cNvSpPr txBox="1">
            <a:spLocks noChangeArrowheads="1"/>
          </p:cNvSpPr>
          <p:nvPr/>
        </p:nvSpPr>
        <p:spPr bwMode="auto">
          <a:xfrm>
            <a:off x="5315539" y="6073776"/>
            <a:ext cx="13128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1960</a:t>
            </a:r>
          </a:p>
        </p:txBody>
      </p:sp>
      <p:sp>
        <p:nvSpPr>
          <p:cNvPr id="149524" name="Text Box 20"/>
          <p:cNvSpPr txBox="1">
            <a:spLocks noChangeArrowheads="1"/>
          </p:cNvSpPr>
          <p:nvPr/>
        </p:nvSpPr>
        <p:spPr bwMode="auto">
          <a:xfrm>
            <a:off x="6331539" y="6073776"/>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1980</a:t>
            </a:r>
          </a:p>
        </p:txBody>
      </p:sp>
      <p:sp>
        <p:nvSpPr>
          <p:cNvPr id="149525" name="Text Box 21"/>
          <p:cNvSpPr txBox="1">
            <a:spLocks noChangeArrowheads="1"/>
          </p:cNvSpPr>
          <p:nvPr/>
        </p:nvSpPr>
        <p:spPr bwMode="auto">
          <a:xfrm>
            <a:off x="7322139" y="6073776"/>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2000</a:t>
            </a:r>
          </a:p>
        </p:txBody>
      </p:sp>
      <p:sp>
        <p:nvSpPr>
          <p:cNvPr id="149526" name="Rectangle 22"/>
          <p:cNvSpPr>
            <a:spLocks noChangeArrowheads="1"/>
          </p:cNvSpPr>
          <p:nvPr/>
        </p:nvSpPr>
        <p:spPr bwMode="auto">
          <a:xfrm>
            <a:off x="2321514" y="6073776"/>
            <a:ext cx="6477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cs typeface="Arial" charset="0"/>
              </a:rPr>
              <a:t>1900</a:t>
            </a:r>
          </a:p>
        </p:txBody>
      </p:sp>
      <p:sp>
        <p:nvSpPr>
          <p:cNvPr id="149527" name="Rectangle 23"/>
          <p:cNvSpPr>
            <a:spLocks noChangeArrowheads="1"/>
          </p:cNvSpPr>
          <p:nvPr/>
        </p:nvSpPr>
        <p:spPr bwMode="auto">
          <a:xfrm>
            <a:off x="5244101" y="6372226"/>
            <a:ext cx="6127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cs typeface="Arial" charset="0"/>
              </a:rPr>
              <a:t>Year</a:t>
            </a:r>
          </a:p>
        </p:txBody>
      </p:sp>
      <p:sp>
        <p:nvSpPr>
          <p:cNvPr id="27" name="TextBox 26"/>
          <p:cNvSpPr txBox="1"/>
          <p:nvPr/>
        </p:nvSpPr>
        <p:spPr>
          <a:xfrm>
            <a:off x="2727506" y="107951"/>
            <a:ext cx="5348695" cy="369332"/>
          </a:xfrm>
          <a:prstGeom prst="rect">
            <a:avLst/>
          </a:prstGeom>
          <a:noFill/>
        </p:spPr>
        <p:txBody>
          <a:bodyPr wrap="square" rtlCol="0">
            <a:spAutoFit/>
          </a:bodyPr>
          <a:lstStyle/>
          <a:p>
            <a:pPr algn="ctr"/>
            <a:r>
              <a:rPr lang="en-US" b="1" dirty="0">
                <a:ea typeface="ＭＳ Ｐゴシック" charset="0"/>
              </a:rPr>
              <a:t>Collapse of the Cod Fishery Off the Canadian Coast</a:t>
            </a:r>
            <a:endParaRPr lang="en-US" b="1" dirty="0"/>
          </a:p>
        </p:txBody>
      </p:sp>
    </p:spTree>
    <p:extLst>
      <p:ext uri="{BB962C8B-B14F-4D97-AF65-F5344CB8AC3E}">
        <p14:creationId xmlns:p14="http://schemas.microsoft.com/office/powerpoint/2010/main" val="4057609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Estimating and Monitoring Fishery Populations Is the First </a:t>
            </a:r>
            <a:r>
              <a:rPr lang="en-US" sz="2300" b="1" dirty="0" smtClean="0">
                <a:ea typeface="ＭＳ Ｐゴシック" charset="0"/>
              </a:rPr>
              <a:t>Step</a:t>
            </a:r>
          </a:p>
          <a:p>
            <a:pPr>
              <a:lnSpc>
                <a:spcPct val="90000"/>
              </a:lnSpc>
            </a:pPr>
            <a:r>
              <a:rPr lang="en-US" sz="2300" dirty="0">
                <a:ea typeface="ＭＳ Ｐゴシック" charset="0"/>
              </a:rPr>
              <a:t>Maximum sustained yield (MSY): traditional </a:t>
            </a:r>
            <a:r>
              <a:rPr lang="en-US" sz="2300" dirty="0" smtClean="0">
                <a:ea typeface="ＭＳ Ｐゴシック" charset="0"/>
              </a:rPr>
              <a:t>approach</a:t>
            </a:r>
            <a:endParaRPr lang="en-US" sz="2300" dirty="0">
              <a:ea typeface="ＭＳ Ｐゴシック" charset="0"/>
            </a:endParaRPr>
          </a:p>
          <a:p>
            <a:pPr>
              <a:lnSpc>
                <a:spcPct val="90000"/>
              </a:lnSpc>
            </a:pPr>
            <a:r>
              <a:rPr lang="en-US" sz="2300" dirty="0">
                <a:ea typeface="ＭＳ Ｐゴシック" charset="0"/>
              </a:rPr>
              <a:t>Optimum sustained yield (OSY</a:t>
            </a:r>
            <a:r>
              <a:rPr lang="en-US" sz="2300" dirty="0" smtClean="0">
                <a:ea typeface="ＭＳ Ｐゴシック" charset="0"/>
              </a:rPr>
              <a:t>)</a:t>
            </a:r>
            <a:endParaRPr lang="en-US" sz="2300" dirty="0">
              <a:ea typeface="ＭＳ Ｐゴシック" charset="0"/>
            </a:endParaRPr>
          </a:p>
          <a:p>
            <a:pPr>
              <a:lnSpc>
                <a:spcPct val="90000"/>
              </a:lnSpc>
            </a:pPr>
            <a:r>
              <a:rPr lang="en-US" sz="2300" dirty="0">
                <a:ea typeface="ＭＳ Ｐゴシック" charset="0"/>
              </a:rPr>
              <a:t>Multispecies </a:t>
            </a:r>
            <a:r>
              <a:rPr lang="en-US" sz="2300" dirty="0" smtClean="0">
                <a:ea typeface="ＭＳ Ｐゴシック" charset="0"/>
              </a:rPr>
              <a:t>management: consideration of ecosystem interaction</a:t>
            </a:r>
            <a:endParaRPr lang="en-US" sz="2300" dirty="0">
              <a:ea typeface="ＭＳ Ｐゴシック" charset="0"/>
            </a:endParaRPr>
          </a:p>
          <a:p>
            <a:pPr>
              <a:lnSpc>
                <a:spcPct val="90000"/>
              </a:lnSpc>
            </a:pPr>
            <a:r>
              <a:rPr lang="en-US" sz="2300" dirty="0">
                <a:ea typeface="ＭＳ Ｐゴシック" charset="0"/>
              </a:rPr>
              <a:t>Large marine systems: using large complex computer models </a:t>
            </a:r>
            <a:endParaRPr lang="en-US" sz="2300" b="1" dirty="0" smtClean="0">
              <a:ea typeface="ＭＳ Ｐゴシック" charset="0"/>
            </a:endParaRPr>
          </a:p>
          <a:p>
            <a:pPr marL="0" indent="0">
              <a:lnSpc>
                <a:spcPct val="90000"/>
              </a:lnSpc>
              <a:buNone/>
            </a:pPr>
            <a:r>
              <a:rPr lang="en-US" sz="2300" b="1" dirty="0" smtClean="0">
                <a:ea typeface="ＭＳ Ｐゴシック" charset="0"/>
              </a:rPr>
              <a:t>Some </a:t>
            </a:r>
            <a:r>
              <a:rPr lang="en-US" sz="2300" b="1" dirty="0">
                <a:ea typeface="ＭＳ Ｐゴシック" charset="0"/>
              </a:rPr>
              <a:t>Communities Cooperate to Regulate </a:t>
            </a:r>
            <a:r>
              <a:rPr lang="en-US" sz="2300" b="1" dirty="0" smtClean="0">
                <a:ea typeface="ＭＳ Ｐゴシック" charset="0"/>
              </a:rPr>
              <a:t>Fish Harvests</a:t>
            </a:r>
            <a:endParaRPr lang="en-US" sz="2300" b="1" dirty="0">
              <a:ea typeface="ＭＳ Ｐゴシック" charset="0"/>
            </a:endParaRPr>
          </a:p>
          <a:p>
            <a:r>
              <a:rPr lang="en-US" sz="2300" dirty="0">
                <a:ea typeface="ＭＳ Ｐゴシック" charset="0"/>
              </a:rPr>
              <a:t>Community management of the </a:t>
            </a:r>
            <a:r>
              <a:rPr lang="en-US" sz="2300" dirty="0" smtClean="0">
                <a:ea typeface="ＭＳ Ｐゴシック" charset="0"/>
              </a:rPr>
              <a:t>fisheries</a:t>
            </a:r>
            <a:endParaRPr lang="en-US" sz="2300" dirty="0">
              <a:ea typeface="ＭＳ Ｐゴシック" charset="0"/>
            </a:endParaRPr>
          </a:p>
          <a:p>
            <a:r>
              <a:rPr lang="en-US" sz="2300" dirty="0">
                <a:ea typeface="ＭＳ Ｐゴシック" charset="0"/>
              </a:rPr>
              <a:t>Co-management of the fisheries with the government</a:t>
            </a:r>
          </a:p>
          <a:p>
            <a:pPr lvl="1"/>
            <a:r>
              <a:rPr lang="en-US" sz="2300" dirty="0">
                <a:ea typeface="ＭＳ Ｐゴシック" charset="0"/>
              </a:rPr>
              <a:t>Government sets quotas for species and divides the quotas among communities</a:t>
            </a:r>
          </a:p>
          <a:p>
            <a:pPr lvl="1"/>
            <a:r>
              <a:rPr lang="en-US" sz="2300" dirty="0">
                <a:ea typeface="ＭＳ Ｐゴシック" charset="0"/>
              </a:rPr>
              <a:t>Limits fishing seasons</a:t>
            </a:r>
          </a:p>
          <a:p>
            <a:pPr lvl="1"/>
            <a:r>
              <a:rPr lang="en-US" sz="2300" dirty="0">
                <a:ea typeface="ＭＳ Ｐゴシック" charset="0"/>
              </a:rPr>
              <a:t>Regulates fishing gear </a:t>
            </a:r>
          </a:p>
          <a:p>
            <a:pPr marL="0" indent="0">
              <a:lnSpc>
                <a:spcPct val="90000"/>
              </a:lnSpc>
              <a:buNone/>
            </a:pPr>
            <a:endParaRPr lang="en-US" sz="2300" b="1"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Managing and Sustaining Marine Fisheries</a:t>
            </a:r>
            <a:endParaRPr lang="en-US" sz="3000" b="1" dirty="0">
              <a:ea typeface="ＭＳ Ｐゴシック"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75802" y="4397594"/>
            <a:ext cx="4753505" cy="2231177"/>
          </a:xfrm>
          <a:prstGeom prst="rect">
            <a:avLst/>
          </a:prstGeom>
          <a:ln>
            <a:solidFill>
              <a:schemeClr val="tx1"/>
            </a:solidFill>
          </a:ln>
        </p:spPr>
      </p:pic>
    </p:spTree>
    <p:extLst>
      <p:ext uri="{BB962C8B-B14F-4D97-AF65-F5344CB8AC3E}">
        <p14:creationId xmlns:p14="http://schemas.microsoft.com/office/powerpoint/2010/main" val="188872827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extBox 1"/>
          <p:cNvSpPr txBox="1"/>
          <p:nvPr/>
        </p:nvSpPr>
        <p:spPr>
          <a:xfrm>
            <a:off x="779287" y="43752"/>
            <a:ext cx="7389988" cy="6738047"/>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pic>
        <p:nvPicPr>
          <p:cNvPr id="33793" name="Picture 2" descr="E_080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671888" y="1066800"/>
            <a:ext cx="1800225" cy="5715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1315" name="Rectangle 3" hidden="1"/>
          <p:cNvSpPr>
            <a:spLocks noGrp="1" noChangeArrowheads="1"/>
          </p:cNvSpPr>
          <p:nvPr>
            <p:ph type="title"/>
          </p:nvPr>
        </p:nvSpPr>
        <p:spPr/>
        <p:txBody>
          <a:bodyPr/>
          <a:lstStyle/>
          <a:p>
            <a:pPr eaLnBrk="1" hangingPunct="1">
              <a:defRPr/>
            </a:pPr>
            <a:endParaRPr lang="en-US" smtClean="0"/>
          </a:p>
        </p:txBody>
      </p:sp>
      <p:sp>
        <p:nvSpPr>
          <p:cNvPr id="141317" name="Text Box 5"/>
          <p:cNvSpPr txBox="1">
            <a:spLocks noChangeArrowheads="1"/>
          </p:cNvSpPr>
          <p:nvPr/>
        </p:nvSpPr>
        <p:spPr bwMode="auto">
          <a:xfrm>
            <a:off x="1941513" y="76200"/>
            <a:ext cx="5226050" cy="396875"/>
          </a:xfrm>
          <a:prstGeom prst="rect">
            <a:avLst/>
          </a:prstGeom>
          <a:solidFill>
            <a:srgbClr val="00503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2000" b="1">
                <a:solidFill>
                  <a:schemeClr val="bg1"/>
                </a:solidFill>
                <a:cs typeface="Arial" charset="0"/>
              </a:rPr>
              <a:t>Natural Capital</a:t>
            </a:r>
          </a:p>
        </p:txBody>
      </p:sp>
      <p:sp>
        <p:nvSpPr>
          <p:cNvPr id="141318" name="Text Box 6"/>
          <p:cNvSpPr txBox="1">
            <a:spLocks noChangeArrowheads="1"/>
          </p:cNvSpPr>
          <p:nvPr/>
        </p:nvSpPr>
        <p:spPr bwMode="auto">
          <a:xfrm>
            <a:off x="3276600" y="533400"/>
            <a:ext cx="25574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5035"/>
                </a:solidFill>
                <a:cs typeface="Arial" charset="0"/>
              </a:rPr>
              <a:t>Marine Ecosystems</a:t>
            </a:r>
          </a:p>
        </p:txBody>
      </p:sp>
      <p:sp>
        <p:nvSpPr>
          <p:cNvPr id="141319" name="Text Box 7"/>
          <p:cNvSpPr txBox="1">
            <a:spLocks noChangeArrowheads="1"/>
          </p:cNvSpPr>
          <p:nvPr/>
        </p:nvSpPr>
        <p:spPr bwMode="auto">
          <a:xfrm>
            <a:off x="990600" y="1025525"/>
            <a:ext cx="25701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6699"/>
                </a:solidFill>
                <a:cs typeface="Arial" charset="0"/>
              </a:rPr>
              <a:t>Ecological Services</a:t>
            </a:r>
          </a:p>
        </p:txBody>
      </p:sp>
      <p:sp>
        <p:nvSpPr>
          <p:cNvPr id="141320" name="Text Box 8"/>
          <p:cNvSpPr txBox="1">
            <a:spLocks noChangeArrowheads="1"/>
          </p:cNvSpPr>
          <p:nvPr/>
        </p:nvSpPr>
        <p:spPr bwMode="auto">
          <a:xfrm>
            <a:off x="5789613" y="1025525"/>
            <a:ext cx="2516187"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6699"/>
                </a:solidFill>
                <a:cs typeface="Arial" charset="0"/>
              </a:rPr>
              <a:t>Economic Services</a:t>
            </a:r>
          </a:p>
        </p:txBody>
      </p:sp>
      <p:sp>
        <p:nvSpPr>
          <p:cNvPr id="141321" name="Text Box 9"/>
          <p:cNvSpPr txBox="1">
            <a:spLocks noChangeArrowheads="1"/>
          </p:cNvSpPr>
          <p:nvPr/>
        </p:nvSpPr>
        <p:spPr bwMode="auto">
          <a:xfrm>
            <a:off x="990600" y="1524000"/>
            <a:ext cx="2379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Climate moderation</a:t>
            </a:r>
          </a:p>
        </p:txBody>
      </p:sp>
      <p:sp>
        <p:nvSpPr>
          <p:cNvPr id="141322" name="Text Box 10"/>
          <p:cNvSpPr txBox="1">
            <a:spLocks noChangeArrowheads="1"/>
          </p:cNvSpPr>
          <p:nvPr/>
        </p:nvSpPr>
        <p:spPr bwMode="auto">
          <a:xfrm>
            <a:off x="5789613" y="1524000"/>
            <a:ext cx="8048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Food</a:t>
            </a:r>
          </a:p>
        </p:txBody>
      </p:sp>
      <p:sp>
        <p:nvSpPr>
          <p:cNvPr id="141323" name="Text Box 11"/>
          <p:cNvSpPr txBox="1">
            <a:spLocks noChangeArrowheads="1"/>
          </p:cNvSpPr>
          <p:nvPr/>
        </p:nvSpPr>
        <p:spPr bwMode="auto">
          <a:xfrm>
            <a:off x="990600" y="2057400"/>
            <a:ext cx="202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CO 2 absorption</a:t>
            </a:r>
          </a:p>
        </p:txBody>
      </p:sp>
      <p:sp>
        <p:nvSpPr>
          <p:cNvPr id="141324" name="Text Box 12"/>
          <p:cNvSpPr txBox="1">
            <a:spLocks noChangeArrowheads="1"/>
          </p:cNvSpPr>
          <p:nvPr/>
        </p:nvSpPr>
        <p:spPr bwMode="auto">
          <a:xfrm>
            <a:off x="5789613" y="2057400"/>
            <a:ext cx="24177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Animal and pet feed</a:t>
            </a:r>
          </a:p>
        </p:txBody>
      </p:sp>
      <p:sp>
        <p:nvSpPr>
          <p:cNvPr id="141325" name="Text Box 13"/>
          <p:cNvSpPr txBox="1">
            <a:spLocks noChangeArrowheads="1"/>
          </p:cNvSpPr>
          <p:nvPr/>
        </p:nvSpPr>
        <p:spPr bwMode="auto">
          <a:xfrm>
            <a:off x="5789613" y="2590800"/>
            <a:ext cx="20621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Pharmaceuticals</a:t>
            </a:r>
          </a:p>
        </p:txBody>
      </p:sp>
      <p:sp>
        <p:nvSpPr>
          <p:cNvPr id="141326" name="Text Box 14"/>
          <p:cNvSpPr txBox="1">
            <a:spLocks noChangeArrowheads="1"/>
          </p:cNvSpPr>
          <p:nvPr/>
        </p:nvSpPr>
        <p:spPr bwMode="auto">
          <a:xfrm>
            <a:off x="990600" y="2622550"/>
            <a:ext cx="1973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Nutrient cycling</a:t>
            </a:r>
          </a:p>
        </p:txBody>
      </p:sp>
      <p:sp>
        <p:nvSpPr>
          <p:cNvPr id="141327" name="Text Box 15"/>
          <p:cNvSpPr txBox="1">
            <a:spLocks noChangeArrowheads="1"/>
          </p:cNvSpPr>
          <p:nvPr/>
        </p:nvSpPr>
        <p:spPr bwMode="auto">
          <a:xfrm>
            <a:off x="5789613" y="3092450"/>
            <a:ext cx="25400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Harbors and transportation routes</a:t>
            </a:r>
          </a:p>
        </p:txBody>
      </p:sp>
      <p:sp>
        <p:nvSpPr>
          <p:cNvPr id="141328" name="Text Box 16"/>
          <p:cNvSpPr txBox="1">
            <a:spLocks noChangeArrowheads="1"/>
          </p:cNvSpPr>
          <p:nvPr/>
        </p:nvSpPr>
        <p:spPr bwMode="auto">
          <a:xfrm>
            <a:off x="990600" y="3117850"/>
            <a:ext cx="202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Waste treatment</a:t>
            </a:r>
          </a:p>
        </p:txBody>
      </p:sp>
      <p:sp>
        <p:nvSpPr>
          <p:cNvPr id="141329" name="Text Box 17"/>
          <p:cNvSpPr txBox="1">
            <a:spLocks noChangeArrowheads="1"/>
          </p:cNvSpPr>
          <p:nvPr/>
        </p:nvSpPr>
        <p:spPr bwMode="auto">
          <a:xfrm>
            <a:off x="990600" y="3636963"/>
            <a:ext cx="2405063"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Reduced storm impact (mangroves, barrier islands, coastal wetlands)</a:t>
            </a:r>
          </a:p>
        </p:txBody>
      </p:sp>
      <p:sp>
        <p:nvSpPr>
          <p:cNvPr id="141330" name="Text Box 18"/>
          <p:cNvSpPr txBox="1">
            <a:spLocks noChangeArrowheads="1"/>
          </p:cNvSpPr>
          <p:nvPr/>
        </p:nvSpPr>
        <p:spPr bwMode="auto">
          <a:xfrm>
            <a:off x="5789613" y="4510088"/>
            <a:ext cx="14271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Recreation</a:t>
            </a:r>
          </a:p>
        </p:txBody>
      </p:sp>
      <p:sp>
        <p:nvSpPr>
          <p:cNvPr id="141331" name="Text Box 19"/>
          <p:cNvSpPr txBox="1">
            <a:spLocks noChangeArrowheads="1"/>
          </p:cNvSpPr>
          <p:nvPr/>
        </p:nvSpPr>
        <p:spPr bwMode="auto">
          <a:xfrm>
            <a:off x="5789613" y="3810000"/>
            <a:ext cx="23796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Coastal habitats for humans</a:t>
            </a:r>
          </a:p>
        </p:txBody>
      </p:sp>
      <p:sp>
        <p:nvSpPr>
          <p:cNvPr id="141332" name="Text Box 20"/>
          <p:cNvSpPr txBox="1">
            <a:spLocks noChangeArrowheads="1"/>
          </p:cNvSpPr>
          <p:nvPr/>
        </p:nvSpPr>
        <p:spPr bwMode="auto">
          <a:xfrm>
            <a:off x="990600" y="4921250"/>
            <a:ext cx="2438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Habitats and nursery areas</a:t>
            </a:r>
          </a:p>
        </p:txBody>
      </p:sp>
      <p:sp>
        <p:nvSpPr>
          <p:cNvPr id="141333" name="Text Box 21"/>
          <p:cNvSpPr txBox="1">
            <a:spLocks noChangeArrowheads="1"/>
          </p:cNvSpPr>
          <p:nvPr/>
        </p:nvSpPr>
        <p:spPr bwMode="auto">
          <a:xfrm>
            <a:off x="5789613" y="4953000"/>
            <a:ext cx="16176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Employment</a:t>
            </a:r>
          </a:p>
        </p:txBody>
      </p:sp>
      <p:sp>
        <p:nvSpPr>
          <p:cNvPr id="141334" name="Text Box 22"/>
          <p:cNvSpPr txBox="1">
            <a:spLocks noChangeArrowheads="1"/>
          </p:cNvSpPr>
          <p:nvPr/>
        </p:nvSpPr>
        <p:spPr bwMode="auto">
          <a:xfrm>
            <a:off x="990600" y="5683250"/>
            <a:ext cx="2239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Genetic resources and biodiversity</a:t>
            </a:r>
          </a:p>
        </p:txBody>
      </p:sp>
      <p:sp>
        <p:nvSpPr>
          <p:cNvPr id="141335" name="Text Box 23"/>
          <p:cNvSpPr txBox="1">
            <a:spLocks noChangeArrowheads="1"/>
          </p:cNvSpPr>
          <p:nvPr/>
        </p:nvSpPr>
        <p:spPr bwMode="auto">
          <a:xfrm>
            <a:off x="5789613" y="5424488"/>
            <a:ext cx="23034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Oil and natural gas</a:t>
            </a:r>
          </a:p>
        </p:txBody>
      </p:sp>
      <p:sp>
        <p:nvSpPr>
          <p:cNvPr id="141336" name="Text Box 24"/>
          <p:cNvSpPr txBox="1">
            <a:spLocks noChangeArrowheads="1"/>
          </p:cNvSpPr>
          <p:nvPr/>
        </p:nvSpPr>
        <p:spPr bwMode="auto">
          <a:xfrm>
            <a:off x="5789613" y="5805488"/>
            <a:ext cx="11731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Minerals</a:t>
            </a:r>
          </a:p>
        </p:txBody>
      </p:sp>
      <p:sp>
        <p:nvSpPr>
          <p:cNvPr id="141337" name="Text Box 25"/>
          <p:cNvSpPr txBox="1">
            <a:spLocks noChangeArrowheads="1"/>
          </p:cNvSpPr>
          <p:nvPr/>
        </p:nvSpPr>
        <p:spPr bwMode="auto">
          <a:xfrm>
            <a:off x="990600" y="6415088"/>
            <a:ext cx="2540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Scientific information</a:t>
            </a:r>
          </a:p>
        </p:txBody>
      </p:sp>
      <p:sp>
        <p:nvSpPr>
          <p:cNvPr id="141338" name="Text Box 26"/>
          <p:cNvSpPr txBox="1">
            <a:spLocks noChangeArrowheads="1"/>
          </p:cNvSpPr>
          <p:nvPr/>
        </p:nvSpPr>
        <p:spPr bwMode="auto">
          <a:xfrm>
            <a:off x="5789613" y="6324600"/>
            <a:ext cx="22272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Building materials</a:t>
            </a:r>
          </a:p>
        </p:txBody>
      </p:sp>
    </p:spTree>
    <p:extLst>
      <p:ext uri="{BB962C8B-B14F-4D97-AF65-F5344CB8AC3E}">
        <p14:creationId xmlns:p14="http://schemas.microsoft.com/office/powerpoint/2010/main" val="378246278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71"/>
            <a:ext cx="8991599" cy="6090349"/>
          </a:xfrm>
          <a:solidFill>
            <a:schemeClr val="accent3">
              <a:lumMod val="40000"/>
              <a:lumOff val="60000"/>
            </a:schemeClr>
          </a:solidFill>
          <a:ln>
            <a:noFill/>
          </a:ln>
        </p:spPr>
        <p:txBody>
          <a:bodyPr>
            <a:noAutofit/>
          </a:bodyPr>
          <a:lstStyle/>
          <a:p>
            <a:pPr marL="0" indent="0">
              <a:lnSpc>
                <a:spcPct val="90000"/>
              </a:lnSpc>
              <a:buNone/>
            </a:pPr>
            <a:r>
              <a:rPr lang="en-US" sz="2300" b="1" dirty="0">
                <a:ea typeface="ＭＳ Ｐゴシック" charset="0"/>
              </a:rPr>
              <a:t>Government Subsidies Can Encourage </a:t>
            </a:r>
            <a:r>
              <a:rPr lang="en-US" sz="2300" b="1" dirty="0" smtClean="0">
                <a:ea typeface="ＭＳ Ｐゴシック" charset="0"/>
              </a:rPr>
              <a:t>Overfishing</a:t>
            </a:r>
          </a:p>
          <a:p>
            <a:r>
              <a:rPr lang="en-US" sz="2300" dirty="0">
                <a:ea typeface="ＭＳ Ｐゴシック" charset="0"/>
              </a:rPr>
              <a:t>Governments spend 30-34 billion dollars per </a:t>
            </a:r>
            <a:r>
              <a:rPr lang="en-US" sz="2300" dirty="0" smtClean="0">
                <a:ea typeface="ＭＳ Ｐゴシック" charset="0"/>
              </a:rPr>
              <a:t>year </a:t>
            </a:r>
            <a:r>
              <a:rPr lang="en-US" sz="2300" dirty="0">
                <a:ea typeface="ＭＳ Ｐゴシック" charset="0"/>
              </a:rPr>
              <a:t>subsidizing </a:t>
            </a:r>
            <a:r>
              <a:rPr lang="en-US" sz="2300" dirty="0" smtClean="0">
                <a:ea typeface="ＭＳ Ｐゴシック" charset="0"/>
              </a:rPr>
              <a:t>fishing</a:t>
            </a:r>
            <a:endParaRPr lang="en-US" sz="2300" dirty="0">
              <a:ea typeface="ＭＳ Ｐゴシック" charset="0"/>
            </a:endParaRPr>
          </a:p>
          <a:p>
            <a:r>
              <a:rPr lang="en-US" sz="2300" dirty="0">
                <a:ea typeface="ＭＳ Ｐゴシック" charset="0"/>
              </a:rPr>
              <a:t>Often leads to </a:t>
            </a:r>
            <a:r>
              <a:rPr lang="en-US" sz="2300" dirty="0" smtClean="0">
                <a:ea typeface="ＭＳ Ｐゴシック" charset="0"/>
              </a:rPr>
              <a:t>overfishing</a:t>
            </a:r>
            <a:endParaRPr lang="en-US" sz="2300" dirty="0">
              <a:ea typeface="ＭＳ Ｐゴシック" charset="0"/>
            </a:endParaRPr>
          </a:p>
          <a:p>
            <a:r>
              <a:rPr lang="en-US" sz="2300" dirty="0">
                <a:ea typeface="ＭＳ Ｐゴシック" charset="0"/>
              </a:rPr>
              <a:t>Discourages long-term sustainability of fish </a:t>
            </a:r>
            <a:r>
              <a:rPr lang="en-US" sz="2300" dirty="0" smtClean="0">
                <a:ea typeface="ＭＳ Ｐゴシック" charset="0"/>
              </a:rPr>
              <a:t>population</a:t>
            </a:r>
            <a:endParaRPr lang="en-US" sz="2300" b="1" dirty="0" smtClean="0">
              <a:ea typeface="ＭＳ Ｐゴシック" charset="0"/>
            </a:endParaRPr>
          </a:p>
          <a:p>
            <a:pPr marL="0" indent="0">
              <a:lnSpc>
                <a:spcPct val="90000"/>
              </a:lnSpc>
              <a:buNone/>
            </a:pPr>
            <a:r>
              <a:rPr lang="en-US" sz="2300" b="1" dirty="0" smtClean="0">
                <a:ea typeface="ＭＳ Ｐゴシック" charset="0"/>
              </a:rPr>
              <a:t>Consumer </a:t>
            </a:r>
            <a:r>
              <a:rPr lang="en-US" sz="2300" b="1" dirty="0">
                <a:ea typeface="ＭＳ Ｐゴシック" charset="0"/>
              </a:rPr>
              <a:t>Choices Can Help to Sustain Fisheries and Aquatic </a:t>
            </a:r>
            <a:r>
              <a:rPr lang="en-US" sz="2300" b="1" dirty="0" smtClean="0">
                <a:ea typeface="ＭＳ Ｐゴシック" charset="0"/>
              </a:rPr>
              <a:t>Biodiversity</a:t>
            </a:r>
          </a:p>
          <a:p>
            <a:r>
              <a:rPr lang="en-US" sz="2300" dirty="0">
                <a:ea typeface="ＭＳ Ｐゴシック" charset="0"/>
              </a:rPr>
              <a:t>Need labels to inform consumers how and where fish was </a:t>
            </a:r>
            <a:r>
              <a:rPr lang="en-US" sz="2300" dirty="0" smtClean="0">
                <a:ea typeface="ＭＳ Ｐゴシック" charset="0"/>
              </a:rPr>
              <a:t>caught</a:t>
            </a:r>
            <a:endParaRPr lang="en-US" sz="2300" dirty="0">
              <a:ea typeface="ＭＳ Ｐゴシック" charset="0"/>
            </a:endParaRPr>
          </a:p>
          <a:p>
            <a:r>
              <a:rPr lang="en-US" sz="2300" dirty="0">
                <a:ea typeface="ＭＳ Ｐゴシック" charset="0"/>
              </a:rPr>
              <a:t>1999: Marine Stewardship Council (MSC)</a:t>
            </a:r>
          </a:p>
          <a:p>
            <a:pPr lvl="1"/>
            <a:r>
              <a:rPr lang="en-US" sz="2300" dirty="0">
                <a:ea typeface="ＭＳ Ｐゴシック" charset="0"/>
              </a:rPr>
              <a:t>Certifies sustainably produced </a:t>
            </a:r>
            <a:r>
              <a:rPr lang="en-US" sz="2300" dirty="0" smtClean="0">
                <a:ea typeface="ＭＳ Ｐゴシック" charset="0"/>
              </a:rPr>
              <a:t>seafood</a:t>
            </a:r>
          </a:p>
          <a:p>
            <a:r>
              <a:rPr lang="en-US" sz="2300" dirty="0" smtClean="0">
                <a:ea typeface="ＭＳ Ｐゴシック" charset="0"/>
              </a:rPr>
              <a:t>Proper </a:t>
            </a:r>
            <a:r>
              <a:rPr lang="en-US" sz="2300" dirty="0">
                <a:ea typeface="ＭＳ Ｐゴシック" charset="0"/>
              </a:rPr>
              <a:t>use of sustainable aquaculture</a:t>
            </a:r>
          </a:p>
          <a:p>
            <a:pPr lvl="1"/>
            <a:r>
              <a:rPr lang="en-US" sz="2300" dirty="0">
                <a:ea typeface="ＭＳ Ｐゴシック" charset="0"/>
              </a:rPr>
              <a:t>Plant eating fish best -- Tilapia</a:t>
            </a:r>
          </a:p>
          <a:p>
            <a:pPr marL="0" indent="0">
              <a:lnSpc>
                <a:spcPct val="90000"/>
              </a:lnSpc>
              <a:buNone/>
            </a:pPr>
            <a:endParaRPr lang="en-US" sz="2300" b="1"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Managing and Sustaining Marine Fisheries</a:t>
            </a:r>
            <a:endParaRPr lang="en-US" sz="3000" b="1" dirty="0">
              <a:ea typeface="ＭＳ Ｐゴシック" charset="0"/>
            </a:endParaRPr>
          </a:p>
        </p:txBody>
      </p:sp>
      <p:sp>
        <p:nvSpPr>
          <p:cNvPr id="8" name="TextBox 7"/>
          <p:cNvSpPr txBox="1"/>
          <p:nvPr/>
        </p:nvSpPr>
        <p:spPr>
          <a:xfrm>
            <a:off x="6385527" y="3197459"/>
            <a:ext cx="2752346" cy="3660541"/>
          </a:xfrm>
          <a:prstGeom prst="rect">
            <a:avLst/>
          </a:prstGeom>
          <a:solidFill>
            <a:schemeClr val="accent5">
              <a:lumMod val="75000"/>
            </a:schemeClr>
          </a:solidFill>
          <a:ln>
            <a:solidFill>
              <a:srgbClr val="000000"/>
            </a:solidFill>
          </a:ln>
        </p:spPr>
        <p:txBody>
          <a:bodyPr wrap="square" rtlCol="0">
            <a:spAutoFit/>
          </a:bodyPr>
          <a:lstStyle/>
          <a:p>
            <a:endParaRPr lang="en-US" dirty="0"/>
          </a:p>
        </p:txBody>
      </p:sp>
      <p:pic>
        <p:nvPicPr>
          <p:cNvPr id="4" name="Picture 3"/>
          <p:cNvPicPr>
            <a:picLocks noChangeAspect="1"/>
          </p:cNvPicPr>
          <p:nvPr/>
        </p:nvPicPr>
        <p:blipFill>
          <a:blip r:embed="rId3"/>
          <a:stretch>
            <a:fillRect/>
          </a:stretch>
        </p:blipFill>
        <p:spPr>
          <a:xfrm>
            <a:off x="7143915" y="3197459"/>
            <a:ext cx="1189296" cy="1598413"/>
          </a:xfrm>
          <a:prstGeom prst="rect">
            <a:avLst/>
          </a:prstGeom>
          <a:solidFill>
            <a:srgbClr val="FFFFFF"/>
          </a:solidFill>
          <a:ln>
            <a:solidFill>
              <a:srgbClr val="000000"/>
            </a:solidFill>
          </a:ln>
        </p:spPr>
      </p:pic>
      <p:sp>
        <p:nvSpPr>
          <p:cNvPr id="12" name="TextBox 11"/>
          <p:cNvSpPr txBox="1"/>
          <p:nvPr/>
        </p:nvSpPr>
        <p:spPr>
          <a:xfrm>
            <a:off x="0" y="4795872"/>
            <a:ext cx="6542527" cy="2062128"/>
          </a:xfrm>
          <a:prstGeom prst="rect">
            <a:avLst/>
          </a:prstGeom>
          <a:solidFill>
            <a:schemeClr val="accent5">
              <a:lumMod val="40000"/>
              <a:lumOff val="60000"/>
            </a:schemeClr>
          </a:solidFill>
          <a:ln>
            <a:solidFill>
              <a:srgbClr val="000000"/>
            </a:solidFill>
          </a:ln>
        </p:spPr>
        <p:txBody>
          <a:bodyPr wrap="square" rtlCol="0">
            <a:spAutoFit/>
          </a:bodyPr>
          <a:lstStyle/>
          <a:p>
            <a:endParaRPr lang="en-US" dirty="0"/>
          </a:p>
        </p:txBody>
      </p:sp>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9333" y="4921069"/>
            <a:ext cx="2424201" cy="1818151"/>
          </a:xfrm>
          <a:prstGeom prst="rect">
            <a:avLst/>
          </a:prstGeom>
          <a:ln>
            <a:solidFill>
              <a:srgbClr val="000000"/>
            </a:solidFill>
          </a:ln>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968047" y="4921069"/>
            <a:ext cx="3232267" cy="1818150"/>
          </a:xfrm>
          <a:prstGeom prst="rect">
            <a:avLst/>
          </a:prstGeom>
          <a:ln>
            <a:solidFill>
              <a:srgbClr val="000000"/>
            </a:solidFill>
          </a:ln>
        </p:spPr>
      </p:pic>
      <p:pic>
        <p:nvPicPr>
          <p:cNvPr id="7" name="Picture 6"/>
          <p:cNvPicPr>
            <a:picLocks noChangeAspect="1"/>
          </p:cNvPicPr>
          <p:nvPr/>
        </p:nvPicPr>
        <p:blipFill>
          <a:blip r:embed="rId6"/>
          <a:stretch>
            <a:fillRect/>
          </a:stretch>
        </p:blipFill>
        <p:spPr>
          <a:xfrm>
            <a:off x="6402795" y="4813129"/>
            <a:ext cx="2741205" cy="2046113"/>
          </a:xfrm>
          <a:prstGeom prst="rect">
            <a:avLst/>
          </a:prstGeom>
          <a:ln>
            <a:solidFill>
              <a:srgbClr val="000000"/>
            </a:solidFill>
          </a:ln>
        </p:spPr>
      </p:pic>
    </p:spTree>
    <p:extLst>
      <p:ext uri="{BB962C8B-B14F-4D97-AF65-F5344CB8AC3E}">
        <p14:creationId xmlns:p14="http://schemas.microsoft.com/office/powerpoint/2010/main" val="411364849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Managing and Sustaining Marine Fisheries</a:t>
            </a:r>
            <a:endParaRPr lang="en-US" sz="3000" b="1" dirty="0">
              <a:ea typeface="ＭＳ Ｐゴシック" charset="0"/>
            </a:endParaRPr>
          </a:p>
        </p:txBody>
      </p:sp>
      <p:pic>
        <p:nvPicPr>
          <p:cNvPr id="6" name="Picture 5"/>
          <p:cNvPicPr>
            <a:picLocks noChangeAspect="1"/>
          </p:cNvPicPr>
          <p:nvPr/>
        </p:nvPicPr>
        <p:blipFill rotWithShape="1">
          <a:blip r:embed="rId3" cstate="email">
            <a:extLst>
              <a:ext uri="{28A0092B-C50C-407E-A947-70E740481C1C}">
                <a14:useLocalDpi xmlns:a14="http://schemas.microsoft.com/office/drawing/2010/main"/>
              </a:ext>
            </a:extLst>
          </a:blip>
          <a:srcRect l="24005" t="2508" r="1666" b="2251"/>
          <a:stretch/>
        </p:blipFill>
        <p:spPr>
          <a:xfrm>
            <a:off x="914794" y="759316"/>
            <a:ext cx="7464759" cy="5807388"/>
          </a:xfrm>
          <a:prstGeom prst="rect">
            <a:avLst/>
          </a:prstGeom>
        </p:spPr>
      </p:pic>
    </p:spTree>
    <p:extLst>
      <p:ext uri="{BB962C8B-B14F-4D97-AF65-F5344CB8AC3E}">
        <p14:creationId xmlns:p14="http://schemas.microsoft.com/office/powerpoint/2010/main" val="3576642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7" name="TextBox 26"/>
          <p:cNvSpPr txBox="1"/>
          <p:nvPr/>
        </p:nvSpPr>
        <p:spPr>
          <a:xfrm>
            <a:off x="304800" y="43752"/>
            <a:ext cx="8570913" cy="6738047"/>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sp>
        <p:nvSpPr>
          <p:cNvPr id="155650" name="Rectangle 2" hidden="1"/>
          <p:cNvSpPr>
            <a:spLocks noGrp="1" noChangeArrowheads="1"/>
          </p:cNvSpPr>
          <p:nvPr>
            <p:ph type="title"/>
          </p:nvPr>
        </p:nvSpPr>
        <p:spPr>
          <a:xfrm>
            <a:off x="285750" y="122238"/>
            <a:ext cx="8229600" cy="1143000"/>
          </a:xfrm>
        </p:spPr>
        <p:txBody>
          <a:bodyPr/>
          <a:lstStyle/>
          <a:p>
            <a:pPr eaLnBrk="1" hangingPunct="1">
              <a:defRPr/>
            </a:pPr>
            <a:endParaRPr lang="en-US" smtClean="0"/>
          </a:p>
        </p:txBody>
      </p:sp>
      <p:sp>
        <p:nvSpPr>
          <p:cNvPr id="155652" name="Text Box 4"/>
          <p:cNvSpPr txBox="1">
            <a:spLocks noChangeArrowheads="1"/>
          </p:cNvSpPr>
          <p:nvPr/>
        </p:nvSpPr>
        <p:spPr bwMode="auto">
          <a:xfrm>
            <a:off x="1892300" y="76200"/>
            <a:ext cx="5349875" cy="366713"/>
          </a:xfrm>
          <a:prstGeom prst="rect">
            <a:avLst/>
          </a:prstGeom>
          <a:solidFill>
            <a:srgbClr val="32513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chemeClr val="bg1"/>
                </a:solidFill>
                <a:cs typeface="Arial" charset="0"/>
              </a:rPr>
              <a:t>Solutions</a:t>
            </a:r>
          </a:p>
        </p:txBody>
      </p:sp>
      <p:sp>
        <p:nvSpPr>
          <p:cNvPr id="155653" name="Text Box 5"/>
          <p:cNvSpPr txBox="1">
            <a:spLocks noChangeArrowheads="1"/>
          </p:cNvSpPr>
          <p:nvPr/>
        </p:nvSpPr>
        <p:spPr bwMode="auto">
          <a:xfrm>
            <a:off x="3411538" y="457200"/>
            <a:ext cx="23796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325134"/>
                </a:solidFill>
                <a:cs typeface="Arial" charset="0"/>
              </a:rPr>
              <a:t>Managing Fisheries</a:t>
            </a:r>
          </a:p>
        </p:txBody>
      </p:sp>
      <p:sp>
        <p:nvSpPr>
          <p:cNvPr id="155654" name="Text Box 6"/>
          <p:cNvSpPr txBox="1">
            <a:spLocks noChangeArrowheads="1"/>
          </p:cNvSpPr>
          <p:nvPr/>
        </p:nvSpPr>
        <p:spPr bwMode="auto">
          <a:xfrm>
            <a:off x="304800" y="990600"/>
            <a:ext cx="3995738"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Fishery Regulations</a:t>
            </a:r>
          </a:p>
        </p:txBody>
      </p:sp>
      <p:sp>
        <p:nvSpPr>
          <p:cNvPr id="155655" name="Text Box 7"/>
          <p:cNvSpPr txBox="1">
            <a:spLocks noChangeArrowheads="1"/>
          </p:cNvSpPr>
          <p:nvPr/>
        </p:nvSpPr>
        <p:spPr bwMode="auto">
          <a:xfrm>
            <a:off x="6027738" y="928688"/>
            <a:ext cx="13954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Bycatch</a:t>
            </a:r>
          </a:p>
        </p:txBody>
      </p:sp>
      <p:sp>
        <p:nvSpPr>
          <p:cNvPr id="155656" name="Text Box 8"/>
          <p:cNvSpPr txBox="1">
            <a:spLocks noChangeArrowheads="1"/>
          </p:cNvSpPr>
          <p:nvPr/>
        </p:nvSpPr>
        <p:spPr bwMode="auto">
          <a:xfrm>
            <a:off x="304800" y="1363663"/>
            <a:ext cx="38925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Set low catch limits</a:t>
            </a:r>
          </a:p>
        </p:txBody>
      </p:sp>
      <p:sp>
        <p:nvSpPr>
          <p:cNvPr id="155657" name="Text Box 9"/>
          <p:cNvSpPr txBox="1">
            <a:spLocks noChangeArrowheads="1"/>
          </p:cNvSpPr>
          <p:nvPr/>
        </p:nvSpPr>
        <p:spPr bwMode="auto">
          <a:xfrm>
            <a:off x="6027738" y="1295400"/>
            <a:ext cx="28479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Use nets that allow escape of smaller fish</a:t>
            </a:r>
          </a:p>
        </p:txBody>
      </p:sp>
      <p:sp>
        <p:nvSpPr>
          <p:cNvPr id="155658" name="Text Box 10"/>
          <p:cNvSpPr txBox="1">
            <a:spLocks noChangeArrowheads="1"/>
          </p:cNvSpPr>
          <p:nvPr/>
        </p:nvSpPr>
        <p:spPr bwMode="auto">
          <a:xfrm>
            <a:off x="304800" y="1676400"/>
            <a:ext cx="393541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Improve monitoring and enforcement</a:t>
            </a:r>
          </a:p>
        </p:txBody>
      </p:sp>
      <p:sp>
        <p:nvSpPr>
          <p:cNvPr id="155659" name="Text Box 11"/>
          <p:cNvSpPr txBox="1">
            <a:spLocks noChangeArrowheads="1"/>
          </p:cNvSpPr>
          <p:nvPr/>
        </p:nvSpPr>
        <p:spPr bwMode="auto">
          <a:xfrm>
            <a:off x="6027738" y="1905000"/>
            <a:ext cx="30194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Use net escape devices for seabirds and sea turtles</a:t>
            </a:r>
          </a:p>
        </p:txBody>
      </p:sp>
      <p:sp>
        <p:nvSpPr>
          <p:cNvPr id="155660" name="Text Box 12"/>
          <p:cNvSpPr txBox="1">
            <a:spLocks noChangeArrowheads="1"/>
          </p:cNvSpPr>
          <p:nvPr/>
        </p:nvSpPr>
        <p:spPr bwMode="auto">
          <a:xfrm>
            <a:off x="304800" y="2452688"/>
            <a:ext cx="3581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Economic Approaches</a:t>
            </a:r>
          </a:p>
        </p:txBody>
      </p:sp>
      <p:sp>
        <p:nvSpPr>
          <p:cNvPr id="155661" name="Text Box 13"/>
          <p:cNvSpPr txBox="1">
            <a:spLocks noChangeArrowheads="1"/>
          </p:cNvSpPr>
          <p:nvPr/>
        </p:nvSpPr>
        <p:spPr bwMode="auto">
          <a:xfrm>
            <a:off x="304800" y="2819400"/>
            <a:ext cx="39766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Reduce or eliminate fishing subsidies</a:t>
            </a:r>
          </a:p>
        </p:txBody>
      </p:sp>
      <p:sp>
        <p:nvSpPr>
          <p:cNvPr id="155662" name="Text Box 14"/>
          <p:cNvSpPr txBox="1">
            <a:spLocks noChangeArrowheads="1"/>
          </p:cNvSpPr>
          <p:nvPr/>
        </p:nvSpPr>
        <p:spPr bwMode="auto">
          <a:xfrm>
            <a:off x="6027738" y="3048000"/>
            <a:ext cx="19415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Aquaculture</a:t>
            </a:r>
          </a:p>
        </p:txBody>
      </p:sp>
      <p:sp>
        <p:nvSpPr>
          <p:cNvPr id="155663" name="Text Box 15"/>
          <p:cNvSpPr txBox="1">
            <a:spLocks noChangeArrowheads="1"/>
          </p:cNvSpPr>
          <p:nvPr/>
        </p:nvSpPr>
        <p:spPr bwMode="auto">
          <a:xfrm>
            <a:off x="6027738" y="3381375"/>
            <a:ext cx="3116262"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Restrict coastal locations of fish farms Improve pollution control</a:t>
            </a:r>
          </a:p>
        </p:txBody>
      </p:sp>
      <p:sp>
        <p:nvSpPr>
          <p:cNvPr id="155664" name="Text Box 16"/>
          <p:cNvSpPr txBox="1">
            <a:spLocks noChangeArrowheads="1"/>
          </p:cNvSpPr>
          <p:nvPr/>
        </p:nvSpPr>
        <p:spPr bwMode="auto">
          <a:xfrm>
            <a:off x="304800" y="3429000"/>
            <a:ext cx="37655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Certify sustainable fisheries</a:t>
            </a:r>
          </a:p>
        </p:txBody>
      </p:sp>
      <p:sp>
        <p:nvSpPr>
          <p:cNvPr id="155665" name="Text Box 17"/>
          <p:cNvSpPr txBox="1">
            <a:spLocks noChangeArrowheads="1"/>
          </p:cNvSpPr>
          <p:nvPr/>
        </p:nvSpPr>
        <p:spPr bwMode="auto">
          <a:xfrm>
            <a:off x="304800" y="3900488"/>
            <a:ext cx="28479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Protect Areas</a:t>
            </a:r>
          </a:p>
        </p:txBody>
      </p:sp>
      <p:sp>
        <p:nvSpPr>
          <p:cNvPr id="155666" name="Text Box 18"/>
          <p:cNvSpPr txBox="1">
            <a:spLocks noChangeArrowheads="1"/>
          </p:cNvSpPr>
          <p:nvPr/>
        </p:nvSpPr>
        <p:spPr bwMode="auto">
          <a:xfrm>
            <a:off x="304800" y="4281488"/>
            <a:ext cx="399573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Establish no-fishing areas</a:t>
            </a:r>
          </a:p>
        </p:txBody>
      </p:sp>
      <p:sp>
        <p:nvSpPr>
          <p:cNvPr id="155667" name="Text Box 19"/>
          <p:cNvSpPr txBox="1">
            <a:spLocks noChangeArrowheads="1"/>
          </p:cNvSpPr>
          <p:nvPr/>
        </p:nvSpPr>
        <p:spPr bwMode="auto">
          <a:xfrm>
            <a:off x="6027738" y="4403725"/>
            <a:ext cx="30353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Nonnative Invasions</a:t>
            </a:r>
          </a:p>
        </p:txBody>
      </p:sp>
      <p:sp>
        <p:nvSpPr>
          <p:cNvPr id="155668" name="Text Box 20"/>
          <p:cNvSpPr txBox="1">
            <a:spLocks noChangeArrowheads="1"/>
          </p:cNvSpPr>
          <p:nvPr/>
        </p:nvSpPr>
        <p:spPr bwMode="auto">
          <a:xfrm>
            <a:off x="304800" y="4648200"/>
            <a:ext cx="345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Establish more marine protected areas</a:t>
            </a:r>
          </a:p>
        </p:txBody>
      </p:sp>
      <p:sp>
        <p:nvSpPr>
          <p:cNvPr id="155669" name="Text Box 21"/>
          <p:cNvSpPr txBox="1">
            <a:spLocks noChangeArrowheads="1"/>
          </p:cNvSpPr>
          <p:nvPr/>
        </p:nvSpPr>
        <p:spPr bwMode="auto">
          <a:xfrm>
            <a:off x="6027738" y="4748213"/>
            <a:ext cx="3081337"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Kill or filter organisms from ship ballast water</a:t>
            </a:r>
          </a:p>
        </p:txBody>
      </p:sp>
      <p:sp>
        <p:nvSpPr>
          <p:cNvPr id="155670" name="Text Box 22"/>
          <p:cNvSpPr txBox="1">
            <a:spLocks noChangeArrowheads="1"/>
          </p:cNvSpPr>
          <p:nvPr/>
        </p:nvSpPr>
        <p:spPr bwMode="auto">
          <a:xfrm>
            <a:off x="304800" y="5392738"/>
            <a:ext cx="3581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2000" b="1">
                <a:solidFill>
                  <a:srgbClr val="000000"/>
                </a:solidFill>
                <a:cs typeface="Arial" charset="0"/>
              </a:rPr>
              <a:t>Consumer Information</a:t>
            </a:r>
          </a:p>
        </p:txBody>
      </p:sp>
      <p:sp>
        <p:nvSpPr>
          <p:cNvPr id="155671" name="Text Box 23"/>
          <p:cNvSpPr txBox="1">
            <a:spLocks noChangeArrowheads="1"/>
          </p:cNvSpPr>
          <p:nvPr/>
        </p:nvSpPr>
        <p:spPr bwMode="auto">
          <a:xfrm>
            <a:off x="6027738" y="5410200"/>
            <a:ext cx="29718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Dump ballast water at sea and replace with deep-sea water</a:t>
            </a:r>
          </a:p>
        </p:txBody>
      </p:sp>
      <p:sp>
        <p:nvSpPr>
          <p:cNvPr id="155672" name="Text Box 24"/>
          <p:cNvSpPr txBox="1">
            <a:spLocks noChangeArrowheads="1"/>
          </p:cNvSpPr>
          <p:nvPr/>
        </p:nvSpPr>
        <p:spPr bwMode="auto">
          <a:xfrm>
            <a:off x="304800" y="5773738"/>
            <a:ext cx="41910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Label sustainably harvested fish</a:t>
            </a:r>
          </a:p>
        </p:txBody>
      </p:sp>
      <p:sp>
        <p:nvSpPr>
          <p:cNvPr id="155673" name="Text Box 25"/>
          <p:cNvSpPr txBox="1">
            <a:spLocks noChangeArrowheads="1"/>
          </p:cNvSpPr>
          <p:nvPr/>
        </p:nvSpPr>
        <p:spPr bwMode="auto">
          <a:xfrm>
            <a:off x="304800" y="6140450"/>
            <a:ext cx="403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Publicize overfished and threatened species</a:t>
            </a:r>
          </a:p>
        </p:txBody>
      </p:sp>
      <p:pic>
        <p:nvPicPr>
          <p:cNvPr id="118809" name="Picture 26" descr="E_11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222750" y="1069975"/>
            <a:ext cx="1492250" cy="57213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68321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8" cy="6090349"/>
          </a:xfrm>
          <a:solidFill>
            <a:schemeClr val="accent3">
              <a:lumMod val="40000"/>
              <a:lumOff val="60000"/>
            </a:schemeClr>
          </a:solidFill>
          <a:ln>
            <a:solidFill>
              <a:srgbClr val="000000"/>
            </a:solidFill>
          </a:ln>
        </p:spPr>
        <p:txBody>
          <a:bodyPr>
            <a:noAutofit/>
          </a:bodyPr>
          <a:lstStyle/>
          <a:p>
            <a:pPr marL="0" indent="0">
              <a:buNone/>
            </a:pPr>
            <a:r>
              <a:rPr lang="en-US" sz="2200" b="1" dirty="0">
                <a:ea typeface="ＭＳ Ｐゴシック" charset="0"/>
              </a:rPr>
              <a:t>Marine Sanctuaries Protect Ecosystems and </a:t>
            </a:r>
            <a:r>
              <a:rPr lang="en-US" sz="2200" b="1" dirty="0" smtClean="0">
                <a:ea typeface="ＭＳ Ｐゴシック" charset="0"/>
              </a:rPr>
              <a:t>Species</a:t>
            </a:r>
          </a:p>
          <a:p>
            <a:pPr marL="0" indent="0">
              <a:lnSpc>
                <a:spcPct val="90000"/>
              </a:lnSpc>
              <a:buNone/>
            </a:pPr>
            <a:r>
              <a:rPr lang="en-US" sz="2200" dirty="0">
                <a:ea typeface="ＭＳ Ｐゴシック" charset="0"/>
              </a:rPr>
              <a:t>Offshore </a:t>
            </a:r>
            <a:r>
              <a:rPr lang="en-US" sz="2200" dirty="0" smtClean="0">
                <a:ea typeface="ＭＳ Ｐゴシック" charset="0"/>
              </a:rPr>
              <a:t>fishing</a:t>
            </a:r>
          </a:p>
          <a:p>
            <a:pPr marL="0" indent="0">
              <a:lnSpc>
                <a:spcPct val="90000"/>
              </a:lnSpc>
              <a:buNone/>
            </a:pPr>
            <a:r>
              <a:rPr lang="en-US" sz="2200" b="1" i="1" dirty="0">
                <a:ea typeface="ＭＳ Ｐゴシック" charset="0"/>
              </a:rPr>
              <a:t>The United Nations Convention on the Law of the Sea (UNCLOS</a:t>
            </a:r>
            <a:r>
              <a:rPr lang="en-US" sz="2200" b="1" i="1" dirty="0" smtClean="0">
                <a:ea typeface="ＭＳ Ｐゴシック" charset="0"/>
              </a:rPr>
              <a:t>); a.k.a. </a:t>
            </a:r>
            <a:r>
              <a:rPr lang="en-US" sz="2200" b="1" i="1" dirty="0">
                <a:ea typeface="ＭＳ Ｐゴシック" charset="0"/>
              </a:rPr>
              <a:t>Law of the Sea </a:t>
            </a:r>
            <a:r>
              <a:rPr lang="en-US" sz="2200" b="1" i="1" dirty="0" smtClean="0">
                <a:ea typeface="ＭＳ Ｐゴシック" charset="0"/>
              </a:rPr>
              <a:t>Treaty (c.1970)</a:t>
            </a:r>
            <a:endParaRPr lang="en-US" sz="2200" dirty="0">
              <a:ea typeface="ＭＳ Ｐゴシック" charset="0"/>
            </a:endParaRPr>
          </a:p>
          <a:p>
            <a:pPr>
              <a:lnSpc>
                <a:spcPct val="90000"/>
              </a:lnSpc>
            </a:pPr>
            <a:r>
              <a:rPr lang="en-US" sz="2200" dirty="0" smtClean="0">
                <a:ea typeface="ＭＳ Ｐゴシック" charset="0"/>
              </a:rPr>
              <a:t>By international law a country’s offshore fishing zone extends 370 kilometers (230 miles) from it’s shores; exclusive economic zones. </a:t>
            </a:r>
            <a:endParaRPr lang="en-US" sz="2200" dirty="0">
              <a:ea typeface="ＭＳ Ｐゴシック" charset="0"/>
            </a:endParaRPr>
          </a:p>
          <a:p>
            <a:pPr>
              <a:lnSpc>
                <a:spcPct val="90000"/>
              </a:lnSpc>
            </a:pPr>
            <a:r>
              <a:rPr lang="en-US" sz="2200" dirty="0" smtClean="0">
                <a:ea typeface="ＭＳ Ｐゴシック" charset="0"/>
              </a:rPr>
              <a:t>Areas beyond legal jurisdiction of any country are known as the </a:t>
            </a:r>
            <a:r>
              <a:rPr lang="en-US" sz="2200" i="1" dirty="0" smtClean="0">
                <a:ea typeface="ＭＳ Ｐゴシック" charset="0"/>
              </a:rPr>
              <a:t>high seas; </a:t>
            </a:r>
            <a:r>
              <a:rPr lang="en-US" sz="2200" dirty="0" smtClean="0">
                <a:ea typeface="ＭＳ Ｐゴシック" charset="0"/>
              </a:rPr>
              <a:t>governed </a:t>
            </a:r>
            <a:r>
              <a:rPr lang="en-US" sz="2200" dirty="0">
                <a:ea typeface="ＭＳ Ｐゴシック" charset="0"/>
              </a:rPr>
              <a:t>by treaties that are hard to </a:t>
            </a:r>
            <a:r>
              <a:rPr lang="en-US" sz="2200" dirty="0" smtClean="0">
                <a:ea typeface="ＭＳ Ｐゴシック" charset="0"/>
              </a:rPr>
              <a:t>monitor and enforce.</a:t>
            </a:r>
            <a:endParaRPr lang="en-US" sz="2200" dirty="0">
              <a:ea typeface="ＭＳ Ｐゴシック" charset="0"/>
            </a:endParaRPr>
          </a:p>
          <a:p>
            <a:pPr marL="0" indent="0">
              <a:lnSpc>
                <a:spcPct val="90000"/>
              </a:lnSpc>
              <a:buNone/>
            </a:pPr>
            <a:r>
              <a:rPr lang="en-US" sz="2200" b="1" dirty="0">
                <a:ea typeface="ＭＳ Ｐゴシック" charset="0"/>
              </a:rPr>
              <a:t>Marine Protected Areas (</a:t>
            </a:r>
            <a:r>
              <a:rPr lang="en-US" sz="2200" b="1" dirty="0" smtClean="0">
                <a:ea typeface="ＭＳ Ｐゴシック" charset="0"/>
              </a:rPr>
              <a:t>MPAs)</a:t>
            </a:r>
          </a:p>
          <a:p>
            <a:pPr marL="0" indent="0">
              <a:lnSpc>
                <a:spcPct val="90000"/>
              </a:lnSpc>
              <a:buNone/>
            </a:pPr>
            <a:r>
              <a:rPr lang="en-US" sz="2200" dirty="0" smtClean="0">
                <a:ea typeface="ＭＳ Ｐゴシック" charset="0"/>
              </a:rPr>
              <a:t>Guidelines written by ICUN &amp; UNEP, but governed by individual countries. </a:t>
            </a:r>
          </a:p>
          <a:p>
            <a:pPr marL="0" indent="0">
              <a:lnSpc>
                <a:spcPct val="90000"/>
              </a:lnSpc>
              <a:buNone/>
            </a:pPr>
            <a:r>
              <a:rPr lang="en-US" sz="2200" dirty="0" smtClean="0">
                <a:ea typeface="ＭＳ Ｐゴシック" charset="0"/>
              </a:rPr>
              <a:t>MPAs are </a:t>
            </a:r>
            <a:r>
              <a:rPr lang="en-US" sz="2200" dirty="0">
                <a:ea typeface="ＭＳ Ｐゴシック" charset="0"/>
              </a:rPr>
              <a:t>areas set aside to protect marine ecosystems. MPAs are a tool to conserve species and habitats, maintain ecosystem functions and </a:t>
            </a:r>
            <a:r>
              <a:rPr lang="en-US" sz="2200" dirty="0" smtClean="0">
                <a:ea typeface="ＭＳ Ｐゴシック" charset="0"/>
              </a:rPr>
              <a:t>resilience</a:t>
            </a:r>
            <a:r>
              <a:rPr lang="en-US" sz="2200" dirty="0">
                <a:ea typeface="ＭＳ Ｐゴシック" charset="0"/>
              </a:rPr>
              <a:t> </a:t>
            </a:r>
            <a:r>
              <a:rPr lang="en-US" sz="2200" dirty="0" smtClean="0">
                <a:ea typeface="ＭＳ Ｐゴシック" charset="0"/>
              </a:rPr>
              <a:t>and manage fisheries. Most MPAs </a:t>
            </a:r>
            <a:r>
              <a:rPr lang="en-US" sz="2200" dirty="0">
                <a:ea typeface="ＭＳ Ｐゴシック" charset="0"/>
              </a:rPr>
              <a:t>allow multiple uses, including fishing.</a:t>
            </a:r>
          </a:p>
          <a:p>
            <a:pPr marL="0" indent="0">
              <a:buNone/>
            </a:pPr>
            <a:r>
              <a:rPr lang="en-US" sz="2200" b="1" dirty="0">
                <a:ea typeface="ＭＳ Ｐゴシック" charset="0"/>
              </a:rPr>
              <a:t>Integrated Coastal Management </a:t>
            </a:r>
          </a:p>
          <a:p>
            <a:pPr marL="0" indent="0">
              <a:buNone/>
            </a:pPr>
            <a:r>
              <a:rPr lang="en-US" sz="2200" dirty="0" smtClean="0">
                <a:ea typeface="ＭＳ Ｐゴシック" charset="0"/>
              </a:rPr>
              <a:t>Community-based approach; balances environmental </a:t>
            </a:r>
            <a:r>
              <a:rPr lang="en-US" sz="2200" dirty="0">
                <a:ea typeface="ＭＳ Ｐゴシック" charset="0"/>
              </a:rPr>
              <a:t>protection and the development of economic and social </a:t>
            </a:r>
            <a:r>
              <a:rPr lang="en-US" sz="2200" dirty="0" smtClean="0">
                <a:ea typeface="ＭＳ Ｐゴシック" charset="0"/>
              </a:rPr>
              <a:t>factors; addresses </a:t>
            </a:r>
            <a:r>
              <a:rPr lang="en-US" sz="2200" dirty="0">
                <a:ea typeface="ＭＳ Ｐゴシック" charset="0"/>
              </a:rPr>
              <a:t>the land and the sea simultaneously; sustainable development of coastal/marine </a:t>
            </a:r>
            <a:r>
              <a:rPr lang="en-US" sz="2200" dirty="0" smtClean="0">
                <a:ea typeface="ＭＳ Ｐゴシック" charset="0"/>
              </a:rPr>
              <a:t>resources.</a:t>
            </a:r>
            <a:endParaRPr lang="en-US" sz="22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Marine Biodiversity</a:t>
            </a:r>
            <a:endParaRPr lang="en-US" sz="3000" b="1" dirty="0">
              <a:ea typeface="ＭＳ Ｐゴシック" charset="0"/>
            </a:endParaRPr>
          </a:p>
        </p:txBody>
      </p:sp>
    </p:spTree>
    <p:extLst>
      <p:ext uri="{BB962C8B-B14F-4D97-AF65-F5344CB8AC3E}">
        <p14:creationId xmlns:p14="http://schemas.microsoft.com/office/powerpoint/2010/main" val="50396457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2" y="3053551"/>
            <a:ext cx="5131738" cy="3683650"/>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b="1" dirty="0">
                <a:ea typeface="ＭＳ Ｐゴシック" charset="0"/>
                <a:cs typeface="Calibri"/>
              </a:rPr>
              <a:t>Fully protected marine reserves work fast</a:t>
            </a:r>
          </a:p>
          <a:p>
            <a:r>
              <a:rPr lang="en-US" sz="2200" dirty="0">
                <a:ea typeface="ＭＳ Ｐゴシック" charset="0"/>
                <a:cs typeface="Calibri"/>
              </a:rPr>
              <a:t>Fish populations double</a:t>
            </a:r>
          </a:p>
          <a:p>
            <a:r>
              <a:rPr lang="en-US" sz="2200" dirty="0">
                <a:ea typeface="ＭＳ Ｐゴシック" charset="0"/>
                <a:cs typeface="Calibri"/>
              </a:rPr>
              <a:t>Fish size grows</a:t>
            </a:r>
          </a:p>
          <a:p>
            <a:r>
              <a:rPr lang="en-US" sz="2200" dirty="0">
                <a:ea typeface="ＭＳ Ｐゴシック" charset="0"/>
                <a:cs typeface="Calibri"/>
              </a:rPr>
              <a:t>Reproduction triples</a:t>
            </a:r>
          </a:p>
          <a:p>
            <a:r>
              <a:rPr lang="en-US" sz="2200" dirty="0">
                <a:ea typeface="ＭＳ Ｐゴシック" charset="0"/>
                <a:cs typeface="Calibri"/>
              </a:rPr>
              <a:t>Species diversity increase by almost one-fourth</a:t>
            </a:r>
          </a:p>
          <a:p>
            <a:r>
              <a:rPr lang="en-US" sz="2200" dirty="0">
                <a:ea typeface="ＭＳ Ｐゴシック" charset="0"/>
                <a:cs typeface="Calibri"/>
              </a:rPr>
              <a:t>Cover less than 1% of world</a:t>
            </a:r>
            <a:r>
              <a:rPr lang="ja-JP" altLang="en-US" sz="2200" dirty="0">
                <a:ea typeface="ＭＳ Ｐゴシック" charset="0"/>
                <a:cs typeface="Calibri"/>
              </a:rPr>
              <a:t>’</a:t>
            </a:r>
            <a:r>
              <a:rPr lang="en-US" altLang="ja-JP" sz="2200" dirty="0">
                <a:ea typeface="ＭＳ Ｐゴシック" charset="0"/>
                <a:cs typeface="Calibri"/>
              </a:rPr>
              <a:t>s oceans</a:t>
            </a:r>
          </a:p>
          <a:p>
            <a:pPr lvl="1"/>
            <a:r>
              <a:rPr lang="en-US" sz="2200" dirty="0">
                <a:ea typeface="ＭＳ Ｐゴシック" charset="0"/>
                <a:cs typeface="Calibri"/>
              </a:rPr>
              <a:t>Marine scientists want 30-50%</a:t>
            </a:r>
          </a:p>
        </p:txBody>
      </p:sp>
      <p:sp>
        <p:nvSpPr>
          <p:cNvPr id="12290" name="Rectangle 3"/>
          <p:cNvSpPr>
            <a:spLocks noGrp="1" noChangeArrowheads="1"/>
          </p:cNvSpPr>
          <p:nvPr>
            <p:ph type="body" idx="1"/>
          </p:nvPr>
        </p:nvSpPr>
        <p:spPr>
          <a:xfrm>
            <a:off x="169331" y="648870"/>
            <a:ext cx="8822269" cy="2404680"/>
          </a:xfrm>
          <a:solidFill>
            <a:schemeClr val="accent5">
              <a:lumMod val="20000"/>
              <a:lumOff val="80000"/>
            </a:schemeClr>
          </a:solidFill>
          <a:ln>
            <a:solidFill>
              <a:srgbClr val="000000"/>
            </a:solidFill>
          </a:ln>
        </p:spPr>
        <p:txBody>
          <a:bodyPr>
            <a:noAutofit/>
          </a:bodyPr>
          <a:lstStyle/>
          <a:p>
            <a:pPr marL="0" indent="0">
              <a:buNone/>
            </a:pPr>
            <a:r>
              <a:rPr lang="en-US" sz="2200" b="1" dirty="0">
                <a:latin typeface="Calibri"/>
                <a:ea typeface="ＭＳ Ｐゴシック" charset="0"/>
                <a:cs typeface="Calibri"/>
              </a:rPr>
              <a:t>Marine Reserves: An Ecosystem Approach </a:t>
            </a:r>
            <a:endParaRPr lang="en-US" sz="2200" b="1" dirty="0" smtClean="0">
              <a:latin typeface="Calibri"/>
              <a:ea typeface="ＭＳ Ｐゴシック" charset="0"/>
              <a:cs typeface="Calibri"/>
            </a:endParaRPr>
          </a:p>
          <a:p>
            <a:pPr marL="0" indent="0">
              <a:lnSpc>
                <a:spcPct val="90000"/>
              </a:lnSpc>
              <a:buNone/>
            </a:pPr>
            <a:r>
              <a:rPr lang="en-US" sz="2200" dirty="0">
                <a:latin typeface="Calibri"/>
                <a:ea typeface="ＭＳ Ｐゴシック" charset="0"/>
                <a:cs typeface="Calibri"/>
              </a:rPr>
              <a:t>Marine </a:t>
            </a:r>
            <a:r>
              <a:rPr lang="en-US" sz="2200" dirty="0" smtClean="0">
                <a:latin typeface="Calibri"/>
                <a:ea typeface="ＭＳ Ｐゴシック" charset="0"/>
                <a:cs typeface="Calibri"/>
              </a:rPr>
              <a:t>reserves: closed to commercial fishing, dredging, mining, </a:t>
            </a:r>
            <a:r>
              <a:rPr lang="en-US" sz="2200" dirty="0">
                <a:latin typeface="Calibri"/>
                <a:ea typeface="ＭＳ Ｐゴシック" charset="0"/>
                <a:cs typeface="Calibri"/>
              </a:rPr>
              <a:t>and waste </a:t>
            </a:r>
            <a:r>
              <a:rPr lang="en-US" sz="2200" dirty="0" smtClean="0">
                <a:latin typeface="Calibri"/>
                <a:ea typeface="ＭＳ Ｐゴシック" charset="0"/>
                <a:cs typeface="Calibri"/>
              </a:rPr>
              <a:t>disposal; </a:t>
            </a:r>
            <a:r>
              <a:rPr lang="en-US" sz="2200" i="1" dirty="0" smtClean="0">
                <a:latin typeface="Calibri"/>
                <a:ea typeface="ＭＳ Ｐゴシック" charset="0"/>
                <a:cs typeface="Calibri"/>
              </a:rPr>
              <a:t>UNESCO Biosphere Reserves</a:t>
            </a:r>
            <a:endParaRPr lang="en-US" sz="2200" i="1" dirty="0">
              <a:latin typeface="Calibri"/>
              <a:ea typeface="ＭＳ Ｐゴシック" charset="0"/>
              <a:cs typeface="Calibri"/>
            </a:endParaRPr>
          </a:p>
          <a:p>
            <a:pPr marL="0" indent="0">
              <a:lnSpc>
                <a:spcPct val="90000"/>
              </a:lnSpc>
              <a:buNone/>
            </a:pPr>
            <a:r>
              <a:rPr lang="en-US" sz="2200" b="1" dirty="0" smtClean="0">
                <a:latin typeface="Calibri"/>
                <a:ea typeface="ＭＳ Ｐゴシック" charset="0"/>
                <a:cs typeface="Calibri"/>
              </a:rPr>
              <a:t>Core zone: </a:t>
            </a:r>
            <a:r>
              <a:rPr lang="en-US" sz="2200" dirty="0" smtClean="0">
                <a:latin typeface="Calibri"/>
                <a:ea typeface="ＭＳ Ｐゴシック" charset="0"/>
                <a:cs typeface="Calibri"/>
              </a:rPr>
              <a:t>no </a:t>
            </a:r>
            <a:r>
              <a:rPr lang="en-US" sz="2200" dirty="0">
                <a:latin typeface="Calibri"/>
                <a:ea typeface="ＭＳ Ｐゴシック" charset="0"/>
                <a:cs typeface="Calibri"/>
              </a:rPr>
              <a:t>human activity allowed</a:t>
            </a:r>
          </a:p>
          <a:p>
            <a:pPr marL="0" indent="0">
              <a:lnSpc>
                <a:spcPct val="90000"/>
              </a:lnSpc>
              <a:buNone/>
            </a:pPr>
            <a:r>
              <a:rPr lang="en-US" sz="2200" b="1" dirty="0" smtClean="0">
                <a:latin typeface="Calibri"/>
                <a:ea typeface="ＭＳ Ｐゴシック" charset="0"/>
                <a:cs typeface="Calibri"/>
              </a:rPr>
              <a:t>Buffer zone: </a:t>
            </a:r>
            <a:r>
              <a:rPr lang="en-US" sz="2200" dirty="0" smtClean="0">
                <a:latin typeface="Calibri"/>
                <a:ea typeface="ＭＳ Ｐゴシック" charset="0"/>
                <a:cs typeface="Calibri"/>
              </a:rPr>
              <a:t>less </a:t>
            </a:r>
            <a:r>
              <a:rPr lang="en-US" sz="2200" dirty="0">
                <a:latin typeface="Calibri"/>
                <a:ea typeface="ＭＳ Ｐゴシック" charset="0"/>
                <a:cs typeface="Calibri"/>
              </a:rPr>
              <a:t>harmful activities allowed</a:t>
            </a:r>
          </a:p>
          <a:p>
            <a:pPr>
              <a:lnSpc>
                <a:spcPct val="90000"/>
              </a:lnSpc>
            </a:pPr>
            <a:r>
              <a:rPr lang="en-US" sz="2200" dirty="0">
                <a:latin typeface="Calibri"/>
                <a:ea typeface="ＭＳ Ｐゴシック" charset="0"/>
                <a:cs typeface="Calibri"/>
              </a:rPr>
              <a:t>E.g., recreational boating and </a:t>
            </a:r>
            <a:r>
              <a:rPr lang="en-US" sz="2200" dirty="0" smtClean="0">
                <a:latin typeface="Calibri"/>
                <a:ea typeface="ＭＳ Ｐゴシック" charset="0"/>
                <a:cs typeface="Calibri"/>
              </a:rPr>
              <a:t>shipping</a:t>
            </a:r>
          </a:p>
          <a:p>
            <a:pPr marL="57150" indent="0">
              <a:lnSpc>
                <a:spcPct val="90000"/>
              </a:lnSpc>
              <a:buNone/>
            </a:pPr>
            <a:endParaRPr lang="en-US" sz="2200" dirty="0">
              <a:latin typeface="Calibri"/>
              <a:ea typeface="ＭＳ Ｐゴシック" charset="0"/>
              <a:cs typeface="Calibri"/>
            </a:endParaRPr>
          </a:p>
          <a:p>
            <a:pPr marL="0" indent="0">
              <a:buNone/>
            </a:pPr>
            <a:endParaRPr lang="en-US" sz="22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Marine Biodiversity</a:t>
            </a:r>
            <a:endParaRPr lang="en-US" sz="3000" b="1" dirty="0">
              <a:ea typeface="ＭＳ Ｐゴシック"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192737" y="3053549"/>
            <a:ext cx="3798863" cy="3683651"/>
          </a:xfrm>
          <a:prstGeom prst="rect">
            <a:avLst/>
          </a:prstGeom>
          <a:ln>
            <a:solidFill>
              <a:schemeClr val="tx1"/>
            </a:solidFill>
          </a:ln>
        </p:spPr>
      </p:pic>
    </p:spTree>
    <p:extLst>
      <p:ext uri="{BB962C8B-B14F-4D97-AF65-F5344CB8AC3E}">
        <p14:creationId xmlns:p14="http://schemas.microsoft.com/office/powerpoint/2010/main" val="184798623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5">
            <a:lumMod val="60000"/>
            <a:lumOff val="40000"/>
          </a:schemeClr>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28700" y="0"/>
            <a:ext cx="7072494" cy="6858000"/>
          </a:xfrm>
          <a:prstGeom prst="rect">
            <a:avLst/>
          </a:prstGeom>
        </p:spPr>
      </p:pic>
    </p:spTree>
    <p:extLst>
      <p:ext uri="{BB962C8B-B14F-4D97-AF65-F5344CB8AC3E}">
        <p14:creationId xmlns:p14="http://schemas.microsoft.com/office/powerpoint/2010/main" val="356418332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169334" y="648870"/>
            <a:ext cx="8822269" cy="5991690"/>
          </a:xfrm>
          <a:solidFill>
            <a:schemeClr val="accent5">
              <a:lumMod val="20000"/>
              <a:lumOff val="80000"/>
            </a:schemeClr>
          </a:solidFill>
          <a:ln>
            <a:solidFill>
              <a:srgbClr val="000000"/>
            </a:solidFill>
          </a:ln>
        </p:spPr>
        <p:txBody>
          <a:bodyPr>
            <a:noAutofit/>
          </a:bodyPr>
          <a:lstStyle/>
          <a:p>
            <a:pPr marL="0" indent="0">
              <a:buNone/>
            </a:pPr>
            <a:r>
              <a:rPr lang="en-US" sz="2200" b="1" dirty="0">
                <a:latin typeface="Calibri"/>
                <a:ea typeface="ＭＳ Ｐゴシック" charset="0"/>
                <a:cs typeface="Calibri"/>
              </a:rPr>
              <a:t>Ecosystem-based management (EBM) </a:t>
            </a:r>
            <a:endParaRPr lang="en-US" sz="2200" dirty="0">
              <a:latin typeface="Calibri"/>
              <a:ea typeface="ＭＳ Ｐゴシック" charset="0"/>
              <a:cs typeface="Calibri"/>
            </a:endParaRPr>
          </a:p>
          <a:p>
            <a:pPr marL="0" indent="0">
              <a:buNone/>
            </a:pPr>
            <a:r>
              <a:rPr lang="en-US" sz="2200" dirty="0" smtClean="0">
                <a:latin typeface="Calibri"/>
                <a:ea typeface="ＭＳ Ｐゴシック" charset="0"/>
                <a:cs typeface="Calibri"/>
              </a:rPr>
              <a:t>An integrated approach that considers interactions between humans and the environment. The goal of EBM is to sustainably manage natural resources and biodiversity by maintaining ecosystem processes, functions and services.</a:t>
            </a:r>
          </a:p>
          <a:p>
            <a:pPr marL="0" indent="0">
              <a:buNone/>
            </a:pPr>
            <a:endParaRPr lang="en-US" sz="22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Marine Biodiversity</a:t>
            </a:r>
            <a:endParaRPr lang="en-US" sz="3000" b="1" dirty="0">
              <a:ea typeface="ＭＳ Ｐゴシック"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3041" y="2601681"/>
            <a:ext cx="4137786" cy="1937312"/>
          </a:xfrm>
          <a:prstGeom prst="rect">
            <a:avLst/>
          </a:prstGeom>
          <a:ln>
            <a:solidFill>
              <a:schemeClr val="tx1"/>
            </a:solidFill>
          </a:ln>
        </p:spPr>
      </p:pic>
      <p:pic>
        <p:nvPicPr>
          <p:cNvPr id="4" name="Picture 3"/>
          <p:cNvPicPr>
            <a:picLocks noChangeAspect="1"/>
          </p:cNvPicPr>
          <p:nvPr/>
        </p:nvPicPr>
        <p:blipFill rotWithShape="1">
          <a:blip r:embed="rId4" cstate="email">
            <a:extLst>
              <a:ext uri="{28A0092B-C50C-407E-A947-70E740481C1C}">
                <a14:useLocalDpi xmlns:a14="http://schemas.microsoft.com/office/drawing/2010/main"/>
              </a:ext>
            </a:extLst>
          </a:blip>
          <a:srcRect b="5666"/>
          <a:stretch/>
        </p:blipFill>
        <p:spPr>
          <a:xfrm>
            <a:off x="473041" y="4538993"/>
            <a:ext cx="4137786" cy="1879111"/>
          </a:xfrm>
          <a:prstGeom prst="rect">
            <a:avLst/>
          </a:prstGeom>
          <a:ln>
            <a:solidFill>
              <a:srgbClr val="000000"/>
            </a:solidFill>
          </a:ln>
        </p:spPr>
      </p:pic>
      <p:pic>
        <p:nvPicPr>
          <p:cNvPr id="6" name="Picture 5"/>
          <p:cNvPicPr>
            <a:picLocks noChangeAspect="1"/>
          </p:cNvPicPr>
          <p:nvPr/>
        </p:nvPicPr>
        <p:blipFill>
          <a:blip r:embed="rId5"/>
          <a:stretch>
            <a:fillRect/>
          </a:stretch>
        </p:blipFill>
        <p:spPr>
          <a:xfrm>
            <a:off x="4610827" y="2601680"/>
            <a:ext cx="4080383" cy="3816423"/>
          </a:xfrm>
          <a:prstGeom prst="rect">
            <a:avLst/>
          </a:prstGeom>
          <a:ln>
            <a:solidFill>
              <a:srgbClr val="000000"/>
            </a:solidFill>
          </a:ln>
        </p:spPr>
      </p:pic>
    </p:spTree>
    <p:extLst>
      <p:ext uri="{BB962C8B-B14F-4D97-AF65-F5344CB8AC3E}">
        <p14:creationId xmlns:p14="http://schemas.microsoft.com/office/powerpoint/2010/main" val="96926981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8"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a:ea typeface="ＭＳ Ｐゴシック" charset="0"/>
              </a:rPr>
              <a:t>Legal Protection of Some Endangered and Threatened Marine Species </a:t>
            </a:r>
            <a:endParaRPr lang="en-US" sz="2200" dirty="0">
              <a:ea typeface="ＭＳ Ｐゴシック" charset="0"/>
            </a:endParaRPr>
          </a:p>
          <a:p>
            <a:r>
              <a:rPr lang="en-US" sz="2200" dirty="0">
                <a:ea typeface="ＭＳ Ｐゴシック" charset="0"/>
              </a:rPr>
              <a:t>1975 Convention on International Trade in Endangered Species</a:t>
            </a:r>
          </a:p>
          <a:p>
            <a:r>
              <a:rPr lang="en-US" sz="2200" dirty="0">
                <a:ea typeface="ＭＳ Ｐゴシック" charset="0"/>
              </a:rPr>
              <a:t>1979 Global Treaty on Migratory Species</a:t>
            </a:r>
          </a:p>
          <a:p>
            <a:r>
              <a:rPr lang="en-US" sz="2200" dirty="0">
                <a:ea typeface="ＭＳ Ｐゴシック" charset="0"/>
              </a:rPr>
              <a:t>U.S. Marine Mammal Protection Act of 1972</a:t>
            </a:r>
          </a:p>
          <a:p>
            <a:r>
              <a:rPr lang="en-US" sz="2200" dirty="0">
                <a:ea typeface="ＭＳ Ｐゴシック" charset="0"/>
              </a:rPr>
              <a:t>U.S. Endangered Species Act of 1973</a:t>
            </a:r>
          </a:p>
          <a:p>
            <a:r>
              <a:rPr lang="en-US" sz="2200" dirty="0">
                <a:ea typeface="ＭＳ Ｐゴシック" charset="0"/>
              </a:rPr>
              <a:t>U.S. Whale Conservation and Protection Act of 1976</a:t>
            </a:r>
          </a:p>
          <a:p>
            <a:r>
              <a:rPr lang="en-US" sz="2200" dirty="0">
                <a:ea typeface="ＭＳ Ｐゴシック" charset="0"/>
              </a:rPr>
              <a:t>1995 International Convention on Biological </a:t>
            </a:r>
            <a:r>
              <a:rPr lang="en-US" sz="2200" dirty="0" smtClean="0">
                <a:ea typeface="ＭＳ Ｐゴシック" charset="0"/>
              </a:rPr>
              <a:t>Diversity</a:t>
            </a:r>
            <a:endParaRPr lang="en-US" sz="2200" b="1" dirty="0" smtClean="0">
              <a:ea typeface="ＭＳ Ｐゴシック" charset="0"/>
            </a:endParaRPr>
          </a:p>
          <a:p>
            <a:pPr marL="0" indent="0">
              <a:buNone/>
            </a:pPr>
            <a:r>
              <a:rPr lang="en-US" sz="2200" b="1" dirty="0" smtClean="0">
                <a:ea typeface="ＭＳ Ｐゴシック" charset="0"/>
              </a:rPr>
              <a:t>Why </a:t>
            </a:r>
            <a:r>
              <a:rPr lang="en-US" sz="2200" b="1" dirty="0">
                <a:ea typeface="ＭＳ Ｐゴシック" charset="0"/>
              </a:rPr>
              <a:t>is it hard to protect marine biodiversity? </a:t>
            </a:r>
          </a:p>
          <a:p>
            <a:pPr marL="571500" indent="-514350">
              <a:buFont typeface="Calibri" charset="0"/>
              <a:buAutoNum type="arabicPeriod"/>
            </a:pPr>
            <a:r>
              <a:rPr lang="en-US" sz="2200" dirty="0">
                <a:ea typeface="ＭＳ Ｐゴシック" charset="0"/>
              </a:rPr>
              <a:t>Human ecological footprint and </a:t>
            </a:r>
            <a:r>
              <a:rPr lang="en-US" sz="2200" dirty="0" err="1">
                <a:ea typeface="ＭＳ Ｐゴシック" charset="0"/>
              </a:rPr>
              <a:t>fishprint</a:t>
            </a:r>
            <a:r>
              <a:rPr lang="en-US" sz="2200" dirty="0">
                <a:ea typeface="ＭＳ Ｐゴシック" charset="0"/>
              </a:rPr>
              <a:t> are expanding</a:t>
            </a:r>
          </a:p>
          <a:p>
            <a:pPr marL="571500" indent="-514350">
              <a:buFont typeface="Calibri" charset="0"/>
              <a:buAutoNum type="arabicPeriod"/>
            </a:pPr>
            <a:r>
              <a:rPr lang="en-US" sz="2200" dirty="0">
                <a:ea typeface="ＭＳ Ｐゴシック" charset="0"/>
              </a:rPr>
              <a:t>Much of the damage in the ocean is not visible</a:t>
            </a:r>
          </a:p>
          <a:p>
            <a:pPr marL="571500" indent="-514350">
              <a:buFont typeface="Calibri" charset="0"/>
              <a:buAutoNum type="arabicPeriod"/>
            </a:pPr>
            <a:r>
              <a:rPr lang="en-US" sz="2200" dirty="0">
                <a:ea typeface="ＭＳ Ｐゴシック" charset="0"/>
              </a:rPr>
              <a:t>The oceans are incorrectly viewed as an inexhaustible resource</a:t>
            </a:r>
          </a:p>
          <a:p>
            <a:pPr marL="571500" indent="-514350">
              <a:buFont typeface="Calibri" charset="0"/>
              <a:buAutoNum type="arabicPeriod"/>
            </a:pPr>
            <a:r>
              <a:rPr lang="en-US" sz="2200" dirty="0">
                <a:ea typeface="ＭＳ Ｐゴシック" charset="0"/>
              </a:rPr>
              <a:t>Most of the ocean lies outside the legal jurisdiction of any country</a:t>
            </a:r>
          </a:p>
          <a:p>
            <a:pPr marL="57150" indent="0">
              <a:lnSpc>
                <a:spcPct val="90000"/>
              </a:lnSpc>
              <a:buNone/>
            </a:pPr>
            <a:r>
              <a:rPr lang="en-US" sz="2200" b="1" dirty="0">
                <a:ea typeface="ＭＳ Ｐゴシック" charset="0"/>
              </a:rPr>
              <a:t>Economic Incentives Can Be Used to Sustain Aquatic Biodiversity</a:t>
            </a:r>
          </a:p>
          <a:p>
            <a:r>
              <a:rPr lang="en-US" sz="2200" dirty="0" smtClean="0">
                <a:ea typeface="ＭＳ Ｐゴシック" charset="0"/>
              </a:rPr>
              <a:t>Tourism: particularly popular for sea turtles &amp; whales</a:t>
            </a:r>
            <a:endParaRPr lang="en-US" sz="2200" dirty="0">
              <a:ea typeface="ＭＳ Ｐゴシック" charset="0"/>
            </a:endParaRPr>
          </a:p>
          <a:p>
            <a:r>
              <a:rPr lang="en-US" sz="2200" dirty="0">
                <a:ea typeface="ＭＳ Ｐゴシック" charset="0"/>
              </a:rPr>
              <a:t>Economic </a:t>
            </a:r>
            <a:r>
              <a:rPr lang="en-US" sz="2200" dirty="0" smtClean="0">
                <a:ea typeface="ＭＳ Ｐゴシック" charset="0"/>
              </a:rPr>
              <a:t>rewards for protecting aquatic diversity</a:t>
            </a:r>
            <a:endParaRPr lang="en-US" sz="2200" dirty="0">
              <a:ea typeface="ＭＳ Ｐゴシック" charset="0"/>
            </a:endParaRPr>
          </a:p>
          <a:p>
            <a:pPr marL="0" indent="0">
              <a:buNone/>
            </a:pPr>
            <a:endParaRPr lang="en-US" sz="2200" dirty="0">
              <a:ea typeface="ＭＳ Ｐゴシック" charset="0"/>
            </a:endParaRPr>
          </a:p>
          <a:p>
            <a:pPr marL="57150" indent="0">
              <a:buNone/>
            </a:pPr>
            <a:endParaRPr lang="en-US" sz="2200" dirty="0">
              <a:ea typeface="ＭＳ Ｐゴシック" charset="0"/>
            </a:endParaRPr>
          </a:p>
          <a:p>
            <a:pPr marL="0" indent="0">
              <a:lnSpc>
                <a:spcPct val="90000"/>
              </a:lnSpc>
              <a:buNone/>
            </a:pPr>
            <a:endParaRPr lang="en-US" sz="2200" b="1"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Marine Biodiversity</a:t>
            </a:r>
            <a:endParaRPr lang="en-US" sz="3000" b="1" dirty="0">
              <a:ea typeface="ＭＳ Ｐゴシック" charset="0"/>
            </a:endParaRPr>
          </a:p>
        </p:txBody>
      </p:sp>
    </p:spTree>
    <p:extLst>
      <p:ext uri="{BB962C8B-B14F-4D97-AF65-F5344CB8AC3E}">
        <p14:creationId xmlns:p14="http://schemas.microsoft.com/office/powerpoint/2010/main" val="595785984"/>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5429993" cy="6090349"/>
          </a:xfrm>
          <a:solidFill>
            <a:schemeClr val="accent3">
              <a:lumMod val="40000"/>
              <a:lumOff val="60000"/>
            </a:schemeClr>
          </a:solidFill>
          <a:ln>
            <a:solidFill>
              <a:srgbClr val="000000"/>
            </a:solidFill>
          </a:ln>
        </p:spPr>
        <p:txBody>
          <a:bodyPr>
            <a:noAutofit/>
          </a:bodyPr>
          <a:lstStyle/>
          <a:p>
            <a:pPr marL="0" indent="0">
              <a:buNone/>
            </a:pPr>
            <a:r>
              <a:rPr lang="en-US" sz="2200" b="1" dirty="0">
                <a:ea typeface="ＭＳ Ｐゴシック" charset="0"/>
              </a:rPr>
              <a:t>Threats to the leatherback turtle</a:t>
            </a:r>
          </a:p>
          <a:p>
            <a:r>
              <a:rPr lang="en-US" sz="2200" dirty="0">
                <a:ea typeface="ＭＳ Ｐゴシック" charset="0"/>
              </a:rPr>
              <a:t>Trawlers and drowning in fishing nets</a:t>
            </a:r>
          </a:p>
          <a:p>
            <a:r>
              <a:rPr lang="en-US" sz="2200" dirty="0">
                <a:ea typeface="ＭＳ Ｐゴシック" charset="0"/>
              </a:rPr>
              <a:t>Hunting </a:t>
            </a:r>
          </a:p>
          <a:p>
            <a:r>
              <a:rPr lang="en-US" sz="2200" dirty="0">
                <a:ea typeface="ＭＳ Ｐゴシック" charset="0"/>
              </a:rPr>
              <a:t>Eggs used as food</a:t>
            </a:r>
          </a:p>
          <a:p>
            <a:r>
              <a:rPr lang="en-US" sz="2200" dirty="0" smtClean="0">
                <a:ea typeface="ＭＳ Ｐゴシック" charset="0"/>
              </a:rPr>
              <a:t>Pollution (e.g. Plastic)</a:t>
            </a:r>
            <a:endParaRPr lang="en-US" sz="2200" dirty="0">
              <a:ea typeface="ＭＳ Ｐゴシック" charset="0"/>
            </a:endParaRPr>
          </a:p>
          <a:p>
            <a:r>
              <a:rPr lang="en-US" sz="2200" dirty="0">
                <a:ea typeface="ＭＳ Ｐゴシック" charset="0"/>
              </a:rPr>
              <a:t>Climate </a:t>
            </a:r>
            <a:r>
              <a:rPr lang="en-US" sz="2200" dirty="0" smtClean="0">
                <a:ea typeface="ＭＳ Ｐゴシック" charset="0"/>
              </a:rPr>
              <a:t>change; altering traditional nesting spots and migration patterns</a:t>
            </a:r>
            <a:endParaRPr lang="en-US" sz="2200" dirty="0">
              <a:ea typeface="ＭＳ Ｐゴシック" charset="0"/>
            </a:endParaRPr>
          </a:p>
          <a:p>
            <a:pPr marL="0" indent="0">
              <a:buNone/>
            </a:pPr>
            <a:r>
              <a:rPr lang="en-US" sz="2200" dirty="0">
                <a:ea typeface="ＭＳ Ｐゴシック" charset="0"/>
              </a:rPr>
              <a:t>Fishing boats using turtle excluder </a:t>
            </a:r>
            <a:r>
              <a:rPr lang="en-US" sz="2200" dirty="0" smtClean="0">
                <a:ea typeface="ＭＳ Ｐゴシック" charset="0"/>
              </a:rPr>
              <a:t>devices that allow turtles to escape nets.  </a:t>
            </a:r>
          </a:p>
          <a:p>
            <a:pPr marL="0" indent="0">
              <a:buNone/>
            </a:pPr>
            <a:r>
              <a:rPr lang="en-US" sz="2200" dirty="0" smtClean="0">
                <a:ea typeface="ＭＳ Ｐゴシック" charset="0"/>
              </a:rPr>
              <a:t>Communities </a:t>
            </a:r>
            <a:r>
              <a:rPr lang="en-US" sz="2200" dirty="0">
                <a:ea typeface="ＭＳ Ｐゴシック" charset="0"/>
              </a:rPr>
              <a:t>protecting the turtles during hatching </a:t>
            </a:r>
            <a:r>
              <a:rPr lang="en-US" sz="2200" dirty="0" smtClean="0">
                <a:ea typeface="ＭＳ Ｐゴシック" charset="0"/>
              </a:rPr>
              <a:t>seasons</a:t>
            </a:r>
            <a:r>
              <a:rPr lang="en-US" sz="2200" i="1" dirty="0" smtClean="0">
                <a:ea typeface="ＭＳ Ｐゴシック" charset="0"/>
              </a:rPr>
              <a:t>; </a:t>
            </a:r>
            <a:r>
              <a:rPr lang="en-US" sz="2200" dirty="0" smtClean="0">
                <a:ea typeface="ＭＳ Ｐゴシック" charset="0"/>
              </a:rPr>
              <a:t>turn off lights that disorient hatchlings causing them to go towards lights instead of the ocean.  </a:t>
            </a:r>
            <a:endParaRPr lang="en-US" sz="2200" dirty="0">
              <a:ea typeface="ＭＳ Ｐゴシック" charset="0"/>
            </a:endParaRPr>
          </a:p>
          <a:p>
            <a:pPr marL="0" indent="0">
              <a:buNone/>
            </a:pPr>
            <a:r>
              <a:rPr lang="en-US" sz="2200" dirty="0" smtClean="0">
                <a:ea typeface="ＭＳ Ｐゴシック" charset="0"/>
              </a:rPr>
              <a:t>Also, communities found that eco-tourism can generate three-times as much revenue as poached turtle goods.   </a:t>
            </a:r>
            <a:endParaRPr lang="en-US" sz="2200" dirty="0">
              <a:ea typeface="ＭＳ Ｐゴシック" charset="0"/>
            </a:endParaRPr>
          </a:p>
          <a:p>
            <a:pPr marL="0" indent="0">
              <a:lnSpc>
                <a:spcPct val="90000"/>
              </a:lnSpc>
              <a:buNone/>
            </a:pPr>
            <a:endParaRPr lang="en-US" sz="2200" b="1"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Marine Turtles</a:t>
            </a:r>
            <a:endParaRPr lang="en-US" sz="3000" b="1" dirty="0">
              <a:ea typeface="ＭＳ Ｐゴシック" charset="0"/>
            </a:endParaRPr>
          </a:p>
        </p:txBody>
      </p:sp>
      <p:pic>
        <p:nvPicPr>
          <p:cNvPr id="5" name="Picture 4" descr="1110"/>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45187" y="865818"/>
            <a:ext cx="3072306" cy="40964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5745188" y="5128895"/>
            <a:ext cx="3072306" cy="584776"/>
          </a:xfrm>
          <a:prstGeom prst="rect">
            <a:avLst/>
          </a:prstGeom>
          <a:noFill/>
        </p:spPr>
        <p:txBody>
          <a:bodyPr wrap="square" rtlCol="0">
            <a:spAutoFit/>
          </a:bodyPr>
          <a:lstStyle/>
          <a:p>
            <a:pPr algn="ctr"/>
            <a:r>
              <a:rPr lang="en-US" sz="1600" dirty="0">
                <a:ea typeface="ＭＳ Ｐゴシック" charset="0"/>
              </a:rPr>
              <a:t>An Endangered Leatherback Turtle is Entangled in a Fishing Net</a:t>
            </a:r>
            <a:endParaRPr lang="en-US" sz="1600" dirty="0"/>
          </a:p>
        </p:txBody>
      </p:sp>
    </p:spTree>
    <p:extLst>
      <p:ext uri="{BB962C8B-B14F-4D97-AF65-F5344CB8AC3E}">
        <p14:creationId xmlns:p14="http://schemas.microsoft.com/office/powerpoint/2010/main" val="310178955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81000">
              <a:schemeClr val="accent5">
                <a:lumMod val="40000"/>
                <a:lumOff val="60000"/>
              </a:schemeClr>
            </a:gs>
            <a:gs pos="96000">
              <a:srgbClr val="FFFFFF"/>
            </a:gs>
            <a:gs pos="32000">
              <a:schemeClr val="accent5">
                <a:lumMod val="50000"/>
              </a:schemeClr>
            </a:gs>
            <a:gs pos="7000">
              <a:schemeClr val="accent5">
                <a:lumMod val="7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92161" name="Picture 2" descr="E_110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927100"/>
            <a:ext cx="9144000" cy="500538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53603" name="Rectangle 3" hidden="1"/>
          <p:cNvSpPr>
            <a:spLocks noGrp="1" noChangeArrowheads="1"/>
          </p:cNvSpPr>
          <p:nvPr>
            <p:ph type="title"/>
          </p:nvPr>
        </p:nvSpPr>
        <p:spPr/>
        <p:txBody>
          <a:bodyPr/>
          <a:lstStyle/>
          <a:p>
            <a:pPr eaLnBrk="1" hangingPunct="1">
              <a:defRPr/>
            </a:pPr>
            <a:endParaRPr lang="en-US" smtClean="0"/>
          </a:p>
        </p:txBody>
      </p:sp>
      <p:sp>
        <p:nvSpPr>
          <p:cNvPr id="153605" name="Text Box 5"/>
          <p:cNvSpPr txBox="1">
            <a:spLocks noChangeArrowheads="1"/>
          </p:cNvSpPr>
          <p:nvPr/>
        </p:nvSpPr>
        <p:spPr bwMode="auto">
          <a:xfrm>
            <a:off x="7245350" y="1447800"/>
            <a:ext cx="18224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Hawksbill </a:t>
            </a:r>
          </a:p>
          <a:p>
            <a:pPr eaLnBrk="1" hangingPunct="1">
              <a:defRPr/>
            </a:pPr>
            <a:r>
              <a:rPr lang="en-US" sz="1800" b="1">
                <a:solidFill>
                  <a:srgbClr val="FFFFFF"/>
                </a:solidFill>
                <a:cs typeface="Arial" charset="0"/>
              </a:rPr>
              <a:t>89 centimeters</a:t>
            </a:r>
          </a:p>
        </p:txBody>
      </p:sp>
      <p:sp>
        <p:nvSpPr>
          <p:cNvPr id="153606" name="Text Box 6"/>
          <p:cNvSpPr txBox="1">
            <a:spLocks noChangeArrowheads="1"/>
          </p:cNvSpPr>
          <p:nvPr/>
        </p:nvSpPr>
        <p:spPr bwMode="auto">
          <a:xfrm>
            <a:off x="119063" y="863600"/>
            <a:ext cx="19986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Loggerhead </a:t>
            </a:r>
          </a:p>
          <a:p>
            <a:pPr eaLnBrk="1" hangingPunct="1">
              <a:defRPr/>
            </a:pPr>
            <a:r>
              <a:rPr lang="en-US" sz="1800" b="1">
                <a:solidFill>
                  <a:srgbClr val="FFFFFF"/>
                </a:solidFill>
                <a:cs typeface="Arial" charset="0"/>
              </a:rPr>
              <a:t>119 centimeters</a:t>
            </a:r>
          </a:p>
        </p:txBody>
      </p:sp>
      <p:sp>
        <p:nvSpPr>
          <p:cNvPr id="153607" name="Text Box 7"/>
          <p:cNvSpPr txBox="1">
            <a:spLocks noChangeArrowheads="1"/>
          </p:cNvSpPr>
          <p:nvPr/>
        </p:nvSpPr>
        <p:spPr bwMode="auto">
          <a:xfrm>
            <a:off x="4114800" y="2711450"/>
            <a:ext cx="1981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Flatback </a:t>
            </a:r>
          </a:p>
          <a:p>
            <a:pPr eaLnBrk="1" hangingPunct="1">
              <a:defRPr/>
            </a:pPr>
            <a:r>
              <a:rPr lang="en-US" sz="1800" b="1">
                <a:solidFill>
                  <a:srgbClr val="FFFFFF"/>
                </a:solidFill>
                <a:cs typeface="Arial" charset="0"/>
              </a:rPr>
              <a:t>99 centimeters</a:t>
            </a:r>
          </a:p>
        </p:txBody>
      </p:sp>
      <p:sp>
        <p:nvSpPr>
          <p:cNvPr id="153608" name="Text Box 8"/>
          <p:cNvSpPr txBox="1">
            <a:spLocks noChangeArrowheads="1"/>
          </p:cNvSpPr>
          <p:nvPr/>
        </p:nvSpPr>
        <p:spPr bwMode="auto">
          <a:xfrm>
            <a:off x="428625" y="2847975"/>
            <a:ext cx="19478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Olive ridley </a:t>
            </a:r>
          </a:p>
          <a:p>
            <a:pPr eaLnBrk="1" hangingPunct="1">
              <a:defRPr/>
            </a:pPr>
            <a:r>
              <a:rPr lang="en-US" sz="1800" b="1">
                <a:solidFill>
                  <a:srgbClr val="FFFFFF"/>
                </a:solidFill>
                <a:cs typeface="Arial" charset="0"/>
              </a:rPr>
              <a:t>76 centimeters</a:t>
            </a:r>
          </a:p>
        </p:txBody>
      </p:sp>
      <p:sp>
        <p:nvSpPr>
          <p:cNvPr id="153609" name="Text Box 9"/>
          <p:cNvSpPr txBox="1">
            <a:spLocks noChangeArrowheads="1"/>
          </p:cNvSpPr>
          <p:nvPr/>
        </p:nvSpPr>
        <p:spPr bwMode="auto">
          <a:xfrm>
            <a:off x="3881438" y="5318125"/>
            <a:ext cx="19859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Green turtle </a:t>
            </a:r>
          </a:p>
          <a:p>
            <a:pPr eaLnBrk="1" hangingPunct="1">
              <a:defRPr/>
            </a:pPr>
            <a:r>
              <a:rPr lang="en-US" sz="1800" b="1">
                <a:solidFill>
                  <a:srgbClr val="FFFFFF"/>
                </a:solidFill>
                <a:cs typeface="Arial" charset="0"/>
              </a:rPr>
              <a:t>124 centimeters</a:t>
            </a:r>
          </a:p>
        </p:txBody>
      </p:sp>
      <p:sp>
        <p:nvSpPr>
          <p:cNvPr id="153610" name="Text Box 10"/>
          <p:cNvSpPr txBox="1">
            <a:spLocks noChangeArrowheads="1"/>
          </p:cNvSpPr>
          <p:nvPr/>
        </p:nvSpPr>
        <p:spPr bwMode="auto">
          <a:xfrm>
            <a:off x="228600" y="5318125"/>
            <a:ext cx="20367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Leatherback </a:t>
            </a:r>
          </a:p>
          <a:p>
            <a:pPr eaLnBrk="1" hangingPunct="1">
              <a:defRPr/>
            </a:pPr>
            <a:r>
              <a:rPr lang="en-US" sz="1800" b="1">
                <a:solidFill>
                  <a:srgbClr val="FFFFFF"/>
                </a:solidFill>
                <a:cs typeface="Arial" charset="0"/>
              </a:rPr>
              <a:t>188 centimeters</a:t>
            </a:r>
          </a:p>
        </p:txBody>
      </p:sp>
      <p:sp>
        <p:nvSpPr>
          <p:cNvPr id="153611" name="Text Box 11"/>
          <p:cNvSpPr txBox="1">
            <a:spLocks noChangeArrowheads="1"/>
          </p:cNvSpPr>
          <p:nvPr/>
        </p:nvSpPr>
        <p:spPr bwMode="auto">
          <a:xfrm>
            <a:off x="7080250" y="5318125"/>
            <a:ext cx="20621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Kemp</a:t>
            </a:r>
            <a:r>
              <a:rPr lang="ja-JP" altLang="en-US" sz="1800" b="1">
                <a:solidFill>
                  <a:srgbClr val="FFFFFF"/>
                </a:solidFill>
                <a:latin typeface="Arial"/>
                <a:cs typeface="Arial" charset="0"/>
              </a:rPr>
              <a:t>’</a:t>
            </a:r>
            <a:r>
              <a:rPr lang="en-US" sz="1800" b="1">
                <a:solidFill>
                  <a:srgbClr val="FFFFFF"/>
                </a:solidFill>
                <a:cs typeface="Arial" charset="0"/>
              </a:rPr>
              <a:t>s ridley </a:t>
            </a:r>
          </a:p>
          <a:p>
            <a:pPr eaLnBrk="1" hangingPunct="1">
              <a:defRPr/>
            </a:pPr>
            <a:r>
              <a:rPr lang="en-US" sz="1800" b="1">
                <a:solidFill>
                  <a:srgbClr val="FFFFFF"/>
                </a:solidFill>
                <a:cs typeface="Arial" charset="0"/>
              </a:rPr>
              <a:t>76 centimeters</a:t>
            </a:r>
          </a:p>
        </p:txBody>
      </p:sp>
      <p:sp>
        <p:nvSpPr>
          <p:cNvPr id="12" name="Rectangle 2"/>
          <p:cNvSpPr txBox="1">
            <a:spLocks noChangeArrowheads="1"/>
          </p:cNvSpPr>
          <p:nvPr/>
        </p:nvSpPr>
        <p:spPr>
          <a:xfrm>
            <a:off x="1" y="93367"/>
            <a:ext cx="9142412" cy="555503"/>
          </a:xfrm>
          <a:prstGeom prst="rect">
            <a:avLst/>
          </a:prstGeom>
          <a:noFill/>
          <a:ln>
            <a:no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Sea Turtle Species</a:t>
            </a:r>
            <a:endParaRPr lang="en-US" sz="3000" b="1" dirty="0">
              <a:ea typeface="ＭＳ Ｐゴシック" charset="0"/>
            </a:endParaRPr>
          </a:p>
        </p:txBody>
      </p:sp>
    </p:spTree>
    <p:extLst>
      <p:ext uri="{BB962C8B-B14F-4D97-AF65-F5344CB8AC3E}">
        <p14:creationId xmlns:p14="http://schemas.microsoft.com/office/powerpoint/2010/main" val="109860788"/>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4" name="TextBox 23"/>
          <p:cNvSpPr txBox="1"/>
          <p:nvPr/>
        </p:nvSpPr>
        <p:spPr>
          <a:xfrm>
            <a:off x="779287" y="43752"/>
            <a:ext cx="7389988" cy="6738047"/>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pic>
        <p:nvPicPr>
          <p:cNvPr id="37889" name="Picture 2" descr="E_0815"/>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038600" y="1295400"/>
            <a:ext cx="1431925"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5411" name="Rectangle 3" hidden="1"/>
          <p:cNvSpPr>
            <a:spLocks noGrp="1" noChangeArrowheads="1"/>
          </p:cNvSpPr>
          <p:nvPr>
            <p:ph type="title"/>
          </p:nvPr>
        </p:nvSpPr>
        <p:spPr/>
        <p:txBody>
          <a:bodyPr/>
          <a:lstStyle/>
          <a:p>
            <a:pPr eaLnBrk="1" hangingPunct="1">
              <a:defRPr/>
            </a:pPr>
            <a:endParaRPr lang="en-US" smtClean="0"/>
          </a:p>
        </p:txBody>
      </p:sp>
      <p:sp>
        <p:nvSpPr>
          <p:cNvPr id="145413" name="Text Box 5"/>
          <p:cNvSpPr txBox="1">
            <a:spLocks noChangeArrowheads="1"/>
          </p:cNvSpPr>
          <p:nvPr/>
        </p:nvSpPr>
        <p:spPr bwMode="auto">
          <a:xfrm>
            <a:off x="1914525" y="76200"/>
            <a:ext cx="5495925" cy="366713"/>
          </a:xfrm>
          <a:prstGeom prst="rect">
            <a:avLst/>
          </a:prstGeom>
          <a:solidFill>
            <a:srgbClr val="005035"/>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chemeClr val="bg1"/>
                </a:solidFill>
                <a:cs typeface="Arial" charset="0"/>
              </a:rPr>
              <a:t>Natural Capital</a:t>
            </a:r>
          </a:p>
        </p:txBody>
      </p:sp>
      <p:sp>
        <p:nvSpPr>
          <p:cNvPr id="145414" name="Text Box 6"/>
          <p:cNvSpPr txBox="1">
            <a:spLocks noChangeArrowheads="1"/>
          </p:cNvSpPr>
          <p:nvPr/>
        </p:nvSpPr>
        <p:spPr bwMode="auto">
          <a:xfrm>
            <a:off x="3462338" y="533400"/>
            <a:ext cx="2468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5035"/>
                </a:solidFill>
                <a:cs typeface="Arial" charset="0"/>
              </a:rPr>
              <a:t>Freshwater Systems</a:t>
            </a:r>
          </a:p>
        </p:txBody>
      </p:sp>
      <p:sp>
        <p:nvSpPr>
          <p:cNvPr id="145415" name="Text Box 7"/>
          <p:cNvSpPr txBox="1">
            <a:spLocks noChangeArrowheads="1"/>
          </p:cNvSpPr>
          <p:nvPr/>
        </p:nvSpPr>
        <p:spPr bwMode="auto">
          <a:xfrm>
            <a:off x="1371600" y="1143000"/>
            <a:ext cx="207327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6699"/>
                </a:solidFill>
                <a:cs typeface="Arial" charset="0"/>
              </a:rPr>
              <a:t>Ecological Services</a:t>
            </a:r>
          </a:p>
        </p:txBody>
      </p:sp>
      <p:sp>
        <p:nvSpPr>
          <p:cNvPr id="145416" name="Text Box 8"/>
          <p:cNvSpPr txBox="1">
            <a:spLocks noChangeArrowheads="1"/>
          </p:cNvSpPr>
          <p:nvPr/>
        </p:nvSpPr>
        <p:spPr bwMode="auto">
          <a:xfrm>
            <a:off x="5819775" y="1143000"/>
            <a:ext cx="20288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6699"/>
                </a:solidFill>
                <a:cs typeface="Arial" charset="0"/>
              </a:rPr>
              <a:t>Economic Services</a:t>
            </a:r>
          </a:p>
        </p:txBody>
      </p:sp>
      <p:sp>
        <p:nvSpPr>
          <p:cNvPr id="145417" name="Text Box 9"/>
          <p:cNvSpPr txBox="1">
            <a:spLocks noChangeArrowheads="1"/>
          </p:cNvSpPr>
          <p:nvPr/>
        </p:nvSpPr>
        <p:spPr bwMode="auto">
          <a:xfrm>
            <a:off x="1371600" y="1939925"/>
            <a:ext cx="2379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Climate moderation</a:t>
            </a:r>
          </a:p>
        </p:txBody>
      </p:sp>
      <p:sp>
        <p:nvSpPr>
          <p:cNvPr id="145418" name="Text Box 10"/>
          <p:cNvSpPr txBox="1">
            <a:spLocks noChangeArrowheads="1"/>
          </p:cNvSpPr>
          <p:nvPr/>
        </p:nvSpPr>
        <p:spPr bwMode="auto">
          <a:xfrm>
            <a:off x="5819775" y="1939925"/>
            <a:ext cx="8048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Food</a:t>
            </a:r>
          </a:p>
        </p:txBody>
      </p:sp>
      <p:sp>
        <p:nvSpPr>
          <p:cNvPr id="145419" name="Text Box 11"/>
          <p:cNvSpPr txBox="1">
            <a:spLocks noChangeArrowheads="1"/>
          </p:cNvSpPr>
          <p:nvPr/>
        </p:nvSpPr>
        <p:spPr bwMode="auto">
          <a:xfrm>
            <a:off x="1371600" y="2466975"/>
            <a:ext cx="19732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Nutrient cycling</a:t>
            </a:r>
          </a:p>
        </p:txBody>
      </p:sp>
      <p:sp>
        <p:nvSpPr>
          <p:cNvPr id="145420" name="Text Box 12"/>
          <p:cNvSpPr txBox="1">
            <a:spLocks noChangeArrowheads="1"/>
          </p:cNvSpPr>
          <p:nvPr/>
        </p:nvSpPr>
        <p:spPr bwMode="auto">
          <a:xfrm>
            <a:off x="5819775" y="2643188"/>
            <a:ext cx="1833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Drinking water</a:t>
            </a:r>
          </a:p>
        </p:txBody>
      </p:sp>
      <p:sp>
        <p:nvSpPr>
          <p:cNvPr id="145421" name="Text Box 13"/>
          <p:cNvSpPr txBox="1">
            <a:spLocks noChangeArrowheads="1"/>
          </p:cNvSpPr>
          <p:nvPr/>
        </p:nvSpPr>
        <p:spPr bwMode="auto">
          <a:xfrm>
            <a:off x="1371600" y="2994025"/>
            <a:ext cx="202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Waste treatment</a:t>
            </a:r>
          </a:p>
        </p:txBody>
      </p:sp>
      <p:sp>
        <p:nvSpPr>
          <p:cNvPr id="145422" name="Text Box 14"/>
          <p:cNvSpPr txBox="1">
            <a:spLocks noChangeArrowheads="1"/>
          </p:cNvSpPr>
          <p:nvPr/>
        </p:nvSpPr>
        <p:spPr bwMode="auto">
          <a:xfrm>
            <a:off x="5819775" y="3346450"/>
            <a:ext cx="1897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Irrigation water</a:t>
            </a:r>
          </a:p>
        </p:txBody>
      </p:sp>
      <p:sp>
        <p:nvSpPr>
          <p:cNvPr id="145423" name="Text Box 15"/>
          <p:cNvSpPr txBox="1">
            <a:spLocks noChangeArrowheads="1"/>
          </p:cNvSpPr>
          <p:nvPr/>
        </p:nvSpPr>
        <p:spPr bwMode="auto">
          <a:xfrm>
            <a:off x="1371600" y="3522663"/>
            <a:ext cx="1706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Flood control</a:t>
            </a:r>
          </a:p>
        </p:txBody>
      </p:sp>
      <p:sp>
        <p:nvSpPr>
          <p:cNvPr id="145424" name="Text Box 16"/>
          <p:cNvSpPr txBox="1">
            <a:spLocks noChangeArrowheads="1"/>
          </p:cNvSpPr>
          <p:nvPr/>
        </p:nvSpPr>
        <p:spPr bwMode="auto">
          <a:xfrm>
            <a:off x="1371600" y="4049713"/>
            <a:ext cx="16684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Groundwater recharge</a:t>
            </a:r>
          </a:p>
        </p:txBody>
      </p:sp>
      <p:sp>
        <p:nvSpPr>
          <p:cNvPr id="145425" name="Text Box 17"/>
          <p:cNvSpPr txBox="1">
            <a:spLocks noChangeArrowheads="1"/>
          </p:cNvSpPr>
          <p:nvPr/>
        </p:nvSpPr>
        <p:spPr bwMode="auto">
          <a:xfrm>
            <a:off x="5819775" y="4049713"/>
            <a:ext cx="19732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Hydroelectricity</a:t>
            </a:r>
          </a:p>
        </p:txBody>
      </p:sp>
      <p:sp>
        <p:nvSpPr>
          <p:cNvPr id="145426" name="Text Box 18"/>
          <p:cNvSpPr txBox="1">
            <a:spLocks noChangeArrowheads="1"/>
          </p:cNvSpPr>
          <p:nvPr/>
        </p:nvSpPr>
        <p:spPr bwMode="auto">
          <a:xfrm>
            <a:off x="1371600" y="4752975"/>
            <a:ext cx="21764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Habitats for many species</a:t>
            </a:r>
          </a:p>
        </p:txBody>
      </p:sp>
      <p:sp>
        <p:nvSpPr>
          <p:cNvPr id="145427" name="Text Box 19"/>
          <p:cNvSpPr txBox="1">
            <a:spLocks noChangeArrowheads="1"/>
          </p:cNvSpPr>
          <p:nvPr/>
        </p:nvSpPr>
        <p:spPr bwMode="auto">
          <a:xfrm>
            <a:off x="5819775" y="4752975"/>
            <a:ext cx="1858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Transportation corridors</a:t>
            </a:r>
          </a:p>
        </p:txBody>
      </p:sp>
      <p:sp>
        <p:nvSpPr>
          <p:cNvPr id="145428" name="Text Box 20"/>
          <p:cNvSpPr txBox="1">
            <a:spLocks noChangeArrowheads="1"/>
          </p:cNvSpPr>
          <p:nvPr/>
        </p:nvSpPr>
        <p:spPr bwMode="auto">
          <a:xfrm>
            <a:off x="1371600" y="5456238"/>
            <a:ext cx="22399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Genetic resources and biodiversity</a:t>
            </a:r>
          </a:p>
        </p:txBody>
      </p:sp>
      <p:sp>
        <p:nvSpPr>
          <p:cNvPr id="145429" name="Text Box 21"/>
          <p:cNvSpPr txBox="1">
            <a:spLocks noChangeArrowheads="1"/>
          </p:cNvSpPr>
          <p:nvPr/>
        </p:nvSpPr>
        <p:spPr bwMode="auto">
          <a:xfrm>
            <a:off x="5819775" y="5632450"/>
            <a:ext cx="14271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Recreation</a:t>
            </a:r>
          </a:p>
        </p:txBody>
      </p:sp>
      <p:sp>
        <p:nvSpPr>
          <p:cNvPr id="145430" name="Text Box 22"/>
          <p:cNvSpPr txBox="1">
            <a:spLocks noChangeArrowheads="1"/>
          </p:cNvSpPr>
          <p:nvPr/>
        </p:nvSpPr>
        <p:spPr bwMode="auto">
          <a:xfrm>
            <a:off x="1371600" y="6172200"/>
            <a:ext cx="2540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Scientific information</a:t>
            </a:r>
          </a:p>
        </p:txBody>
      </p:sp>
      <p:sp>
        <p:nvSpPr>
          <p:cNvPr id="145431" name="Text Box 23"/>
          <p:cNvSpPr txBox="1">
            <a:spLocks noChangeArrowheads="1"/>
          </p:cNvSpPr>
          <p:nvPr/>
        </p:nvSpPr>
        <p:spPr bwMode="auto">
          <a:xfrm>
            <a:off x="5819775" y="6172200"/>
            <a:ext cx="1617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20101"/>
                </a:solidFill>
                <a:cs typeface="Arial" charset="0"/>
              </a:rPr>
              <a:t>Employment</a:t>
            </a:r>
          </a:p>
        </p:txBody>
      </p:sp>
    </p:spTree>
    <p:extLst>
      <p:ext uri="{BB962C8B-B14F-4D97-AF65-F5344CB8AC3E}">
        <p14:creationId xmlns:p14="http://schemas.microsoft.com/office/powerpoint/2010/main" val="310079426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8"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a:ea typeface="ＭＳ Ｐゴシック" charset="0"/>
              </a:rPr>
              <a:t>Cetaceans: Toothed whales and baleen </a:t>
            </a:r>
            <a:r>
              <a:rPr lang="en-US" sz="2200" b="1" dirty="0" smtClean="0">
                <a:ea typeface="ＭＳ Ｐゴシック" charset="0"/>
              </a:rPr>
              <a:t>whales</a:t>
            </a:r>
            <a:endParaRPr lang="en-US" sz="2200" b="1" dirty="0">
              <a:ea typeface="ＭＳ Ｐゴシック" charset="0"/>
            </a:endParaRPr>
          </a:p>
          <a:p>
            <a:pPr marL="0" indent="0">
              <a:lnSpc>
                <a:spcPct val="90000"/>
              </a:lnSpc>
              <a:buNone/>
            </a:pPr>
            <a:r>
              <a:rPr lang="en-US" sz="2200" dirty="0">
                <a:ea typeface="ＭＳ Ｐゴシック" charset="0"/>
              </a:rPr>
              <a:t>8 of 11 major species hunted to commercial extinction by </a:t>
            </a:r>
            <a:r>
              <a:rPr lang="en-US" sz="2200" dirty="0" smtClean="0">
                <a:ea typeface="ＭＳ Ｐゴシック" charset="0"/>
              </a:rPr>
              <a:t>1975</a:t>
            </a:r>
            <a:endParaRPr lang="en-US" sz="2200" dirty="0">
              <a:ea typeface="ＭＳ Ｐゴシック" charset="0"/>
            </a:endParaRPr>
          </a:p>
          <a:p>
            <a:pPr>
              <a:lnSpc>
                <a:spcPct val="90000"/>
              </a:lnSpc>
            </a:pPr>
            <a:r>
              <a:rPr lang="en-US" sz="2200" dirty="0">
                <a:ea typeface="ＭＳ Ｐゴシック" charset="0"/>
              </a:rPr>
              <a:t>1946:  International Whaling Commission (IWC)</a:t>
            </a:r>
          </a:p>
          <a:p>
            <a:pPr lvl="1">
              <a:lnSpc>
                <a:spcPct val="90000"/>
              </a:lnSpc>
            </a:pPr>
            <a:r>
              <a:rPr lang="en-US" sz="2200" dirty="0">
                <a:ea typeface="ＭＳ Ｐゴシック" charset="0"/>
              </a:rPr>
              <a:t>Quotas based on insufficient data</a:t>
            </a:r>
          </a:p>
          <a:p>
            <a:pPr lvl="1">
              <a:lnSpc>
                <a:spcPct val="90000"/>
              </a:lnSpc>
            </a:pPr>
            <a:r>
              <a:rPr lang="en-US" sz="2200" dirty="0">
                <a:ea typeface="ＭＳ Ｐゴシック" charset="0"/>
              </a:rPr>
              <a:t>Quotas often </a:t>
            </a:r>
            <a:r>
              <a:rPr lang="en-US" sz="2200" dirty="0" smtClean="0">
                <a:ea typeface="ＭＳ Ｐゴシック" charset="0"/>
              </a:rPr>
              <a:t>ignored by certain countries</a:t>
            </a:r>
          </a:p>
          <a:p>
            <a:pPr>
              <a:lnSpc>
                <a:spcPct val="90000"/>
              </a:lnSpc>
            </a:pPr>
            <a:r>
              <a:rPr lang="en-US" sz="2200" dirty="0" smtClean="0">
                <a:ea typeface="ＭＳ Ｐゴシック" charset="0"/>
              </a:rPr>
              <a:t>1970</a:t>
            </a:r>
            <a:r>
              <a:rPr lang="en-US" sz="2200" dirty="0">
                <a:ea typeface="ＭＳ Ｐゴシック" charset="0"/>
              </a:rPr>
              <a:t>: U.S. </a:t>
            </a:r>
          </a:p>
          <a:p>
            <a:pPr lvl="1">
              <a:lnSpc>
                <a:spcPct val="90000"/>
              </a:lnSpc>
            </a:pPr>
            <a:r>
              <a:rPr lang="en-US" sz="2200" dirty="0">
                <a:ea typeface="ＭＳ Ｐゴシック" charset="0"/>
              </a:rPr>
              <a:t>Stopped all commercial whaling</a:t>
            </a:r>
          </a:p>
          <a:p>
            <a:pPr lvl="1">
              <a:lnSpc>
                <a:spcPct val="90000"/>
              </a:lnSpc>
            </a:pPr>
            <a:r>
              <a:rPr lang="en-US" sz="2200" dirty="0">
                <a:ea typeface="ＭＳ Ｐゴシック" charset="0"/>
              </a:rPr>
              <a:t>Banned all imports of whale products</a:t>
            </a:r>
          </a:p>
          <a:p>
            <a:pPr>
              <a:lnSpc>
                <a:spcPct val="90000"/>
              </a:lnSpc>
            </a:pPr>
            <a:r>
              <a:rPr lang="en-US" sz="2200" dirty="0" smtClean="0">
                <a:ea typeface="ＭＳ Ｐゴシック" charset="0"/>
              </a:rPr>
              <a:t>1986</a:t>
            </a:r>
            <a:r>
              <a:rPr lang="en-US" sz="2200" dirty="0">
                <a:ea typeface="ＭＳ Ｐゴシック" charset="0"/>
              </a:rPr>
              <a:t>: IWC moratorium on commercial whaling</a:t>
            </a:r>
          </a:p>
          <a:p>
            <a:pPr lvl="1">
              <a:lnSpc>
                <a:spcPct val="90000"/>
              </a:lnSpc>
            </a:pPr>
            <a:r>
              <a:rPr lang="en-US" sz="2200" dirty="0">
                <a:ea typeface="ＭＳ Ｐゴシック" charset="0"/>
              </a:rPr>
              <a:t>42,480 whales killed in 1970</a:t>
            </a:r>
          </a:p>
          <a:p>
            <a:pPr lvl="1">
              <a:lnSpc>
                <a:spcPct val="90000"/>
              </a:lnSpc>
            </a:pPr>
            <a:r>
              <a:rPr lang="en-US" sz="2200" dirty="0">
                <a:ea typeface="ＭＳ Ｐゴシック" charset="0"/>
              </a:rPr>
              <a:t>1500 killed in 2009</a:t>
            </a:r>
          </a:p>
          <a:p>
            <a:pPr lvl="1">
              <a:lnSpc>
                <a:spcPct val="90000"/>
              </a:lnSpc>
            </a:pPr>
            <a:r>
              <a:rPr lang="en-US" sz="2200" dirty="0">
                <a:ea typeface="ＭＳ Ｐゴシック" charset="0"/>
              </a:rPr>
              <a:t>Norway, Japan, and Iceland ignore moratorium</a:t>
            </a:r>
          </a:p>
          <a:p>
            <a:pPr marL="57150" indent="0">
              <a:lnSpc>
                <a:spcPct val="90000"/>
              </a:lnSpc>
              <a:buNone/>
            </a:pPr>
            <a:endParaRPr lang="en-US" sz="22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Whales</a:t>
            </a:r>
            <a:endParaRPr lang="en-US" sz="3000" b="1" dirty="0">
              <a:ea typeface="ＭＳ Ｐゴシック"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30495" y="1946609"/>
            <a:ext cx="2533376" cy="1684798"/>
          </a:xfrm>
          <a:prstGeom prst="rect">
            <a:avLst/>
          </a:prstGeom>
          <a:ln>
            <a:solidFill>
              <a:schemeClr val="tx1"/>
            </a:solidFill>
          </a:ln>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85217" y="5184263"/>
            <a:ext cx="3354583" cy="1379075"/>
          </a:xfrm>
          <a:prstGeom prst="rect">
            <a:avLst/>
          </a:prstGeom>
          <a:ln>
            <a:solidFill>
              <a:srgbClr val="000000"/>
            </a:solidFill>
          </a:ln>
        </p:spPr>
      </p:pic>
    </p:spTree>
    <p:extLst>
      <p:ext uri="{BB962C8B-B14F-4D97-AF65-F5344CB8AC3E}">
        <p14:creationId xmlns:p14="http://schemas.microsoft.com/office/powerpoint/2010/main" val="1890667888"/>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81000">
              <a:schemeClr val="accent5">
                <a:lumMod val="40000"/>
                <a:lumOff val="60000"/>
              </a:schemeClr>
            </a:gs>
            <a:gs pos="96000">
              <a:srgbClr val="FFFFFF"/>
            </a:gs>
            <a:gs pos="32000">
              <a:schemeClr val="accent5">
                <a:lumMod val="50000"/>
              </a:schemeClr>
            </a:gs>
            <a:gs pos="7000">
              <a:schemeClr val="accent5">
                <a:lumMod val="75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53603" name="Rectangle 3" hidden="1"/>
          <p:cNvSpPr>
            <a:spLocks noGrp="1" noChangeArrowheads="1"/>
          </p:cNvSpPr>
          <p:nvPr>
            <p:ph type="title"/>
          </p:nvPr>
        </p:nvSpPr>
        <p:spPr/>
        <p:txBody>
          <a:bodyPr/>
          <a:lstStyle/>
          <a:p>
            <a:pPr eaLnBrk="1" hangingPunct="1">
              <a:defRPr/>
            </a:pPr>
            <a:endParaRPr lang="en-US" smtClean="0"/>
          </a:p>
        </p:txBody>
      </p:sp>
      <p:grpSp>
        <p:nvGrpSpPr>
          <p:cNvPr id="13" name="Group 2"/>
          <p:cNvGrpSpPr>
            <a:grpSpLocks/>
          </p:cNvGrpSpPr>
          <p:nvPr/>
        </p:nvGrpSpPr>
        <p:grpSpPr bwMode="auto">
          <a:xfrm>
            <a:off x="4306093" y="87183"/>
            <a:ext cx="4452938" cy="6743700"/>
            <a:chOff x="2448" y="0"/>
            <a:chExt cx="2805" cy="4248"/>
          </a:xfrm>
        </p:grpSpPr>
        <p:pic>
          <p:nvPicPr>
            <p:cNvPr id="14" name="Picture1" descr="1108b_E"/>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48" y="0"/>
              <a:ext cx="2698" cy="40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5" name="Text Box 4"/>
            <p:cNvSpPr txBox="1">
              <a:spLocks noChangeArrowheads="1"/>
            </p:cNvSpPr>
            <p:nvPr/>
          </p:nvSpPr>
          <p:spPr bwMode="auto">
            <a:xfrm>
              <a:off x="3934" y="0"/>
              <a:ext cx="114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800" b="1">
                  <a:solidFill>
                    <a:srgbClr val="000000"/>
                  </a:solidFill>
                  <a:latin typeface="Arial" charset="0"/>
                </a:rPr>
                <a:t>Baleen whales</a:t>
              </a:r>
            </a:p>
          </p:txBody>
        </p:sp>
        <p:sp>
          <p:nvSpPr>
            <p:cNvPr id="16" name="Text Box 5"/>
            <p:cNvSpPr txBox="1">
              <a:spLocks noChangeArrowheads="1"/>
            </p:cNvSpPr>
            <p:nvPr/>
          </p:nvSpPr>
          <p:spPr bwMode="auto">
            <a:xfrm>
              <a:off x="2572" y="558"/>
              <a:ext cx="9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Blue whale</a:t>
              </a:r>
            </a:p>
          </p:txBody>
        </p:sp>
        <p:sp>
          <p:nvSpPr>
            <p:cNvPr id="17" name="Text Box 6"/>
            <p:cNvSpPr txBox="1">
              <a:spLocks noChangeArrowheads="1"/>
            </p:cNvSpPr>
            <p:nvPr/>
          </p:nvSpPr>
          <p:spPr bwMode="auto">
            <a:xfrm>
              <a:off x="2934" y="1116"/>
              <a:ext cx="8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Fin whale</a:t>
              </a:r>
            </a:p>
          </p:txBody>
        </p:sp>
        <p:sp>
          <p:nvSpPr>
            <p:cNvPr id="18" name="Text Box 7"/>
            <p:cNvSpPr txBox="1">
              <a:spLocks noChangeArrowheads="1"/>
            </p:cNvSpPr>
            <p:nvPr/>
          </p:nvSpPr>
          <p:spPr bwMode="auto">
            <a:xfrm>
              <a:off x="4253" y="1440"/>
              <a:ext cx="100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Bowhead whale</a:t>
              </a:r>
            </a:p>
          </p:txBody>
        </p:sp>
        <p:sp>
          <p:nvSpPr>
            <p:cNvPr id="19" name="Text Box 8"/>
            <p:cNvSpPr txBox="1">
              <a:spLocks noChangeArrowheads="1"/>
            </p:cNvSpPr>
            <p:nvPr/>
          </p:nvSpPr>
          <p:spPr bwMode="auto">
            <a:xfrm>
              <a:off x="4126" y="1996"/>
              <a:ext cx="9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Right whale</a:t>
              </a:r>
            </a:p>
          </p:txBody>
        </p:sp>
        <p:sp>
          <p:nvSpPr>
            <p:cNvPr id="20" name="Text Box 9"/>
            <p:cNvSpPr txBox="1">
              <a:spLocks noChangeArrowheads="1"/>
            </p:cNvSpPr>
            <p:nvPr/>
          </p:nvSpPr>
          <p:spPr bwMode="auto">
            <a:xfrm>
              <a:off x="4126" y="2496"/>
              <a:ext cx="8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Sei whale</a:t>
              </a:r>
            </a:p>
          </p:txBody>
        </p:sp>
        <p:sp>
          <p:nvSpPr>
            <p:cNvPr id="21" name="Text Box 10"/>
            <p:cNvSpPr txBox="1">
              <a:spLocks noChangeArrowheads="1"/>
            </p:cNvSpPr>
            <p:nvPr/>
          </p:nvSpPr>
          <p:spPr bwMode="auto">
            <a:xfrm>
              <a:off x="4056" y="2784"/>
              <a:ext cx="112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Humpback whale</a:t>
              </a:r>
            </a:p>
          </p:txBody>
        </p:sp>
        <p:sp>
          <p:nvSpPr>
            <p:cNvPr id="22" name="Text Box 11"/>
            <p:cNvSpPr txBox="1">
              <a:spLocks noChangeArrowheads="1"/>
            </p:cNvSpPr>
            <p:nvPr/>
          </p:nvSpPr>
          <p:spPr bwMode="auto">
            <a:xfrm>
              <a:off x="3886" y="3216"/>
              <a:ext cx="92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Gray whale</a:t>
              </a:r>
            </a:p>
          </p:txBody>
        </p:sp>
        <p:sp>
          <p:nvSpPr>
            <p:cNvPr id="23" name="Text Box 12"/>
            <p:cNvSpPr txBox="1">
              <a:spLocks noChangeArrowheads="1"/>
            </p:cNvSpPr>
            <p:nvPr/>
          </p:nvSpPr>
          <p:spPr bwMode="auto">
            <a:xfrm>
              <a:off x="3550" y="3600"/>
              <a:ext cx="100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Minke whale</a:t>
              </a:r>
            </a:p>
          </p:txBody>
        </p:sp>
        <p:sp>
          <p:nvSpPr>
            <p:cNvPr id="24" name="Text Box 13"/>
            <p:cNvSpPr txBox="1">
              <a:spLocks noChangeArrowheads="1"/>
            </p:cNvSpPr>
            <p:nvPr/>
          </p:nvSpPr>
          <p:spPr bwMode="auto">
            <a:xfrm>
              <a:off x="2481" y="3957"/>
              <a:ext cx="2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0</a:t>
              </a:r>
            </a:p>
          </p:txBody>
        </p:sp>
        <p:sp>
          <p:nvSpPr>
            <p:cNvPr id="25" name="Text Box 14"/>
            <p:cNvSpPr txBox="1">
              <a:spLocks noChangeArrowheads="1"/>
            </p:cNvSpPr>
            <p:nvPr/>
          </p:nvSpPr>
          <p:spPr bwMode="auto">
            <a:xfrm>
              <a:off x="2643" y="3957"/>
              <a:ext cx="2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a:t>
              </a:r>
            </a:p>
          </p:txBody>
        </p:sp>
        <p:sp>
          <p:nvSpPr>
            <p:cNvPr id="26" name="Text Box 15"/>
            <p:cNvSpPr txBox="1">
              <a:spLocks noChangeArrowheads="1"/>
            </p:cNvSpPr>
            <p:nvPr/>
          </p:nvSpPr>
          <p:spPr bwMode="auto">
            <a:xfrm>
              <a:off x="2799" y="3957"/>
              <a:ext cx="2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4</a:t>
              </a:r>
            </a:p>
          </p:txBody>
        </p:sp>
        <p:sp>
          <p:nvSpPr>
            <p:cNvPr id="27" name="Text Box 16"/>
            <p:cNvSpPr txBox="1">
              <a:spLocks noChangeArrowheads="1"/>
            </p:cNvSpPr>
            <p:nvPr/>
          </p:nvSpPr>
          <p:spPr bwMode="auto">
            <a:xfrm>
              <a:off x="2959" y="3957"/>
              <a:ext cx="2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6</a:t>
              </a:r>
            </a:p>
          </p:txBody>
        </p:sp>
        <p:sp>
          <p:nvSpPr>
            <p:cNvPr id="28" name="Text Box 17"/>
            <p:cNvSpPr txBox="1">
              <a:spLocks noChangeArrowheads="1"/>
            </p:cNvSpPr>
            <p:nvPr/>
          </p:nvSpPr>
          <p:spPr bwMode="auto">
            <a:xfrm>
              <a:off x="3124" y="3957"/>
              <a:ext cx="2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8</a:t>
              </a:r>
            </a:p>
          </p:txBody>
        </p:sp>
        <p:sp>
          <p:nvSpPr>
            <p:cNvPr id="29" name="Text Box 18"/>
            <p:cNvSpPr txBox="1">
              <a:spLocks noChangeArrowheads="1"/>
            </p:cNvSpPr>
            <p:nvPr/>
          </p:nvSpPr>
          <p:spPr bwMode="auto">
            <a:xfrm>
              <a:off x="3246"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10</a:t>
              </a:r>
            </a:p>
          </p:txBody>
        </p:sp>
        <p:sp>
          <p:nvSpPr>
            <p:cNvPr id="30" name="Text Box 19"/>
            <p:cNvSpPr txBox="1">
              <a:spLocks noChangeArrowheads="1"/>
            </p:cNvSpPr>
            <p:nvPr/>
          </p:nvSpPr>
          <p:spPr bwMode="auto">
            <a:xfrm>
              <a:off x="3410"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12</a:t>
              </a:r>
            </a:p>
          </p:txBody>
        </p:sp>
        <p:sp>
          <p:nvSpPr>
            <p:cNvPr id="31" name="Text Box 20"/>
            <p:cNvSpPr txBox="1">
              <a:spLocks noChangeArrowheads="1"/>
            </p:cNvSpPr>
            <p:nvPr/>
          </p:nvSpPr>
          <p:spPr bwMode="auto">
            <a:xfrm>
              <a:off x="3585"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14</a:t>
              </a:r>
            </a:p>
          </p:txBody>
        </p:sp>
        <p:sp>
          <p:nvSpPr>
            <p:cNvPr id="32" name="Text Box 21"/>
            <p:cNvSpPr txBox="1">
              <a:spLocks noChangeArrowheads="1"/>
            </p:cNvSpPr>
            <p:nvPr/>
          </p:nvSpPr>
          <p:spPr bwMode="auto">
            <a:xfrm>
              <a:off x="3735"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16</a:t>
              </a:r>
            </a:p>
          </p:txBody>
        </p:sp>
        <p:sp>
          <p:nvSpPr>
            <p:cNvPr id="33" name="Text Box 22"/>
            <p:cNvSpPr txBox="1">
              <a:spLocks noChangeArrowheads="1"/>
            </p:cNvSpPr>
            <p:nvPr/>
          </p:nvSpPr>
          <p:spPr bwMode="auto">
            <a:xfrm>
              <a:off x="3896"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18</a:t>
              </a:r>
            </a:p>
          </p:txBody>
        </p:sp>
        <p:sp>
          <p:nvSpPr>
            <p:cNvPr id="34" name="Text Box 23"/>
            <p:cNvSpPr txBox="1">
              <a:spLocks noChangeArrowheads="1"/>
            </p:cNvSpPr>
            <p:nvPr/>
          </p:nvSpPr>
          <p:spPr bwMode="auto">
            <a:xfrm>
              <a:off x="4051"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20</a:t>
              </a:r>
            </a:p>
          </p:txBody>
        </p:sp>
        <p:sp>
          <p:nvSpPr>
            <p:cNvPr id="35" name="Text Box 24"/>
            <p:cNvSpPr txBox="1">
              <a:spLocks noChangeArrowheads="1"/>
            </p:cNvSpPr>
            <p:nvPr/>
          </p:nvSpPr>
          <p:spPr bwMode="auto">
            <a:xfrm>
              <a:off x="4215"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22</a:t>
              </a:r>
            </a:p>
          </p:txBody>
        </p:sp>
        <p:sp>
          <p:nvSpPr>
            <p:cNvPr id="36" name="Text Box 25"/>
            <p:cNvSpPr txBox="1">
              <a:spLocks noChangeArrowheads="1"/>
            </p:cNvSpPr>
            <p:nvPr/>
          </p:nvSpPr>
          <p:spPr bwMode="auto">
            <a:xfrm>
              <a:off x="4390"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24</a:t>
              </a:r>
            </a:p>
          </p:txBody>
        </p:sp>
        <p:sp>
          <p:nvSpPr>
            <p:cNvPr id="37" name="Text Box 26"/>
            <p:cNvSpPr txBox="1">
              <a:spLocks noChangeArrowheads="1"/>
            </p:cNvSpPr>
            <p:nvPr/>
          </p:nvSpPr>
          <p:spPr bwMode="auto">
            <a:xfrm>
              <a:off x="4565"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26</a:t>
              </a:r>
            </a:p>
          </p:txBody>
        </p:sp>
        <p:sp>
          <p:nvSpPr>
            <p:cNvPr id="38" name="Text Box 27"/>
            <p:cNvSpPr txBox="1">
              <a:spLocks noChangeArrowheads="1"/>
            </p:cNvSpPr>
            <p:nvPr/>
          </p:nvSpPr>
          <p:spPr bwMode="auto">
            <a:xfrm>
              <a:off x="4740"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28</a:t>
              </a:r>
            </a:p>
          </p:txBody>
        </p:sp>
        <p:sp>
          <p:nvSpPr>
            <p:cNvPr id="39" name="Text Box 28"/>
            <p:cNvSpPr txBox="1">
              <a:spLocks noChangeArrowheads="1"/>
            </p:cNvSpPr>
            <p:nvPr/>
          </p:nvSpPr>
          <p:spPr bwMode="auto">
            <a:xfrm>
              <a:off x="4904" y="3957"/>
              <a:ext cx="3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30</a:t>
              </a:r>
            </a:p>
          </p:txBody>
        </p:sp>
        <p:sp>
          <p:nvSpPr>
            <p:cNvPr id="40" name="Text Box 29"/>
            <p:cNvSpPr txBox="1">
              <a:spLocks noChangeArrowheads="1"/>
            </p:cNvSpPr>
            <p:nvPr/>
          </p:nvSpPr>
          <p:spPr bwMode="auto">
            <a:xfrm>
              <a:off x="3550" y="4104"/>
              <a:ext cx="619" cy="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dirty="0">
                  <a:solidFill>
                    <a:srgbClr val="000000"/>
                  </a:solidFill>
                  <a:latin typeface="Arial" charset="0"/>
                </a:rPr>
                <a:t>Meters</a:t>
              </a:r>
            </a:p>
          </p:txBody>
        </p:sp>
      </p:grpSp>
      <p:grpSp>
        <p:nvGrpSpPr>
          <p:cNvPr id="41" name="Group 31"/>
          <p:cNvGrpSpPr>
            <a:grpSpLocks/>
          </p:cNvGrpSpPr>
          <p:nvPr/>
        </p:nvGrpSpPr>
        <p:grpSpPr bwMode="auto">
          <a:xfrm>
            <a:off x="508793" y="87183"/>
            <a:ext cx="4083050" cy="3200400"/>
            <a:chOff x="56" y="0"/>
            <a:chExt cx="2572" cy="2016"/>
          </a:xfrm>
        </p:grpSpPr>
        <p:pic>
          <p:nvPicPr>
            <p:cNvPr id="42" name="Picture1" descr="1108a_E"/>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6" y="0"/>
              <a:ext cx="2440" cy="1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3" name="Text Box 33"/>
            <p:cNvSpPr txBox="1">
              <a:spLocks noChangeArrowheads="1"/>
            </p:cNvSpPr>
            <p:nvPr/>
          </p:nvSpPr>
          <p:spPr bwMode="auto">
            <a:xfrm>
              <a:off x="177" y="21"/>
              <a:ext cx="1359" cy="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Toothed whales</a:t>
              </a:r>
            </a:p>
          </p:txBody>
        </p:sp>
        <p:sp>
          <p:nvSpPr>
            <p:cNvPr id="44" name="Text Box 34"/>
            <p:cNvSpPr txBox="1">
              <a:spLocks noChangeArrowheads="1"/>
            </p:cNvSpPr>
            <p:nvPr/>
          </p:nvSpPr>
          <p:spPr bwMode="auto">
            <a:xfrm>
              <a:off x="1733" y="270"/>
              <a:ext cx="512" cy="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Sperm whale with squid</a:t>
              </a:r>
            </a:p>
          </p:txBody>
        </p:sp>
        <p:sp>
          <p:nvSpPr>
            <p:cNvPr id="45" name="Text Box 35"/>
            <p:cNvSpPr txBox="1">
              <a:spLocks noChangeArrowheads="1"/>
            </p:cNvSpPr>
            <p:nvPr/>
          </p:nvSpPr>
          <p:spPr bwMode="auto">
            <a:xfrm>
              <a:off x="831" y="814"/>
              <a:ext cx="849"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Killer whale</a:t>
              </a:r>
            </a:p>
          </p:txBody>
        </p:sp>
        <p:sp>
          <p:nvSpPr>
            <p:cNvPr id="46" name="Text Box 36"/>
            <p:cNvSpPr txBox="1">
              <a:spLocks noChangeArrowheads="1"/>
            </p:cNvSpPr>
            <p:nvPr/>
          </p:nvSpPr>
          <p:spPr bwMode="auto">
            <a:xfrm>
              <a:off x="934" y="1059"/>
              <a:ext cx="637" cy="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Narwhal</a:t>
              </a:r>
            </a:p>
          </p:txBody>
        </p:sp>
        <p:sp>
          <p:nvSpPr>
            <p:cNvPr id="47" name="Text Box 37"/>
            <p:cNvSpPr txBox="1">
              <a:spLocks noChangeArrowheads="1"/>
            </p:cNvSpPr>
            <p:nvPr/>
          </p:nvSpPr>
          <p:spPr bwMode="auto">
            <a:xfrm>
              <a:off x="613" y="1288"/>
              <a:ext cx="1259" cy="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Bottlenose dolphin</a:t>
              </a:r>
            </a:p>
          </p:txBody>
        </p:sp>
        <p:sp>
          <p:nvSpPr>
            <p:cNvPr id="48" name="Text Box 38"/>
            <p:cNvSpPr txBox="1">
              <a:spLocks noChangeArrowheads="1"/>
            </p:cNvSpPr>
            <p:nvPr/>
          </p:nvSpPr>
          <p:spPr bwMode="auto">
            <a:xfrm>
              <a:off x="84" y="1625"/>
              <a:ext cx="102"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0</a:t>
              </a:r>
            </a:p>
          </p:txBody>
        </p:sp>
        <p:sp>
          <p:nvSpPr>
            <p:cNvPr id="49" name="Text Box 39"/>
            <p:cNvSpPr txBox="1">
              <a:spLocks noChangeArrowheads="1"/>
            </p:cNvSpPr>
            <p:nvPr/>
          </p:nvSpPr>
          <p:spPr bwMode="auto">
            <a:xfrm>
              <a:off x="229" y="1625"/>
              <a:ext cx="102"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a:t>
              </a:r>
            </a:p>
          </p:txBody>
        </p:sp>
        <p:sp>
          <p:nvSpPr>
            <p:cNvPr id="50" name="Text Box 40"/>
            <p:cNvSpPr txBox="1">
              <a:spLocks noChangeArrowheads="1"/>
            </p:cNvSpPr>
            <p:nvPr/>
          </p:nvSpPr>
          <p:spPr bwMode="auto">
            <a:xfrm>
              <a:off x="374" y="1625"/>
              <a:ext cx="102"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4</a:t>
              </a:r>
            </a:p>
          </p:txBody>
        </p:sp>
        <p:sp>
          <p:nvSpPr>
            <p:cNvPr id="51" name="Text Box 41"/>
            <p:cNvSpPr txBox="1">
              <a:spLocks noChangeArrowheads="1"/>
            </p:cNvSpPr>
            <p:nvPr/>
          </p:nvSpPr>
          <p:spPr bwMode="auto">
            <a:xfrm>
              <a:off x="520" y="1625"/>
              <a:ext cx="101"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6</a:t>
              </a:r>
            </a:p>
          </p:txBody>
        </p:sp>
        <p:sp>
          <p:nvSpPr>
            <p:cNvPr id="52" name="Text Box 42"/>
            <p:cNvSpPr txBox="1">
              <a:spLocks noChangeArrowheads="1"/>
            </p:cNvSpPr>
            <p:nvPr/>
          </p:nvSpPr>
          <p:spPr bwMode="auto">
            <a:xfrm>
              <a:off x="665" y="1625"/>
              <a:ext cx="101" cy="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8</a:t>
              </a:r>
            </a:p>
          </p:txBody>
        </p:sp>
        <p:sp>
          <p:nvSpPr>
            <p:cNvPr id="53" name="Text Box 43"/>
            <p:cNvSpPr txBox="1">
              <a:spLocks noChangeArrowheads="1"/>
            </p:cNvSpPr>
            <p:nvPr/>
          </p:nvSpPr>
          <p:spPr bwMode="auto">
            <a:xfrm>
              <a:off x="789" y="1625"/>
              <a:ext cx="380"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10</a:t>
              </a:r>
            </a:p>
          </p:txBody>
        </p:sp>
        <p:sp>
          <p:nvSpPr>
            <p:cNvPr id="54" name="Text Box 44"/>
            <p:cNvSpPr txBox="1">
              <a:spLocks noChangeArrowheads="1"/>
            </p:cNvSpPr>
            <p:nvPr/>
          </p:nvSpPr>
          <p:spPr bwMode="auto">
            <a:xfrm>
              <a:off x="955" y="1625"/>
              <a:ext cx="358" cy="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12</a:t>
              </a:r>
            </a:p>
          </p:txBody>
        </p:sp>
        <p:sp>
          <p:nvSpPr>
            <p:cNvPr id="55" name="Text Box 45"/>
            <p:cNvSpPr txBox="1">
              <a:spLocks noChangeArrowheads="1"/>
            </p:cNvSpPr>
            <p:nvPr/>
          </p:nvSpPr>
          <p:spPr bwMode="auto">
            <a:xfrm>
              <a:off x="1089" y="1625"/>
              <a:ext cx="368" cy="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14</a:t>
              </a:r>
            </a:p>
          </p:txBody>
        </p:sp>
        <p:sp>
          <p:nvSpPr>
            <p:cNvPr id="56" name="Text Box 46"/>
            <p:cNvSpPr txBox="1">
              <a:spLocks noChangeArrowheads="1"/>
            </p:cNvSpPr>
            <p:nvPr/>
          </p:nvSpPr>
          <p:spPr bwMode="auto">
            <a:xfrm>
              <a:off x="1246" y="1625"/>
              <a:ext cx="307"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16</a:t>
              </a:r>
            </a:p>
          </p:txBody>
        </p:sp>
        <p:sp>
          <p:nvSpPr>
            <p:cNvPr id="57" name="Text Box 47"/>
            <p:cNvSpPr txBox="1">
              <a:spLocks noChangeArrowheads="1"/>
            </p:cNvSpPr>
            <p:nvPr/>
          </p:nvSpPr>
          <p:spPr bwMode="auto">
            <a:xfrm>
              <a:off x="1391" y="1625"/>
              <a:ext cx="354"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18</a:t>
              </a:r>
            </a:p>
          </p:txBody>
        </p:sp>
        <p:sp>
          <p:nvSpPr>
            <p:cNvPr id="58" name="Text Box 48"/>
            <p:cNvSpPr txBox="1">
              <a:spLocks noChangeArrowheads="1"/>
            </p:cNvSpPr>
            <p:nvPr/>
          </p:nvSpPr>
          <p:spPr bwMode="auto">
            <a:xfrm>
              <a:off x="1536" y="1625"/>
              <a:ext cx="353"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20</a:t>
              </a:r>
            </a:p>
          </p:txBody>
        </p:sp>
        <p:sp>
          <p:nvSpPr>
            <p:cNvPr id="59" name="Text Box 49"/>
            <p:cNvSpPr txBox="1">
              <a:spLocks noChangeArrowheads="1"/>
            </p:cNvSpPr>
            <p:nvPr/>
          </p:nvSpPr>
          <p:spPr bwMode="auto">
            <a:xfrm>
              <a:off x="1681" y="1625"/>
              <a:ext cx="352"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22</a:t>
              </a:r>
            </a:p>
          </p:txBody>
        </p:sp>
        <p:sp>
          <p:nvSpPr>
            <p:cNvPr id="60" name="Text Box 50"/>
            <p:cNvSpPr txBox="1">
              <a:spLocks noChangeArrowheads="1"/>
            </p:cNvSpPr>
            <p:nvPr/>
          </p:nvSpPr>
          <p:spPr bwMode="auto">
            <a:xfrm>
              <a:off x="1826" y="1625"/>
              <a:ext cx="351" cy="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24</a:t>
              </a:r>
            </a:p>
          </p:txBody>
        </p:sp>
        <p:sp>
          <p:nvSpPr>
            <p:cNvPr id="61" name="Text Box 51"/>
            <p:cNvSpPr txBox="1">
              <a:spLocks noChangeArrowheads="1"/>
            </p:cNvSpPr>
            <p:nvPr/>
          </p:nvSpPr>
          <p:spPr bwMode="auto">
            <a:xfrm>
              <a:off x="1971" y="1625"/>
              <a:ext cx="302" cy="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26</a:t>
              </a:r>
            </a:p>
          </p:txBody>
        </p:sp>
        <p:sp>
          <p:nvSpPr>
            <p:cNvPr id="62" name="Text Box 52"/>
            <p:cNvSpPr txBox="1">
              <a:spLocks noChangeArrowheads="1"/>
            </p:cNvSpPr>
            <p:nvPr/>
          </p:nvSpPr>
          <p:spPr bwMode="auto">
            <a:xfrm>
              <a:off x="2117" y="1625"/>
              <a:ext cx="300" cy="2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28</a:t>
              </a:r>
            </a:p>
          </p:txBody>
        </p:sp>
        <p:sp>
          <p:nvSpPr>
            <p:cNvPr id="63" name="Text Box 53"/>
            <p:cNvSpPr txBox="1">
              <a:spLocks noChangeArrowheads="1"/>
            </p:cNvSpPr>
            <p:nvPr/>
          </p:nvSpPr>
          <p:spPr bwMode="auto">
            <a:xfrm>
              <a:off x="2281" y="1625"/>
              <a:ext cx="347" cy="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30</a:t>
              </a:r>
            </a:p>
          </p:txBody>
        </p:sp>
        <p:sp>
          <p:nvSpPr>
            <p:cNvPr id="64" name="Text Box 54"/>
            <p:cNvSpPr txBox="1">
              <a:spLocks noChangeArrowheads="1"/>
            </p:cNvSpPr>
            <p:nvPr/>
          </p:nvSpPr>
          <p:spPr bwMode="auto">
            <a:xfrm>
              <a:off x="960" y="1776"/>
              <a:ext cx="747" cy="1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Meters</a:t>
              </a:r>
            </a:p>
          </p:txBody>
        </p:sp>
      </p:grpSp>
    </p:spTree>
    <p:extLst>
      <p:ext uri="{BB962C8B-B14F-4D97-AF65-F5344CB8AC3E}">
        <p14:creationId xmlns:p14="http://schemas.microsoft.com/office/powerpoint/2010/main" val="15423581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8"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Coastal and Inland Wetlands Are Disappearing around the </a:t>
            </a:r>
            <a:r>
              <a:rPr lang="en-US" sz="2300" b="1" dirty="0" smtClean="0">
                <a:ea typeface="ＭＳ Ｐゴシック" charset="0"/>
              </a:rPr>
              <a:t>World</a:t>
            </a:r>
          </a:p>
          <a:p>
            <a:r>
              <a:rPr lang="en-US" sz="2300" dirty="0" smtClean="0">
                <a:ea typeface="ＭＳ Ｐゴシック" charset="0"/>
              </a:rPr>
              <a:t>Highly productive wetlands</a:t>
            </a:r>
          </a:p>
          <a:p>
            <a:r>
              <a:rPr lang="en-US" sz="2300" dirty="0" smtClean="0">
                <a:ea typeface="ＭＳ Ｐゴシック" charset="0"/>
              </a:rPr>
              <a:t>Provide natural flood and erosion control</a:t>
            </a:r>
          </a:p>
          <a:p>
            <a:r>
              <a:rPr lang="en-US" sz="2300" dirty="0" smtClean="0">
                <a:ea typeface="ＭＳ Ｐゴシック" charset="0"/>
              </a:rPr>
              <a:t>Maintain </a:t>
            </a:r>
            <a:r>
              <a:rPr lang="en-US" sz="2300" dirty="0">
                <a:ea typeface="ＭＳ Ｐゴシック" charset="0"/>
              </a:rPr>
              <a:t>high water quality; natural </a:t>
            </a:r>
            <a:r>
              <a:rPr lang="en-US" sz="2300" dirty="0" smtClean="0">
                <a:ea typeface="ＭＳ Ｐゴシック" charset="0"/>
              </a:rPr>
              <a:t>filters</a:t>
            </a:r>
            <a:endParaRPr lang="en-US" sz="2300" dirty="0">
              <a:ea typeface="ＭＳ Ｐゴシック" charset="0"/>
            </a:endParaRPr>
          </a:p>
          <a:p>
            <a:r>
              <a:rPr lang="en-US" sz="2300" dirty="0">
                <a:ea typeface="ＭＳ Ｐゴシック" charset="0"/>
              </a:rPr>
              <a:t>Effect of rising sea levels</a:t>
            </a:r>
          </a:p>
          <a:p>
            <a:pPr marL="0" indent="0">
              <a:lnSpc>
                <a:spcPct val="90000"/>
              </a:lnSpc>
              <a:buNone/>
            </a:pPr>
            <a:r>
              <a:rPr lang="en-US" sz="2300" b="1" dirty="0">
                <a:ea typeface="ＭＳ Ｐゴシック" charset="0"/>
              </a:rPr>
              <a:t>We Can Preserve and Restore </a:t>
            </a:r>
            <a:r>
              <a:rPr lang="en-US" sz="2300" b="1" dirty="0" smtClean="0">
                <a:ea typeface="ＭＳ Ｐゴシック" charset="0"/>
              </a:rPr>
              <a:t>Wetlands</a:t>
            </a:r>
          </a:p>
          <a:p>
            <a:pPr marL="0" indent="0">
              <a:buNone/>
            </a:pPr>
            <a:r>
              <a:rPr lang="en-US" sz="2300" b="1" dirty="0">
                <a:ea typeface="ＭＳ Ｐゴシック" charset="0"/>
              </a:rPr>
              <a:t>Laws for protection</a:t>
            </a:r>
          </a:p>
          <a:p>
            <a:r>
              <a:rPr lang="en-US" sz="2300" dirty="0">
                <a:ea typeface="ＭＳ Ｐゴシック" charset="0"/>
              </a:rPr>
              <a:t>Zoning laws steer development away from wetlands</a:t>
            </a:r>
          </a:p>
          <a:p>
            <a:r>
              <a:rPr lang="en-US" sz="2300" dirty="0">
                <a:ea typeface="ＭＳ Ｐゴシック" charset="0"/>
              </a:rPr>
              <a:t>In U.S., need federal permit to fill wetlands greater than 3 </a:t>
            </a:r>
            <a:r>
              <a:rPr lang="en-US" sz="2300" dirty="0" smtClean="0">
                <a:ea typeface="ＭＳ Ｐゴシック" charset="0"/>
              </a:rPr>
              <a:t>acres</a:t>
            </a:r>
            <a:endParaRPr lang="en-US" sz="2300" dirty="0">
              <a:ea typeface="ＭＳ Ｐゴシック" charset="0"/>
            </a:endParaRPr>
          </a:p>
          <a:p>
            <a:pPr marL="0" indent="0">
              <a:buNone/>
            </a:pPr>
            <a:r>
              <a:rPr lang="en-US" sz="2300" b="1" dirty="0">
                <a:ea typeface="ＭＳ Ｐゴシック" charset="0"/>
              </a:rPr>
              <a:t>Mitigation banking</a:t>
            </a:r>
          </a:p>
          <a:p>
            <a:r>
              <a:rPr lang="en-US" sz="2300" dirty="0">
                <a:ea typeface="ＭＳ Ｐゴシック" charset="0"/>
              </a:rPr>
              <a:t>Can destroy wetland if create one of equal area</a:t>
            </a:r>
          </a:p>
          <a:p>
            <a:r>
              <a:rPr lang="en-US" sz="2300" dirty="0">
                <a:ea typeface="ＭＳ Ｐゴシック" charset="0"/>
              </a:rPr>
              <a:t>Ecologists argue this as a last resort</a:t>
            </a:r>
          </a:p>
          <a:p>
            <a:pPr marL="0" indent="0">
              <a:lnSpc>
                <a:spcPct val="90000"/>
              </a:lnSpc>
              <a:buNone/>
            </a:pPr>
            <a:endParaRPr lang="en-US" sz="2300" b="1"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Wetlands</a:t>
            </a:r>
            <a:endParaRPr lang="en-US" sz="3000" b="1" dirty="0">
              <a:ea typeface="ＭＳ Ｐゴシック" charset="0"/>
            </a:endParaRPr>
          </a:p>
        </p:txBody>
      </p:sp>
      <p:pic>
        <p:nvPicPr>
          <p:cNvPr id="5" name="Picture 4" descr="11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29024" y="4416856"/>
            <a:ext cx="2524527" cy="16886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6329024" y="6138432"/>
            <a:ext cx="2524527" cy="494494"/>
          </a:xfrm>
          <a:prstGeom prst="rect">
            <a:avLst/>
          </a:prstGeom>
        </p:spPr>
        <p:txBody>
          <a:bodyPr wrap="square">
            <a:spAutoFit/>
          </a:bodyPr>
          <a:lstStyle/>
          <a:p>
            <a:pPr algn="ctr">
              <a:lnSpc>
                <a:spcPct val="80000"/>
              </a:lnSpc>
            </a:pPr>
            <a:r>
              <a:rPr lang="en-US" sz="1600" dirty="0">
                <a:ea typeface="ＭＳ Ｐゴシック" charset="0"/>
              </a:rPr>
              <a:t>Human-Created Wetland </a:t>
            </a:r>
            <a:endParaRPr lang="en-US" sz="1600" dirty="0" smtClean="0">
              <a:ea typeface="ＭＳ Ｐゴシック" charset="0"/>
            </a:endParaRPr>
          </a:p>
          <a:p>
            <a:pPr algn="ctr">
              <a:lnSpc>
                <a:spcPct val="80000"/>
              </a:lnSpc>
            </a:pPr>
            <a:r>
              <a:rPr lang="en-US" sz="1600" dirty="0" smtClean="0">
                <a:ea typeface="ＭＳ Ｐゴシック" charset="0"/>
              </a:rPr>
              <a:t>in </a:t>
            </a:r>
            <a:r>
              <a:rPr lang="en-US" sz="1600" dirty="0">
                <a:ea typeface="ＭＳ Ｐゴシック" charset="0"/>
              </a:rPr>
              <a:t>Florida</a:t>
            </a:r>
            <a:endParaRPr lang="en-US" sz="1600" dirty="0"/>
          </a:p>
        </p:txBody>
      </p:sp>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29024" y="1187294"/>
            <a:ext cx="2497480" cy="2249683"/>
          </a:xfrm>
          <a:prstGeom prst="rect">
            <a:avLst/>
          </a:prstGeom>
          <a:ln>
            <a:solidFill>
              <a:schemeClr val="tx1"/>
            </a:solidFill>
          </a:ln>
        </p:spPr>
      </p:pic>
    </p:spTree>
    <p:extLst>
      <p:ext uri="{BB962C8B-B14F-4D97-AF65-F5344CB8AC3E}">
        <p14:creationId xmlns:p14="http://schemas.microsoft.com/office/powerpoint/2010/main" val="423646715"/>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8"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i="1" dirty="0" smtClean="0">
                <a:latin typeface="Calibri"/>
                <a:ea typeface="ＭＳ Ｐゴシック" charset="0"/>
                <a:cs typeface="Calibri"/>
              </a:rPr>
              <a:t>Can We Restore the Florida Everglades?</a:t>
            </a:r>
          </a:p>
          <a:p>
            <a:pPr>
              <a:lnSpc>
                <a:spcPct val="90000"/>
              </a:lnSpc>
            </a:pPr>
            <a:r>
              <a:rPr lang="en-US" altLang="ja-JP" sz="2300" dirty="0" smtClean="0">
                <a:latin typeface="Calibri"/>
                <a:ea typeface="ＭＳ Ｐゴシック" charset="0"/>
                <a:cs typeface="Calibri"/>
              </a:rPr>
              <a:t>“River </a:t>
            </a:r>
            <a:r>
              <a:rPr lang="en-US" altLang="ja-JP" sz="2300" dirty="0">
                <a:latin typeface="Calibri"/>
                <a:ea typeface="ＭＳ Ｐゴシック" charset="0"/>
                <a:cs typeface="Calibri"/>
              </a:rPr>
              <a:t>of </a:t>
            </a:r>
            <a:r>
              <a:rPr lang="en-US" altLang="ja-JP" sz="2300" dirty="0" smtClean="0">
                <a:latin typeface="Calibri"/>
                <a:ea typeface="ＭＳ Ｐゴシック" charset="0"/>
                <a:cs typeface="Calibri"/>
              </a:rPr>
              <a:t>Grass”: </a:t>
            </a:r>
            <a:r>
              <a:rPr lang="en-US" altLang="ja-JP" sz="2300" dirty="0">
                <a:latin typeface="Calibri"/>
                <a:ea typeface="ＭＳ Ｐゴシック" charset="0"/>
                <a:cs typeface="Calibri"/>
              </a:rPr>
              <a:t>south Florida, U.S</a:t>
            </a:r>
            <a:r>
              <a:rPr lang="en-US" altLang="ja-JP" sz="2300" dirty="0" smtClean="0">
                <a:latin typeface="Calibri"/>
                <a:ea typeface="ＭＳ Ｐゴシック" charset="0"/>
                <a:cs typeface="Calibri"/>
              </a:rPr>
              <a:t>.</a:t>
            </a:r>
            <a:endParaRPr lang="en-US" sz="2300" dirty="0">
              <a:latin typeface="Calibri"/>
              <a:ea typeface="ＭＳ Ｐゴシック" charset="0"/>
              <a:cs typeface="Calibri"/>
            </a:endParaRPr>
          </a:p>
          <a:p>
            <a:pPr>
              <a:lnSpc>
                <a:spcPct val="90000"/>
              </a:lnSpc>
            </a:pPr>
            <a:r>
              <a:rPr lang="en-US" sz="2300" dirty="0">
                <a:latin typeface="Calibri"/>
                <a:ea typeface="ＭＳ Ｐゴシック" charset="0"/>
                <a:cs typeface="Calibri"/>
              </a:rPr>
              <a:t>Damage in the 20</a:t>
            </a:r>
            <a:r>
              <a:rPr lang="en-US" sz="2300" baseline="30000" dirty="0">
                <a:latin typeface="Calibri"/>
                <a:ea typeface="ＭＳ Ｐゴシック" charset="0"/>
                <a:cs typeface="Calibri"/>
              </a:rPr>
              <a:t>th</a:t>
            </a:r>
            <a:r>
              <a:rPr lang="en-US" sz="2300" dirty="0">
                <a:latin typeface="Calibri"/>
                <a:ea typeface="ＭＳ Ｐゴシック" charset="0"/>
                <a:cs typeface="Calibri"/>
              </a:rPr>
              <a:t> century</a:t>
            </a:r>
          </a:p>
          <a:p>
            <a:pPr lvl="1">
              <a:lnSpc>
                <a:spcPct val="90000"/>
              </a:lnSpc>
            </a:pPr>
            <a:r>
              <a:rPr lang="en-US" sz="2300" dirty="0">
                <a:latin typeface="Calibri"/>
                <a:ea typeface="ＭＳ Ｐゴシック" charset="0"/>
                <a:cs typeface="Calibri"/>
              </a:rPr>
              <a:t>Drained </a:t>
            </a:r>
          </a:p>
          <a:p>
            <a:pPr lvl="1">
              <a:lnSpc>
                <a:spcPct val="90000"/>
              </a:lnSpc>
            </a:pPr>
            <a:r>
              <a:rPr lang="en-US" sz="2300" dirty="0">
                <a:latin typeface="Calibri"/>
                <a:ea typeface="ＭＳ Ｐゴシック" charset="0"/>
                <a:cs typeface="Calibri"/>
              </a:rPr>
              <a:t>Diverted</a:t>
            </a:r>
          </a:p>
          <a:p>
            <a:pPr lvl="1">
              <a:lnSpc>
                <a:spcPct val="90000"/>
              </a:lnSpc>
            </a:pPr>
            <a:r>
              <a:rPr lang="en-US" sz="2300" dirty="0">
                <a:latin typeface="Calibri"/>
                <a:ea typeface="ＭＳ Ｐゴシック" charset="0"/>
                <a:cs typeface="Calibri"/>
              </a:rPr>
              <a:t>Paved over</a:t>
            </a:r>
          </a:p>
          <a:p>
            <a:pPr lvl="1">
              <a:lnSpc>
                <a:spcPct val="90000"/>
              </a:lnSpc>
            </a:pPr>
            <a:r>
              <a:rPr lang="en-US" sz="2300" dirty="0">
                <a:latin typeface="Calibri"/>
                <a:ea typeface="ＭＳ Ｐゴシック" charset="0"/>
                <a:cs typeface="Calibri"/>
              </a:rPr>
              <a:t>Nutrient pollution from agriculture</a:t>
            </a:r>
          </a:p>
          <a:p>
            <a:pPr lvl="1">
              <a:lnSpc>
                <a:spcPct val="90000"/>
              </a:lnSpc>
            </a:pPr>
            <a:r>
              <a:rPr lang="en-US" sz="2300" dirty="0">
                <a:latin typeface="Calibri"/>
                <a:ea typeface="ＭＳ Ｐゴシック" charset="0"/>
                <a:cs typeface="Calibri"/>
              </a:rPr>
              <a:t>Invasive plant </a:t>
            </a:r>
            <a:r>
              <a:rPr lang="en-US" sz="2300" dirty="0" smtClean="0">
                <a:latin typeface="Calibri"/>
                <a:ea typeface="ＭＳ Ｐゴシック" charset="0"/>
                <a:cs typeface="Calibri"/>
              </a:rPr>
              <a:t>species</a:t>
            </a:r>
          </a:p>
          <a:p>
            <a:pPr>
              <a:lnSpc>
                <a:spcPct val="90000"/>
              </a:lnSpc>
            </a:pPr>
            <a:r>
              <a:rPr lang="en-US" sz="2300" dirty="0" smtClean="0">
                <a:latin typeface="Calibri"/>
                <a:ea typeface="ＭＳ Ｐゴシック" charset="0"/>
                <a:cs typeface="Calibri"/>
              </a:rPr>
              <a:t>1947</a:t>
            </a:r>
            <a:r>
              <a:rPr lang="en-US" sz="2300" dirty="0">
                <a:latin typeface="Calibri"/>
                <a:ea typeface="ＭＳ Ｐゴシック" charset="0"/>
                <a:cs typeface="Calibri"/>
              </a:rPr>
              <a:t>: Everglades National Park unsuccessful protection project</a:t>
            </a:r>
          </a:p>
          <a:p>
            <a:pPr marL="0" indent="0">
              <a:lnSpc>
                <a:spcPct val="90000"/>
              </a:lnSpc>
              <a:buNone/>
            </a:pPr>
            <a:r>
              <a:rPr lang="en-US" sz="2300" b="1" dirty="0" smtClean="0">
                <a:latin typeface="Calibri"/>
                <a:ea typeface="ＭＳ Ｐゴシック" charset="0"/>
                <a:cs typeface="Calibri"/>
              </a:rPr>
              <a:t> </a:t>
            </a: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Wetlands</a:t>
            </a:r>
            <a:endParaRPr lang="en-US" sz="3000" b="1" dirty="0">
              <a:ea typeface="ＭＳ Ｐゴシック" charset="0"/>
            </a:endParaRPr>
          </a:p>
        </p:txBody>
      </p:sp>
      <p:pic>
        <p:nvPicPr>
          <p:cNvPr id="7" name="Picture 6" descr="1113"/>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336728" y="1035047"/>
            <a:ext cx="3132351" cy="23492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50761" y="4183121"/>
            <a:ext cx="3214943" cy="2402216"/>
          </a:xfrm>
          <a:prstGeom prst="rect">
            <a:avLst/>
          </a:prstGeom>
          <a:ln>
            <a:solidFill>
              <a:schemeClr val="tx1"/>
            </a:solidFill>
          </a:ln>
        </p:spPr>
      </p:pic>
      <p:pic>
        <p:nvPicPr>
          <p:cNvPr id="5" name="Picture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865756" y="4183121"/>
            <a:ext cx="3603323" cy="2402216"/>
          </a:xfrm>
          <a:prstGeom prst="rect">
            <a:avLst/>
          </a:prstGeom>
          <a:ln>
            <a:solidFill>
              <a:schemeClr val="tx1"/>
            </a:solidFill>
          </a:ln>
        </p:spPr>
      </p:pic>
    </p:spTree>
    <p:extLst>
      <p:ext uri="{BB962C8B-B14F-4D97-AF65-F5344CB8AC3E}">
        <p14:creationId xmlns:p14="http://schemas.microsoft.com/office/powerpoint/2010/main" val="380472261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5252483"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i="1" dirty="0">
                <a:latin typeface="Calibri"/>
                <a:ea typeface="ＭＳ Ｐゴシック" charset="0"/>
                <a:cs typeface="Calibri"/>
              </a:rPr>
              <a:t>Can We Restore the Florida Everglades</a:t>
            </a:r>
            <a:r>
              <a:rPr lang="en-US" sz="2200" b="1" i="1" dirty="0" smtClean="0">
                <a:latin typeface="Calibri"/>
                <a:ea typeface="ＭＳ Ｐゴシック" charset="0"/>
                <a:cs typeface="Calibri"/>
              </a:rPr>
              <a:t>?</a:t>
            </a:r>
          </a:p>
          <a:p>
            <a:pPr marL="0" indent="0">
              <a:lnSpc>
                <a:spcPct val="90000"/>
              </a:lnSpc>
              <a:buNone/>
            </a:pPr>
            <a:r>
              <a:rPr lang="en-US" sz="2200" b="1" dirty="0" smtClean="0">
                <a:latin typeface="Calibri"/>
                <a:ea typeface="ＭＳ Ｐゴシック" charset="0"/>
                <a:cs typeface="Calibri"/>
              </a:rPr>
              <a:t>1990</a:t>
            </a:r>
            <a:r>
              <a:rPr lang="en-US" sz="2200" b="1" dirty="0">
                <a:latin typeface="Calibri"/>
                <a:ea typeface="ＭＳ Ｐゴシック" charset="0"/>
                <a:cs typeface="Calibri"/>
              </a:rPr>
              <a:t>: Comprehensive Everglades Restoration Plan (CERP)</a:t>
            </a:r>
          </a:p>
          <a:p>
            <a:pPr marL="571500" indent="-514350">
              <a:lnSpc>
                <a:spcPct val="90000"/>
              </a:lnSpc>
              <a:buFont typeface="Calibri" charset="0"/>
              <a:buAutoNum type="arabicPeriod"/>
            </a:pPr>
            <a:r>
              <a:rPr lang="en-US" sz="2200" dirty="0">
                <a:latin typeface="Calibri"/>
                <a:ea typeface="ＭＳ Ｐゴシック" charset="0"/>
                <a:cs typeface="Calibri"/>
              </a:rPr>
              <a:t>Restore curving flow of ½  of Kissimmee River</a:t>
            </a:r>
          </a:p>
          <a:p>
            <a:pPr marL="571500" indent="-514350">
              <a:lnSpc>
                <a:spcPct val="90000"/>
              </a:lnSpc>
              <a:buFont typeface="Calibri" charset="0"/>
              <a:buAutoNum type="arabicPeriod"/>
            </a:pPr>
            <a:r>
              <a:rPr lang="en-US" sz="2200" dirty="0">
                <a:latin typeface="Calibri"/>
                <a:ea typeface="ＭＳ Ｐゴシック" charset="0"/>
                <a:cs typeface="Calibri"/>
              </a:rPr>
              <a:t>Remove canals and levees in strategic locations</a:t>
            </a:r>
          </a:p>
          <a:p>
            <a:pPr marL="571500" indent="-514350">
              <a:lnSpc>
                <a:spcPct val="90000"/>
              </a:lnSpc>
              <a:buFont typeface="Calibri" charset="0"/>
              <a:buAutoNum type="arabicPeriod"/>
            </a:pPr>
            <a:r>
              <a:rPr lang="en-US" sz="2200" dirty="0">
                <a:latin typeface="Calibri"/>
                <a:ea typeface="ＭＳ Ｐゴシック" charset="0"/>
                <a:cs typeface="Calibri"/>
              </a:rPr>
              <a:t>Flood farmland to create artificial marshes</a:t>
            </a:r>
          </a:p>
          <a:p>
            <a:pPr marL="571500" indent="-514350">
              <a:lnSpc>
                <a:spcPct val="90000"/>
              </a:lnSpc>
              <a:buFont typeface="Calibri" charset="0"/>
              <a:buAutoNum type="arabicPeriod"/>
            </a:pPr>
            <a:r>
              <a:rPr lang="en-US" sz="2200" dirty="0">
                <a:latin typeface="Calibri"/>
                <a:ea typeface="ＭＳ Ｐゴシック" charset="0"/>
                <a:cs typeface="Calibri"/>
              </a:rPr>
              <a:t>Create 18 reservoirs to create water supply for lower Everglades and humans</a:t>
            </a:r>
          </a:p>
          <a:p>
            <a:pPr marL="571500" indent="-514350">
              <a:lnSpc>
                <a:spcPct val="90000"/>
              </a:lnSpc>
              <a:buFont typeface="Calibri" charset="0"/>
              <a:buAutoNum type="arabicPeriod"/>
            </a:pPr>
            <a:r>
              <a:rPr lang="en-US" sz="2200" dirty="0">
                <a:latin typeface="Calibri"/>
                <a:ea typeface="ＭＳ Ｐゴシック" charset="0"/>
                <a:cs typeface="Calibri"/>
              </a:rPr>
              <a:t>Recapture Everglades water flowing to sea and return it to Everglades</a:t>
            </a:r>
          </a:p>
          <a:p>
            <a:pPr marL="971550" lvl="1" indent="-514350">
              <a:lnSpc>
                <a:spcPct val="90000"/>
              </a:lnSpc>
              <a:buFont typeface="Calibri" charset="0"/>
              <a:buAutoNum type="arabicPeriod"/>
            </a:pPr>
            <a:endParaRPr lang="en-US" sz="2200" dirty="0">
              <a:latin typeface="Calibri"/>
              <a:ea typeface="ＭＳ Ｐゴシック" charset="0"/>
              <a:cs typeface="Calibri"/>
            </a:endParaRPr>
          </a:p>
          <a:p>
            <a:pPr>
              <a:lnSpc>
                <a:spcPct val="90000"/>
              </a:lnSpc>
            </a:pPr>
            <a:r>
              <a:rPr lang="en-US" sz="2200" dirty="0">
                <a:latin typeface="Calibri"/>
                <a:ea typeface="ＭＳ Ｐゴシック" charset="0"/>
                <a:cs typeface="Calibri"/>
              </a:rPr>
              <a:t>Already weakened by Florida legislature</a:t>
            </a:r>
          </a:p>
          <a:p>
            <a:pPr marL="0" indent="0">
              <a:lnSpc>
                <a:spcPct val="90000"/>
              </a:lnSpc>
              <a:buNone/>
            </a:pPr>
            <a:r>
              <a:rPr lang="en-US" sz="2200" b="1" dirty="0" smtClean="0">
                <a:latin typeface="Calibri"/>
                <a:ea typeface="ＭＳ Ｐゴシック" charset="0"/>
                <a:cs typeface="Calibri"/>
              </a:rPr>
              <a:t> </a:t>
            </a:r>
            <a:endParaRPr lang="en-US" sz="22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Protecting &amp; Sustaining Wetlands</a:t>
            </a:r>
            <a:endParaRPr lang="en-US" sz="3000" b="1" dirty="0">
              <a:ea typeface="ＭＳ Ｐゴシック" charset="0"/>
            </a:endParaRPr>
          </a:p>
        </p:txBody>
      </p:sp>
      <p:pic>
        <p:nvPicPr>
          <p:cNvPr id="6" name="Picture 4" descr="1113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421816" y="1255436"/>
            <a:ext cx="3569784" cy="43220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49916512"/>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7"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a:latin typeface="Calibri"/>
                <a:ea typeface="ＭＳ Ｐゴシック" charset="0"/>
                <a:cs typeface="Calibri"/>
              </a:rPr>
              <a:t>Freshwater Ecosystems Are under </a:t>
            </a:r>
            <a:r>
              <a:rPr lang="en-US" sz="2200" b="1" dirty="0" smtClean="0">
                <a:latin typeface="Calibri"/>
                <a:ea typeface="ＭＳ Ｐゴシック" charset="0"/>
                <a:cs typeface="Calibri"/>
              </a:rPr>
              <a:t>Major Threats</a:t>
            </a:r>
          </a:p>
          <a:p>
            <a:r>
              <a:rPr lang="en-US" sz="2200" dirty="0">
                <a:latin typeface="Calibri"/>
                <a:ea typeface="ＭＳ Ｐゴシック" charset="0"/>
                <a:cs typeface="Calibri"/>
              </a:rPr>
              <a:t>Think:</a:t>
            </a:r>
            <a:r>
              <a:rPr lang="en-US" sz="2200" b="1" dirty="0">
                <a:latin typeface="Calibri"/>
                <a:ea typeface="ＭＳ Ｐゴシック" charset="0"/>
                <a:cs typeface="Calibri"/>
              </a:rPr>
              <a:t> HIPPCO</a:t>
            </a:r>
          </a:p>
          <a:p>
            <a:r>
              <a:rPr lang="en-US" sz="2200" dirty="0">
                <a:latin typeface="Calibri"/>
                <a:ea typeface="ＭＳ Ｐゴシック" charset="0"/>
                <a:cs typeface="Calibri"/>
              </a:rPr>
              <a:t>40% of world</a:t>
            </a:r>
            <a:r>
              <a:rPr lang="ja-JP" altLang="en-US" sz="2200" dirty="0">
                <a:latin typeface="Calibri"/>
                <a:ea typeface="ＭＳ Ｐゴシック" charset="0"/>
                <a:cs typeface="Calibri"/>
              </a:rPr>
              <a:t>’</a:t>
            </a:r>
            <a:r>
              <a:rPr lang="en-US" altLang="ja-JP" sz="2200" dirty="0">
                <a:latin typeface="Calibri"/>
                <a:ea typeface="ＭＳ Ｐゴシック" charset="0"/>
                <a:cs typeface="Calibri"/>
              </a:rPr>
              <a:t>s rivers are dammed</a:t>
            </a:r>
          </a:p>
          <a:p>
            <a:r>
              <a:rPr lang="en-US" sz="2200" dirty="0">
                <a:latin typeface="Calibri"/>
                <a:ea typeface="ＭＳ Ｐゴシック" charset="0"/>
                <a:cs typeface="Calibri"/>
              </a:rPr>
              <a:t>Many freshwater wetlands destroyed</a:t>
            </a:r>
          </a:p>
          <a:p>
            <a:r>
              <a:rPr lang="en-US" sz="2200" dirty="0">
                <a:latin typeface="Calibri"/>
                <a:ea typeface="ＭＳ Ｐゴシック" charset="0"/>
                <a:cs typeface="Calibri"/>
              </a:rPr>
              <a:t>Invasive species</a:t>
            </a:r>
          </a:p>
          <a:p>
            <a:r>
              <a:rPr lang="en-US" sz="2200" dirty="0">
                <a:latin typeface="Calibri"/>
                <a:ea typeface="ＭＳ Ｐゴシック" charset="0"/>
                <a:cs typeface="Calibri"/>
              </a:rPr>
              <a:t>Threatened species</a:t>
            </a:r>
          </a:p>
          <a:p>
            <a:r>
              <a:rPr lang="en-US" sz="2200" dirty="0">
                <a:latin typeface="Calibri"/>
                <a:ea typeface="ＭＳ Ｐゴシック" charset="0"/>
                <a:cs typeface="Calibri"/>
              </a:rPr>
              <a:t>Overfishing </a:t>
            </a:r>
          </a:p>
          <a:p>
            <a:r>
              <a:rPr lang="en-US" sz="2200" dirty="0">
                <a:latin typeface="Calibri"/>
                <a:ea typeface="ＭＳ Ｐゴシック" charset="0"/>
                <a:cs typeface="Calibri"/>
              </a:rPr>
              <a:t>Human population pressures</a:t>
            </a:r>
          </a:p>
          <a:p>
            <a:pPr marL="0" indent="0">
              <a:lnSpc>
                <a:spcPct val="90000"/>
              </a:lnSpc>
              <a:buNone/>
            </a:pPr>
            <a:r>
              <a:rPr lang="en-US" sz="2200" b="1" dirty="0">
                <a:latin typeface="Calibri"/>
                <a:ea typeface="ＭＳ Ｐゴシック" charset="0"/>
                <a:cs typeface="Calibri"/>
              </a:rPr>
              <a:t>Managing River Basins Is Complex </a:t>
            </a:r>
            <a:r>
              <a:rPr lang="en-US" sz="2200" b="1" dirty="0" smtClean="0">
                <a:latin typeface="Calibri"/>
                <a:ea typeface="ＭＳ Ｐゴシック" charset="0"/>
                <a:cs typeface="Calibri"/>
              </a:rPr>
              <a:t>and Controversial</a:t>
            </a:r>
          </a:p>
          <a:p>
            <a:r>
              <a:rPr lang="en-US" sz="2200" dirty="0">
                <a:latin typeface="Calibri"/>
                <a:ea typeface="ＭＳ Ｐゴシック" charset="0"/>
                <a:cs typeface="Calibri"/>
              </a:rPr>
              <a:t>Columbia River: U.S. and </a:t>
            </a:r>
            <a:r>
              <a:rPr lang="en-US" sz="2200" dirty="0" smtClean="0">
                <a:latin typeface="Calibri"/>
                <a:ea typeface="ＭＳ Ｐゴシック" charset="0"/>
                <a:cs typeface="Calibri"/>
              </a:rPr>
              <a:t>Canada</a:t>
            </a:r>
            <a:endParaRPr lang="en-US" sz="2200" dirty="0">
              <a:latin typeface="Calibri"/>
              <a:ea typeface="ＭＳ Ｐゴシック" charset="0"/>
              <a:cs typeface="Calibri"/>
            </a:endParaRPr>
          </a:p>
          <a:p>
            <a:r>
              <a:rPr lang="en-US" sz="2200" dirty="0">
                <a:latin typeface="Calibri"/>
                <a:ea typeface="ＭＳ Ｐゴシック" charset="0"/>
                <a:cs typeface="Calibri"/>
              </a:rPr>
              <a:t>Snake River: Washington </a:t>
            </a:r>
            <a:r>
              <a:rPr lang="en-US" sz="2200" dirty="0" smtClean="0">
                <a:latin typeface="Calibri"/>
                <a:ea typeface="ＭＳ Ｐゴシック" charset="0"/>
                <a:cs typeface="Calibri"/>
              </a:rPr>
              <a:t>state</a:t>
            </a:r>
            <a:endParaRPr lang="en-US" sz="2200" dirty="0">
              <a:latin typeface="Calibri"/>
              <a:ea typeface="ＭＳ Ｐゴシック" charset="0"/>
              <a:cs typeface="Calibri"/>
            </a:endParaRPr>
          </a:p>
          <a:p>
            <a:pPr marL="0" indent="0">
              <a:buNone/>
            </a:pPr>
            <a:r>
              <a:rPr lang="en-US" sz="2200" b="1" dirty="0">
                <a:latin typeface="Calibri"/>
                <a:ea typeface="ＭＳ Ｐゴシック" charset="0"/>
                <a:cs typeface="Calibri"/>
              </a:rPr>
              <a:t>Dams</a:t>
            </a:r>
          </a:p>
          <a:p>
            <a:r>
              <a:rPr lang="en-US" sz="2200" dirty="0">
                <a:latin typeface="Calibri"/>
                <a:ea typeface="ＭＳ Ｐゴシック" charset="0"/>
                <a:cs typeface="Calibri"/>
              </a:rPr>
              <a:t>Provide hydroelectric power</a:t>
            </a:r>
          </a:p>
          <a:p>
            <a:r>
              <a:rPr lang="en-US" sz="2200" dirty="0">
                <a:latin typeface="Calibri"/>
                <a:ea typeface="ＭＳ Ｐゴシック" charset="0"/>
                <a:cs typeface="Calibri"/>
              </a:rPr>
              <a:t>Provide irrigation water</a:t>
            </a:r>
          </a:p>
          <a:p>
            <a:r>
              <a:rPr lang="en-US" sz="2200" dirty="0">
                <a:latin typeface="Calibri"/>
                <a:ea typeface="ＭＳ Ｐゴシック" charset="0"/>
                <a:cs typeface="Calibri"/>
              </a:rPr>
              <a:t>Hurt salmon</a:t>
            </a:r>
          </a:p>
          <a:p>
            <a:pPr marL="0" indent="0">
              <a:lnSpc>
                <a:spcPct val="90000"/>
              </a:lnSpc>
              <a:buNone/>
            </a:pPr>
            <a:endParaRPr lang="en-US" sz="2200" b="1"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600" b="1" dirty="0" smtClean="0">
                <a:ea typeface="ＭＳ Ｐゴシック" charset="0"/>
              </a:rPr>
              <a:t>Protecting &amp; Sustaining Freshwater Lake, Rivers, and Fisheries</a:t>
            </a:r>
            <a:endParaRPr lang="en-US" sz="2600" b="1" dirty="0">
              <a:ea typeface="ＭＳ Ｐゴシック"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523257" y="1053984"/>
            <a:ext cx="3299680" cy="2724507"/>
          </a:xfrm>
          <a:prstGeom prst="rect">
            <a:avLst/>
          </a:prstGeom>
          <a:ln>
            <a:solidFill>
              <a:schemeClr val="tx1"/>
            </a:solidFill>
          </a:ln>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487333" y="4596901"/>
            <a:ext cx="4335604" cy="1513211"/>
          </a:xfrm>
          <a:prstGeom prst="rect">
            <a:avLst/>
          </a:prstGeom>
          <a:ln>
            <a:solidFill>
              <a:schemeClr val="tx1"/>
            </a:solidFill>
          </a:ln>
        </p:spPr>
      </p:pic>
    </p:spTree>
    <p:extLst>
      <p:ext uri="{BB962C8B-B14F-4D97-AF65-F5344CB8AC3E}">
        <p14:creationId xmlns:p14="http://schemas.microsoft.com/office/powerpoint/2010/main" val="983584249"/>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7"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i="1" dirty="0">
                <a:ea typeface="ＭＳ Ｐゴシック" charset="0"/>
              </a:rPr>
              <a:t>We Can Protect Freshwater Ecosystems by Protecting </a:t>
            </a:r>
            <a:r>
              <a:rPr lang="en-US" sz="2300" b="1" i="1" dirty="0" smtClean="0">
                <a:ea typeface="ＭＳ Ｐゴシック" charset="0"/>
              </a:rPr>
              <a:t>Watersheds</a:t>
            </a:r>
          </a:p>
          <a:p>
            <a:pPr marL="0" indent="0">
              <a:buNone/>
            </a:pPr>
            <a:r>
              <a:rPr lang="en-US" sz="2300" b="1" dirty="0">
                <a:ea typeface="ＭＳ Ｐゴシック" charset="0"/>
              </a:rPr>
              <a:t>Freshwater ecosystems protected through</a:t>
            </a:r>
          </a:p>
          <a:p>
            <a:r>
              <a:rPr lang="en-US" sz="2300" dirty="0">
                <a:ea typeface="ＭＳ Ｐゴシック" charset="0"/>
              </a:rPr>
              <a:t>Laws</a:t>
            </a:r>
          </a:p>
          <a:p>
            <a:r>
              <a:rPr lang="en-US" sz="2300" dirty="0">
                <a:ea typeface="ＭＳ Ｐゴシック" charset="0"/>
              </a:rPr>
              <a:t>Economic incentives</a:t>
            </a:r>
          </a:p>
          <a:p>
            <a:r>
              <a:rPr lang="en-US" sz="2300" dirty="0">
                <a:ea typeface="ＭＳ Ｐゴシック" charset="0"/>
              </a:rPr>
              <a:t>Restoration </a:t>
            </a:r>
            <a:r>
              <a:rPr lang="en-US" sz="2300" dirty="0" smtClean="0">
                <a:ea typeface="ＭＳ Ｐゴシック" charset="0"/>
              </a:rPr>
              <a:t>efforts</a:t>
            </a:r>
            <a:endParaRPr lang="en-US" sz="2300" dirty="0">
              <a:ea typeface="ＭＳ Ｐゴシック" charset="0"/>
            </a:endParaRPr>
          </a:p>
          <a:p>
            <a:pPr marL="0" indent="0">
              <a:buNone/>
            </a:pPr>
            <a:r>
              <a:rPr lang="en-US" sz="2300" b="1" dirty="0">
                <a:ea typeface="ＭＳ Ｐゴシック" charset="0"/>
              </a:rPr>
              <a:t>Wild rivers and scenic </a:t>
            </a:r>
            <a:r>
              <a:rPr lang="en-US" sz="2300" b="1" dirty="0" smtClean="0">
                <a:ea typeface="ＭＳ Ｐゴシック" charset="0"/>
              </a:rPr>
              <a:t>rivers; </a:t>
            </a:r>
            <a:r>
              <a:rPr lang="en-US" sz="2300" dirty="0" smtClean="0">
                <a:ea typeface="ＭＳ Ｐゴシック" charset="0"/>
              </a:rPr>
              <a:t>1968 </a:t>
            </a:r>
            <a:r>
              <a:rPr lang="en-US" sz="2300" dirty="0">
                <a:ea typeface="ＭＳ Ｐゴシック" charset="0"/>
              </a:rPr>
              <a:t>National Wild and Scenic Rivers Act</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600" b="1" dirty="0" smtClean="0">
                <a:ea typeface="ＭＳ Ｐゴシック" charset="0"/>
              </a:rPr>
              <a:t>Protecting &amp; Sustaining Freshwater Lake, Rivers, and Fisheries</a:t>
            </a:r>
            <a:endParaRPr lang="en-US" sz="2600" b="1" dirty="0">
              <a:ea typeface="ＭＳ Ｐゴシック" charset="0"/>
            </a:endParaRPr>
          </a:p>
        </p:txBody>
      </p:sp>
      <p:pic>
        <p:nvPicPr>
          <p:cNvPr id="6" name="Picture 4" descr="111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3193" y="3203527"/>
            <a:ext cx="5006817" cy="337669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62854" y="3151472"/>
            <a:ext cx="3428745" cy="3428745"/>
          </a:xfrm>
          <a:prstGeom prst="rect">
            <a:avLst/>
          </a:prstGeom>
        </p:spPr>
      </p:pic>
      <p:pic>
        <p:nvPicPr>
          <p:cNvPr id="4" name="Picture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84073" y="1083650"/>
            <a:ext cx="2126458" cy="1594844"/>
          </a:xfrm>
          <a:prstGeom prst="rect">
            <a:avLst/>
          </a:prstGeom>
          <a:ln>
            <a:solidFill>
              <a:schemeClr val="tx1"/>
            </a:solidFill>
          </a:ln>
        </p:spPr>
      </p:pic>
    </p:spTree>
    <p:extLst>
      <p:ext uri="{BB962C8B-B14F-4D97-AF65-F5344CB8AC3E}">
        <p14:creationId xmlns:p14="http://schemas.microsoft.com/office/powerpoint/2010/main" val="2287860266"/>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8" cy="6090349"/>
          </a:xfrm>
          <a:solidFill>
            <a:schemeClr val="accent3">
              <a:lumMod val="40000"/>
              <a:lumOff val="60000"/>
            </a:schemeClr>
          </a:solidFill>
          <a:ln>
            <a:solidFill>
              <a:srgbClr val="000000"/>
            </a:solidFill>
          </a:ln>
        </p:spPr>
        <p:txBody>
          <a:bodyPr>
            <a:noAutofit/>
          </a:bodyPr>
          <a:lstStyle/>
          <a:p>
            <a:pPr marL="0" indent="0">
              <a:buNone/>
            </a:pPr>
            <a:r>
              <a:rPr lang="en-US" sz="2300" b="1" dirty="0">
                <a:ea typeface="ＭＳ Ｐゴシック" charset="0"/>
              </a:rPr>
              <a:t>Greatest marine biodiversity</a:t>
            </a:r>
            <a:r>
              <a:rPr lang="en-US" sz="2300" dirty="0">
                <a:ea typeface="ＭＳ Ｐゴシック" charset="0"/>
              </a:rPr>
              <a:t>: coral reefs, estuaries, deep-ocean floor</a:t>
            </a:r>
          </a:p>
          <a:p>
            <a:pPr marL="0" indent="0">
              <a:buNone/>
            </a:pPr>
            <a:r>
              <a:rPr lang="en-US" sz="2300" b="1" dirty="0">
                <a:ea typeface="ＭＳ Ｐゴシック" charset="0"/>
              </a:rPr>
              <a:t>Biodiversity is higher</a:t>
            </a:r>
            <a:r>
              <a:rPr lang="en-US" sz="2300" dirty="0">
                <a:ea typeface="ＭＳ Ｐゴシック" charset="0"/>
              </a:rPr>
              <a:t>: near the coast than in the open sea; bottom region of the ocean than the surface region</a:t>
            </a:r>
            <a:endParaRPr lang="en-US" sz="2300" b="1" dirty="0">
              <a:ea typeface="ＭＳ Ｐゴシック" charset="0"/>
            </a:endParaRPr>
          </a:p>
          <a:p>
            <a:pPr marL="0" indent="0">
              <a:lnSpc>
                <a:spcPct val="90000"/>
              </a:lnSpc>
              <a:buNone/>
            </a:pPr>
            <a:r>
              <a:rPr lang="en-US" sz="2300" b="1" i="1" dirty="0">
                <a:ea typeface="ＭＳ Ｐゴシック" charset="0"/>
              </a:rPr>
              <a:t>Human Activities Are Destroying and Degrading Aquatic Habitats</a:t>
            </a:r>
            <a:endParaRPr lang="en-US" sz="2300" i="1" dirty="0">
              <a:ea typeface="ＭＳ Ｐゴシック" charset="0"/>
            </a:endParaRPr>
          </a:p>
          <a:p>
            <a:pPr marL="0" indent="0">
              <a:lnSpc>
                <a:spcPct val="90000"/>
              </a:lnSpc>
              <a:buNone/>
            </a:pPr>
            <a:r>
              <a:rPr lang="en-US" sz="2300" b="1" dirty="0" smtClean="0">
                <a:ea typeface="ＭＳ Ｐゴシック" charset="0"/>
              </a:rPr>
              <a:t>e.g. </a:t>
            </a:r>
            <a:r>
              <a:rPr lang="en-US" sz="2300" dirty="0" smtClean="0">
                <a:ea typeface="ＭＳ Ｐゴシック" charset="0"/>
              </a:rPr>
              <a:t>coral </a:t>
            </a:r>
            <a:r>
              <a:rPr lang="en-US" sz="2300" dirty="0">
                <a:ea typeface="ＭＳ Ｐゴシック" charset="0"/>
              </a:rPr>
              <a:t>reefs, mangrove forests, </a:t>
            </a:r>
            <a:r>
              <a:rPr lang="en-US" sz="2300" dirty="0" err="1">
                <a:ea typeface="ＭＳ Ｐゴシック" charset="0"/>
              </a:rPr>
              <a:t>seagrass</a:t>
            </a:r>
            <a:r>
              <a:rPr lang="en-US" sz="2300" dirty="0">
                <a:ea typeface="ＭＳ Ｐゴシック" charset="0"/>
              </a:rPr>
              <a:t> </a:t>
            </a:r>
            <a:r>
              <a:rPr lang="en-US" sz="2300" dirty="0" smtClean="0">
                <a:ea typeface="ＭＳ Ｐゴシック" charset="0"/>
              </a:rPr>
              <a:t>beds</a:t>
            </a:r>
            <a:endParaRPr lang="en-US" sz="2300" b="1" dirty="0" smtClean="0">
              <a:ea typeface="ＭＳ Ｐゴシック" charset="0"/>
            </a:endParaRPr>
          </a:p>
          <a:p>
            <a:pPr marL="0" indent="0">
              <a:buNone/>
            </a:pPr>
            <a:r>
              <a:rPr lang="en-US" sz="2300" b="1" dirty="0" smtClean="0">
                <a:ea typeface="ＭＳ Ｐゴシック" charset="0"/>
              </a:rPr>
              <a:t>Population </a:t>
            </a:r>
            <a:r>
              <a:rPr lang="en-US" sz="2300" b="1" dirty="0">
                <a:ea typeface="ＭＳ Ｐゴシック" charset="0"/>
              </a:rPr>
              <a:t>Growth and Pollution Can Reduce Aquatic Biodiversity</a:t>
            </a:r>
            <a:endParaRPr lang="en-US" sz="2300" b="1" dirty="0" smtClean="0">
              <a:ea typeface="ＭＳ Ｐゴシック" charset="0"/>
            </a:endParaRPr>
          </a:p>
          <a:p>
            <a:r>
              <a:rPr lang="en-US" sz="2300" dirty="0" smtClean="0">
                <a:ea typeface="ＭＳ Ｐゴシック" charset="0"/>
              </a:rPr>
              <a:t>More </a:t>
            </a:r>
            <a:r>
              <a:rPr lang="en-US" sz="2300" dirty="0">
                <a:ea typeface="ＭＳ Ｐゴシック" charset="0"/>
              </a:rPr>
              <a:t>noise and crowding from </a:t>
            </a:r>
            <a:r>
              <a:rPr lang="en-US" sz="2300" dirty="0" smtClean="0">
                <a:ea typeface="ＭＳ Ｐゴシック" charset="0"/>
              </a:rPr>
              <a:t>humans</a:t>
            </a:r>
            <a:endParaRPr lang="en-US" sz="2300" dirty="0">
              <a:ea typeface="ＭＳ Ｐゴシック" charset="0"/>
            </a:endParaRPr>
          </a:p>
          <a:p>
            <a:r>
              <a:rPr lang="en-US" sz="2300" dirty="0">
                <a:ea typeface="ＭＳ Ｐゴシック" charset="0"/>
              </a:rPr>
              <a:t>Nitrates and phosphates, mainly from fertilizers, enter water</a:t>
            </a:r>
          </a:p>
          <a:p>
            <a:pPr lvl="1"/>
            <a:r>
              <a:rPr lang="en-US" sz="2300" dirty="0">
                <a:ea typeface="ＭＳ Ｐゴシック" charset="0"/>
              </a:rPr>
              <a:t>Leads to </a:t>
            </a:r>
            <a:r>
              <a:rPr lang="en-US" sz="2300" dirty="0" smtClean="0">
                <a:ea typeface="ＭＳ Ｐゴシック" charset="0"/>
              </a:rPr>
              <a:t>eutrophication</a:t>
            </a:r>
            <a:endParaRPr lang="en-US" sz="2300" dirty="0">
              <a:ea typeface="ＭＳ Ｐゴシック" charset="0"/>
            </a:endParaRPr>
          </a:p>
          <a:p>
            <a:r>
              <a:rPr lang="en-US" sz="2300" dirty="0">
                <a:ea typeface="ＭＳ Ｐゴシック" charset="0"/>
              </a:rPr>
              <a:t>Toxic </a:t>
            </a:r>
            <a:r>
              <a:rPr lang="en-US" sz="2300" dirty="0" smtClean="0">
                <a:ea typeface="ＭＳ Ｐゴシック" charset="0"/>
              </a:rPr>
              <a:t>pollutants (e.g. PCB’s)                                                                           </a:t>
            </a:r>
            <a:r>
              <a:rPr lang="en-US" sz="2300" dirty="0">
                <a:ea typeface="ＭＳ Ｐゴシック" charset="0"/>
              </a:rPr>
              <a:t>from </a:t>
            </a:r>
            <a:r>
              <a:rPr lang="en-US" sz="2300" dirty="0" smtClean="0">
                <a:ea typeface="ＭＳ Ｐゴシック" charset="0"/>
              </a:rPr>
              <a:t>industrial/urban areas</a:t>
            </a:r>
            <a:endParaRPr lang="en-US" sz="2300" dirty="0">
              <a:solidFill>
                <a:srgbClr val="CC3300"/>
              </a:solidFill>
              <a:ea typeface="ＭＳ Ｐゴシック" charset="0"/>
            </a:endParaRPr>
          </a:p>
          <a:p>
            <a:r>
              <a:rPr lang="en-US" sz="2300" dirty="0" smtClean="0">
                <a:ea typeface="ＭＳ Ｐゴシック" charset="0"/>
              </a:rPr>
              <a:t>Plastics </a:t>
            </a:r>
            <a:r>
              <a:rPr lang="en-US" sz="2300" dirty="0" smtClean="0">
                <a:ea typeface="ＭＳ Ｐゴシック" charset="0"/>
                <a:sym typeface="Wingdings"/>
              </a:rPr>
              <a:t></a:t>
            </a:r>
            <a:endParaRPr lang="en-US" sz="2300" dirty="0" smtClean="0">
              <a:ea typeface="ＭＳ Ｐゴシック" charset="0"/>
            </a:endParaRPr>
          </a:p>
          <a:p>
            <a:r>
              <a:rPr lang="en-US" sz="2300" dirty="0">
                <a:ea typeface="ＭＳ Ｐゴシック" charset="0"/>
              </a:rPr>
              <a:t>Ocean floor: effect of </a:t>
            </a:r>
            <a:r>
              <a:rPr lang="en-US" sz="2300" dirty="0" smtClean="0">
                <a:ea typeface="ＭＳ Ｐゴシック" charset="0"/>
              </a:rPr>
              <a:t>trawlers</a:t>
            </a:r>
            <a:endParaRPr lang="en-US" sz="2300" dirty="0">
              <a:ea typeface="ＭＳ Ｐゴシック" charset="0"/>
            </a:endParaRPr>
          </a:p>
          <a:p>
            <a:pPr marL="0" indent="0" algn="ctr">
              <a:lnSpc>
                <a:spcPct val="90000"/>
              </a:lnSpc>
              <a:buNone/>
            </a:pPr>
            <a:r>
              <a:rPr lang="en-US" sz="2300" b="1" i="1" dirty="0">
                <a:ea typeface="ＭＳ Ｐゴシック" charset="0"/>
              </a:rPr>
              <a:t>Freshwater Ecosystems are being impacted by dams, water diversion, channelization, excessive water withdrawal, </a:t>
            </a:r>
            <a:r>
              <a:rPr lang="en-US" sz="2300" b="1" i="1" dirty="0" smtClean="0">
                <a:ea typeface="ＭＳ Ｐゴシック" charset="0"/>
              </a:rPr>
              <a:t>&amp; pollution.</a:t>
            </a:r>
            <a:endParaRPr lang="en-US" sz="2300" b="1" i="1" dirty="0">
              <a:ea typeface="ＭＳ Ｐゴシック" charset="0"/>
            </a:endParaRPr>
          </a:p>
          <a:p>
            <a:pPr marL="0" indent="0">
              <a:lnSpc>
                <a:spcPct val="90000"/>
              </a:lnSpc>
              <a:buNone/>
            </a:pPr>
            <a:endParaRPr lang="en-US" sz="23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Human Activity Threatens Aquatic Biodiversity</a:t>
            </a:r>
            <a:endParaRPr lang="en-US" sz="3000" b="1" dirty="0">
              <a:ea typeface="ＭＳ Ｐゴシック" charset="0"/>
            </a:endParaRPr>
          </a:p>
        </p:txBody>
      </p:sp>
      <p:pic>
        <p:nvPicPr>
          <p:cNvPr id="5" name="Picture 4" descr="110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35377" y="3935606"/>
            <a:ext cx="2978035" cy="19450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5274568" y="3928569"/>
            <a:ext cx="2086554" cy="369332"/>
          </a:xfrm>
          <a:prstGeom prst="rect">
            <a:avLst/>
          </a:prstGeom>
          <a:solidFill>
            <a:srgbClr val="FFFFFF">
              <a:alpha val="62000"/>
            </a:srgbClr>
          </a:solidFill>
        </p:spPr>
        <p:txBody>
          <a:bodyPr wrap="none" rtlCol="0">
            <a:spAutoFit/>
          </a:bodyPr>
          <a:lstStyle/>
          <a:p>
            <a:r>
              <a:rPr lang="en-US" dirty="0">
                <a:ea typeface="ＭＳ Ｐゴシック" charset="0"/>
              </a:rPr>
              <a:t>Hawaiian Monk Seal</a:t>
            </a:r>
            <a:endParaRPr lang="en-US" dirty="0"/>
          </a:p>
        </p:txBody>
      </p:sp>
    </p:spTree>
    <p:extLst>
      <p:ext uri="{BB962C8B-B14F-4D97-AF65-F5344CB8AC3E}">
        <p14:creationId xmlns:p14="http://schemas.microsoft.com/office/powerpoint/2010/main" val="290715561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290711" y="841472"/>
            <a:ext cx="8522414" cy="5689844"/>
          </a:xfrm>
          <a:solidFill>
            <a:schemeClr val="accent3">
              <a:lumMod val="40000"/>
              <a:lumOff val="60000"/>
            </a:schemeClr>
          </a:solidFill>
          <a:ln>
            <a:solidFill>
              <a:srgbClr val="000000"/>
            </a:solidFill>
          </a:ln>
        </p:spPr>
        <p:txBody>
          <a:bodyPr>
            <a:noAutofit/>
          </a:bodyPr>
          <a:lstStyle/>
          <a:p>
            <a:pPr marL="0" indent="0">
              <a:buNone/>
            </a:pPr>
            <a:r>
              <a:rPr lang="en-US" sz="2200" b="1" dirty="0" smtClean="0">
                <a:ea typeface="ＭＳ Ｐゴシック" charset="0"/>
              </a:rPr>
              <a:t>Climate </a:t>
            </a:r>
            <a:r>
              <a:rPr lang="en-US" sz="2200" b="1" dirty="0">
                <a:ea typeface="ＭＳ Ｐゴシック" charset="0"/>
              </a:rPr>
              <a:t>Change Is a Growing Threat</a:t>
            </a:r>
            <a:endParaRPr lang="en-US" sz="2200" b="1" dirty="0" smtClean="0">
              <a:ea typeface="ＭＳ Ｐゴシック" charset="0"/>
            </a:endParaRPr>
          </a:p>
          <a:p>
            <a:pPr marL="0" indent="0">
              <a:buNone/>
            </a:pPr>
            <a:r>
              <a:rPr lang="en-US" sz="2200" dirty="0" smtClean="0">
                <a:ea typeface="ＭＳ Ｐゴシック" charset="0"/>
              </a:rPr>
              <a:t>Global </a:t>
            </a:r>
            <a:r>
              <a:rPr lang="en-US" sz="2200" dirty="0">
                <a:ea typeface="ＭＳ Ｐゴシック" charset="0"/>
              </a:rPr>
              <a:t>warming: sea levels will rise and aquatic biodiversity is threatened</a:t>
            </a:r>
          </a:p>
          <a:p>
            <a:pPr lvl="1"/>
            <a:r>
              <a:rPr lang="en-US" sz="2200" dirty="0">
                <a:ea typeface="ＭＳ Ｐゴシック" charset="0"/>
              </a:rPr>
              <a:t>Coral reefs</a:t>
            </a:r>
          </a:p>
          <a:p>
            <a:pPr lvl="1"/>
            <a:r>
              <a:rPr lang="en-US" sz="2200" dirty="0">
                <a:ea typeface="ＭＳ Ｐゴシック" charset="0"/>
              </a:rPr>
              <a:t>Swamp some low-lying islands</a:t>
            </a:r>
          </a:p>
          <a:p>
            <a:pPr lvl="1"/>
            <a:r>
              <a:rPr lang="en-US" sz="2200" dirty="0">
                <a:ea typeface="ＭＳ Ｐゴシック" charset="0"/>
              </a:rPr>
              <a:t>Drown many highly productive coastal wetlands</a:t>
            </a:r>
          </a:p>
          <a:p>
            <a:pPr lvl="2"/>
            <a:r>
              <a:rPr lang="en-US" sz="2200" dirty="0">
                <a:ea typeface="ＭＳ Ｐゴシック" charset="0"/>
              </a:rPr>
              <a:t>New Orleans, Louisiana, and New York City</a:t>
            </a:r>
          </a:p>
          <a:p>
            <a:pPr marL="0" indent="0">
              <a:lnSpc>
                <a:spcPct val="90000"/>
              </a:lnSpc>
              <a:buNone/>
            </a:pPr>
            <a:endParaRPr lang="en-US" sz="2200" b="1" dirty="0" smtClean="0">
              <a:ea typeface="ＭＳ Ｐゴシック" charset="0"/>
            </a:endParaRPr>
          </a:p>
          <a:p>
            <a:pPr marL="0" indent="0">
              <a:lnSpc>
                <a:spcPct val="90000"/>
              </a:lnSpc>
              <a:buNone/>
            </a:pPr>
            <a:r>
              <a:rPr lang="en-US" sz="2200" b="1" dirty="0" smtClean="0">
                <a:ea typeface="ＭＳ Ｐゴシック" charset="0"/>
              </a:rPr>
              <a:t>Anthropogenic </a:t>
            </a:r>
            <a:r>
              <a:rPr lang="en-US" sz="2200" b="1" dirty="0">
                <a:ea typeface="ＭＳ Ｐゴシック" charset="0"/>
              </a:rPr>
              <a:t>Carbon Dioxide Emissions &amp; Global Warming</a:t>
            </a:r>
          </a:p>
          <a:p>
            <a:pPr>
              <a:lnSpc>
                <a:spcPct val="90000"/>
              </a:lnSpc>
            </a:pPr>
            <a:r>
              <a:rPr lang="en-US" sz="2200" dirty="0">
                <a:ea typeface="ＭＳ Ｐゴシック" charset="0"/>
              </a:rPr>
              <a:t>Sea-level rise from global warming will harm coral reefs and low-lying islands with mangrove forests</a:t>
            </a:r>
          </a:p>
          <a:p>
            <a:pPr>
              <a:lnSpc>
                <a:spcPct val="90000"/>
              </a:lnSpc>
            </a:pPr>
            <a:r>
              <a:rPr lang="en-US" sz="2200" dirty="0">
                <a:ea typeface="ＭＳ Ｐゴシック" charset="0"/>
              </a:rPr>
              <a:t>Oceans 30% more </a:t>
            </a:r>
            <a:r>
              <a:rPr lang="en-US" sz="2200" dirty="0" smtClean="0">
                <a:ea typeface="ＭＳ Ｐゴシック" charset="0"/>
              </a:rPr>
              <a:t>acidic (inhibits calcium carbonate formation) </a:t>
            </a:r>
            <a:r>
              <a:rPr lang="en-US" sz="2200" dirty="0">
                <a:ea typeface="ＭＳ Ｐゴシック" charset="0"/>
              </a:rPr>
              <a:t>from increased carbon dioxide in atmosphere and increased </a:t>
            </a:r>
            <a:r>
              <a:rPr lang="en-US" sz="2200" dirty="0" smtClean="0">
                <a:ea typeface="ＭＳ Ｐゴシック" charset="0"/>
              </a:rPr>
              <a:t>temperature (coral bleaching).  </a:t>
            </a:r>
            <a:endParaRPr lang="en-US" sz="2200" dirty="0">
              <a:ea typeface="ＭＳ Ｐゴシック" charset="0"/>
            </a:endParaRPr>
          </a:p>
          <a:p>
            <a:pPr marL="0" indent="0">
              <a:lnSpc>
                <a:spcPct val="90000"/>
              </a:lnSpc>
              <a:buNone/>
            </a:pPr>
            <a:endParaRPr lang="en-US" sz="22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Human Activity Threatens Aquatic Biodiversity</a:t>
            </a:r>
            <a:endParaRPr lang="en-US" sz="3000" b="1" dirty="0">
              <a:ea typeface="ＭＳ Ｐゴシック" charset="0"/>
            </a:endParaRPr>
          </a:p>
        </p:txBody>
      </p:sp>
    </p:spTree>
    <p:extLst>
      <p:ext uri="{BB962C8B-B14F-4D97-AF65-F5344CB8AC3E}">
        <p14:creationId xmlns:p14="http://schemas.microsoft.com/office/powerpoint/2010/main" val="411813069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6270682" cy="6090349"/>
          </a:xfrm>
          <a:solidFill>
            <a:schemeClr val="accent3">
              <a:lumMod val="40000"/>
              <a:lumOff val="60000"/>
            </a:schemeClr>
          </a:solidFill>
          <a:ln>
            <a:solidFill>
              <a:srgbClr val="000000"/>
            </a:solidFill>
          </a:ln>
        </p:spPr>
        <p:txBody>
          <a:bodyPr>
            <a:noAutofit/>
          </a:bodyPr>
          <a:lstStyle/>
          <a:p>
            <a:pPr marL="0" indent="0">
              <a:buNone/>
            </a:pPr>
            <a:r>
              <a:rPr lang="en-US" sz="2300" b="1" dirty="0" smtClean="0">
                <a:latin typeface="Calibri"/>
                <a:ea typeface="ＭＳ Ｐゴシック" charset="0"/>
                <a:cs typeface="Calibri"/>
              </a:rPr>
              <a:t>Invasive species </a:t>
            </a:r>
          </a:p>
          <a:p>
            <a:r>
              <a:rPr lang="en-US" sz="2300" dirty="0" smtClean="0">
                <a:latin typeface="Calibri"/>
                <a:ea typeface="ＭＳ Ｐゴシック" charset="0"/>
                <a:cs typeface="Calibri"/>
              </a:rPr>
              <a:t>Threaten native species</a:t>
            </a:r>
          </a:p>
          <a:p>
            <a:r>
              <a:rPr lang="en-US" sz="2300" dirty="0" smtClean="0">
                <a:latin typeface="Calibri"/>
                <a:ea typeface="ＭＳ Ｐゴシック" charset="0"/>
                <a:cs typeface="Calibri"/>
              </a:rPr>
              <a:t>Disrupt and degrade whole ecosystems</a:t>
            </a:r>
          </a:p>
          <a:p>
            <a:pPr marL="0" indent="0">
              <a:buNone/>
            </a:pPr>
            <a:r>
              <a:rPr lang="en-US" sz="2300" dirty="0" smtClean="0">
                <a:latin typeface="Calibri"/>
                <a:ea typeface="ＭＳ Ｐゴシック" charset="0"/>
                <a:cs typeface="Calibri"/>
              </a:rPr>
              <a:t>Examples:</a:t>
            </a:r>
          </a:p>
          <a:p>
            <a:r>
              <a:rPr lang="en-US" sz="2300" dirty="0">
                <a:latin typeface="Calibri"/>
                <a:ea typeface="ＭＳ Ｐゴシック" charset="0"/>
                <a:cs typeface="Calibri"/>
              </a:rPr>
              <a:t>Lionfish in the </a:t>
            </a:r>
            <a:r>
              <a:rPr lang="en-US" sz="2300" dirty="0" smtClean="0">
                <a:latin typeface="Calibri"/>
                <a:ea typeface="ＭＳ Ｐゴシック" charset="0"/>
                <a:cs typeface="Calibri"/>
              </a:rPr>
              <a:t>Atlantic </a:t>
            </a:r>
            <a:r>
              <a:rPr lang="en-US" sz="2300" dirty="0" smtClean="0">
                <a:latin typeface="Calibri"/>
                <a:ea typeface="Wingdings"/>
                <a:cs typeface="Calibri"/>
                <a:sym typeface="Wingdings"/>
              </a:rPr>
              <a:t></a:t>
            </a:r>
            <a:endParaRPr lang="en-US" sz="2300" dirty="0" smtClean="0">
              <a:latin typeface="Calibri"/>
              <a:ea typeface="ＭＳ Ｐゴシック" charset="0"/>
              <a:cs typeface="Calibri"/>
            </a:endParaRPr>
          </a:p>
          <a:p>
            <a:r>
              <a:rPr lang="en-US" sz="2300" dirty="0" smtClean="0">
                <a:latin typeface="Calibri"/>
                <a:ea typeface="ＭＳ Ｐゴシック" charset="0"/>
                <a:cs typeface="Calibri"/>
              </a:rPr>
              <a:t>Asian swamp eel: </a:t>
            </a:r>
            <a:r>
              <a:rPr lang="en-US" sz="2300" dirty="0" smtClean="0">
                <a:latin typeface="Calibri"/>
                <a:ea typeface="Wingdings"/>
                <a:cs typeface="Calibri"/>
                <a:sym typeface="Wingdings"/>
              </a:rPr>
              <a:t></a:t>
            </a:r>
            <a:r>
              <a:rPr lang="en-US" sz="2300" dirty="0" smtClean="0">
                <a:latin typeface="Calibri"/>
                <a:ea typeface="ＭＳ Ｐゴシック" charset="0"/>
                <a:cs typeface="Calibri"/>
              </a:rPr>
              <a:t>waterways of south Florida </a:t>
            </a:r>
          </a:p>
          <a:p>
            <a:pPr marL="0" indent="0">
              <a:lnSpc>
                <a:spcPct val="90000"/>
              </a:lnSpc>
              <a:buNone/>
            </a:pP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t>
            </a:r>
            <a:r>
              <a:rPr lang="en-US" sz="3000" b="1" dirty="0" smtClean="0">
                <a:ea typeface="ＭＳ Ｐゴシック" charset="0"/>
              </a:rPr>
              <a:t>Aquatic </a:t>
            </a:r>
            <a:r>
              <a:rPr lang="en-US" sz="3000" b="1" dirty="0">
                <a:ea typeface="ＭＳ Ｐゴシック" charset="0"/>
              </a:rPr>
              <a:t>Biodiversity</a:t>
            </a:r>
          </a:p>
        </p:txBody>
      </p:sp>
      <p:pic>
        <p:nvPicPr>
          <p:cNvPr id="5" name="Picture 4" descr="1103"/>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40013" y="1315757"/>
            <a:ext cx="2551587" cy="340211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4" name="Picture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5028" y="3424202"/>
            <a:ext cx="4590170" cy="3133330"/>
          </a:xfrm>
          <a:prstGeom prst="rect">
            <a:avLst/>
          </a:prstGeom>
          <a:ln>
            <a:solidFill>
              <a:schemeClr val="tx1"/>
            </a:solidFill>
          </a:ln>
        </p:spPr>
      </p:pic>
    </p:spTree>
    <p:extLst>
      <p:ext uri="{BB962C8B-B14F-4D97-AF65-F5344CB8AC3E}">
        <p14:creationId xmlns:p14="http://schemas.microsoft.com/office/powerpoint/2010/main" val="360263170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5849431" cy="6090349"/>
          </a:xfrm>
          <a:solidFill>
            <a:schemeClr val="accent3">
              <a:lumMod val="40000"/>
              <a:lumOff val="60000"/>
            </a:schemeClr>
          </a:solidFill>
          <a:ln>
            <a:solidFill>
              <a:srgbClr val="000000"/>
            </a:solidFill>
          </a:ln>
        </p:spPr>
        <p:txBody>
          <a:bodyPr>
            <a:noAutofit/>
          </a:bodyPr>
          <a:lstStyle/>
          <a:p>
            <a:pPr marL="57150" indent="0">
              <a:buNone/>
            </a:pPr>
            <a:r>
              <a:rPr lang="en-US" sz="2200" b="1" dirty="0" smtClean="0">
                <a:ea typeface="ＭＳ Ｐゴシック" charset="0"/>
              </a:rPr>
              <a:t>Purple loosestrife</a:t>
            </a:r>
          </a:p>
          <a:p>
            <a:pPr marL="57150" indent="0">
              <a:buNone/>
            </a:pPr>
            <a:r>
              <a:rPr lang="en-US" sz="2200" dirty="0" smtClean="0">
                <a:ea typeface="ＭＳ Ｐゴシック" charset="0"/>
              </a:rPr>
              <a:t>A beneficiary of “enemy release”; introduced to Northeastern United States from Europe in the 19</a:t>
            </a:r>
            <a:r>
              <a:rPr lang="en-US" sz="2200" baseline="30000" dirty="0" smtClean="0">
                <a:ea typeface="ＭＳ Ｐゴシック" charset="0"/>
              </a:rPr>
              <a:t>th</a:t>
            </a:r>
            <a:r>
              <a:rPr lang="en-US" sz="2200" dirty="0" smtClean="0">
                <a:ea typeface="ＭＳ Ｐゴシック" charset="0"/>
              </a:rPr>
              <a:t> century; In native habitat purple loose strife has all sorts of specialized enemies: black-margined loosestrife beetle, the golden loosestrife beetle, the loosestrife weevil, and the loosestrife flower weevil. </a:t>
            </a:r>
          </a:p>
          <a:p>
            <a:pPr marL="57150" indent="0">
              <a:buNone/>
            </a:pPr>
            <a:endParaRPr lang="en-US" sz="600" dirty="0">
              <a:ea typeface="ＭＳ Ｐゴシック" charset="0"/>
            </a:endParaRPr>
          </a:p>
          <a:p>
            <a:pPr marL="57150" indent="0">
              <a:buNone/>
            </a:pPr>
            <a:r>
              <a:rPr lang="en-US" sz="2200" dirty="0" smtClean="0">
                <a:ea typeface="ＭＳ Ｐゴシック" charset="0"/>
              </a:rPr>
              <a:t>All of these were absent in N. America when the plant was introduced; thus it has taken over boggy-wetland areas from Massachusetts to Washington State.  Some of these natural predators have been introduced to control its spread.   </a:t>
            </a:r>
            <a:endParaRPr lang="en-US" sz="2200" dirty="0">
              <a:ea typeface="ＭＳ Ｐゴシック" charset="0"/>
            </a:endParaRPr>
          </a:p>
          <a:p>
            <a:pPr marL="57150" indent="0">
              <a:buNone/>
            </a:pPr>
            <a:r>
              <a:rPr lang="en-US" sz="2200" dirty="0" smtClean="0">
                <a:ea typeface="ＭＳ Ｐゴシック" charset="0"/>
              </a:rPr>
              <a:t>Alters ecosystem function by changing plant distribution and density; thus altering nesting and other types of habitat. </a:t>
            </a:r>
            <a:endParaRPr lang="en-US" sz="22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t>
            </a:r>
            <a:r>
              <a:rPr lang="en-US" sz="3000" b="1" dirty="0" smtClean="0">
                <a:ea typeface="ＭＳ Ｐゴシック" charset="0"/>
              </a:rPr>
              <a:t>Aquatic </a:t>
            </a:r>
            <a:r>
              <a:rPr lang="en-US" sz="3000" b="1" dirty="0">
                <a:ea typeface="ＭＳ Ｐゴシック" charset="0"/>
              </a:rPr>
              <a:t>Biodiversity</a:t>
            </a:r>
          </a:p>
        </p:txBody>
      </p:sp>
      <p:pic>
        <p:nvPicPr>
          <p:cNvPr id="4" name="Picture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018762" y="764805"/>
            <a:ext cx="2972837" cy="1876237"/>
          </a:xfrm>
          <a:prstGeom prst="rect">
            <a:avLst/>
          </a:prstGeom>
          <a:ln>
            <a:solidFill>
              <a:srgbClr val="000000"/>
            </a:solidFill>
          </a:ln>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46694" y="2756186"/>
            <a:ext cx="2236838" cy="3795169"/>
          </a:xfrm>
          <a:prstGeom prst="rect">
            <a:avLst/>
          </a:prstGeom>
          <a:ln>
            <a:solidFill>
              <a:srgbClr val="000000"/>
            </a:solidFill>
          </a:ln>
        </p:spPr>
      </p:pic>
    </p:spTree>
    <p:extLst>
      <p:ext uri="{BB962C8B-B14F-4D97-AF65-F5344CB8AC3E}">
        <p14:creationId xmlns:p14="http://schemas.microsoft.com/office/powerpoint/2010/main" val="23980513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50000"/>
          </a:schemeClr>
        </a:solidFill>
        <a:effectLst/>
      </p:bgPr>
    </p:bg>
    <p:spTree>
      <p:nvGrpSpPr>
        <p:cNvPr id="1" name=""/>
        <p:cNvGrpSpPr/>
        <p:nvPr/>
      </p:nvGrpSpPr>
      <p:grpSpPr>
        <a:xfrm>
          <a:off x="0" y="0"/>
          <a:ext cx="0" cy="0"/>
          <a:chOff x="0" y="0"/>
          <a:chExt cx="0" cy="0"/>
        </a:xfrm>
      </p:grpSpPr>
      <p:pic>
        <p:nvPicPr>
          <p:cNvPr id="6" name="Picture 4" descr="11-A"/>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71007" y="-4480"/>
            <a:ext cx="8991599" cy="6743699"/>
          </a:xfrm>
          <a:prstGeom prst="rect">
            <a:avLst/>
          </a:prstGeom>
          <a:solidFill>
            <a:schemeClr val="accent2">
              <a:lumMod val="20000"/>
              <a:lumOff val="80000"/>
            </a:schemeClr>
          </a:solidFill>
          <a:ln w="9525">
            <a:solidFill>
              <a:schemeClr val="tx1"/>
            </a:solidFill>
            <a:miter lim="800000"/>
            <a:headEnd/>
            <a:tailEnd/>
          </a:ln>
          <a:effectLst/>
          <a:extLst/>
        </p:spPr>
      </p:pic>
      <p:sp>
        <p:nvSpPr>
          <p:cNvPr id="12290" name="Rectangle 3"/>
          <p:cNvSpPr>
            <a:spLocks noGrp="1" noChangeArrowheads="1"/>
          </p:cNvSpPr>
          <p:nvPr>
            <p:ph type="body" idx="1"/>
          </p:nvPr>
        </p:nvSpPr>
        <p:spPr>
          <a:xfrm>
            <a:off x="71008" y="667401"/>
            <a:ext cx="8991598" cy="6071818"/>
          </a:xfrm>
          <a:noFill/>
          <a:ln>
            <a:solidFill>
              <a:srgbClr val="000000"/>
            </a:solidFill>
          </a:ln>
        </p:spPr>
        <p:txBody>
          <a:bodyPr>
            <a:noAutofit/>
          </a:bodyPr>
          <a:lstStyle/>
          <a:p>
            <a:pPr marL="0" indent="0">
              <a:buNone/>
            </a:pPr>
            <a:r>
              <a:rPr lang="en-US" sz="2200" b="1" i="1" dirty="0">
                <a:solidFill>
                  <a:srgbClr val="FFFF00"/>
                </a:solidFill>
                <a:ea typeface="ＭＳ Ｐゴシック" charset="0"/>
              </a:rPr>
              <a:t>Carp Have Muddied Some </a:t>
            </a:r>
            <a:r>
              <a:rPr lang="en-US" sz="2200" b="1" i="1" dirty="0" smtClean="0">
                <a:solidFill>
                  <a:srgbClr val="FFFF00"/>
                </a:solidFill>
                <a:ea typeface="ＭＳ Ｐゴシック" charset="0"/>
              </a:rPr>
              <a:t>Waters</a:t>
            </a:r>
            <a:endParaRPr lang="en-US" sz="2200" i="1" dirty="0" smtClean="0">
              <a:solidFill>
                <a:srgbClr val="FFFF00"/>
              </a:solidFill>
              <a:ea typeface="ＭＳ Ｐゴシック" charset="0"/>
            </a:endParaRPr>
          </a:p>
          <a:p>
            <a:pPr marL="0" indent="0">
              <a:buNone/>
            </a:pPr>
            <a:r>
              <a:rPr lang="en-US" sz="2200" b="1" dirty="0" smtClean="0">
                <a:solidFill>
                  <a:srgbClr val="FFFF00"/>
                </a:solidFill>
                <a:ea typeface="ＭＳ Ｐゴシック" charset="0"/>
              </a:rPr>
              <a:t>Lake </a:t>
            </a:r>
            <a:r>
              <a:rPr lang="en-US" sz="2200" b="1" dirty="0" err="1">
                <a:solidFill>
                  <a:srgbClr val="FFFF00"/>
                </a:solidFill>
                <a:ea typeface="ＭＳ Ｐゴシック" charset="0"/>
              </a:rPr>
              <a:t>Wingra</a:t>
            </a:r>
            <a:r>
              <a:rPr lang="en-US" sz="2200" b="1" dirty="0">
                <a:solidFill>
                  <a:srgbClr val="FFFF00"/>
                </a:solidFill>
                <a:ea typeface="ＭＳ Ｐゴシック" charset="0"/>
              </a:rPr>
              <a:t>, </a:t>
            </a:r>
            <a:r>
              <a:rPr lang="en-US" sz="2200" b="1" dirty="0" smtClean="0">
                <a:solidFill>
                  <a:srgbClr val="FFFF00"/>
                </a:solidFill>
                <a:ea typeface="ＭＳ Ｐゴシック" charset="0"/>
              </a:rPr>
              <a:t>Wisconsin</a:t>
            </a:r>
          </a:p>
          <a:p>
            <a:pPr marL="0" indent="0">
              <a:buNone/>
            </a:pPr>
            <a:r>
              <a:rPr lang="en-US" sz="2200" dirty="0">
                <a:solidFill>
                  <a:srgbClr val="FFFF00"/>
                </a:solidFill>
                <a:ea typeface="ＭＳ Ｐゴシック" charset="0"/>
              </a:rPr>
              <a:t>I</a:t>
            </a:r>
            <a:r>
              <a:rPr lang="en-US" sz="2200" dirty="0" smtClean="0">
                <a:solidFill>
                  <a:srgbClr val="FFFF00"/>
                </a:solidFill>
                <a:ea typeface="ＭＳ Ｐゴシック" charset="0"/>
              </a:rPr>
              <a:t>nvasive species; common carp &amp; purple loosestrife have altered ecosystem function. </a:t>
            </a:r>
            <a:endParaRPr lang="en-US" sz="2200" dirty="0">
              <a:solidFill>
                <a:srgbClr val="FFFF00"/>
              </a:solidFill>
              <a:ea typeface="ＭＳ Ｐゴシック" charset="0"/>
            </a:endParaRPr>
          </a:p>
          <a:p>
            <a:pPr marL="0" indent="0">
              <a:buNone/>
            </a:pPr>
            <a:r>
              <a:rPr lang="en-US" sz="2200" dirty="0" smtClean="0">
                <a:solidFill>
                  <a:srgbClr val="FFFF00"/>
                </a:solidFill>
                <a:ea typeface="ＭＳ Ｐゴシック" charset="0"/>
              </a:rPr>
              <a:t>Carp devour </a:t>
            </a:r>
            <a:r>
              <a:rPr lang="en-US" sz="2200" dirty="0" err="1" smtClean="0">
                <a:solidFill>
                  <a:srgbClr val="FFFF00"/>
                </a:solidFill>
                <a:ea typeface="ＭＳ Ｐゴシック" charset="0"/>
              </a:rPr>
              <a:t>chara</a:t>
            </a:r>
            <a:r>
              <a:rPr lang="en-US" sz="2200" dirty="0" smtClean="0">
                <a:solidFill>
                  <a:srgbClr val="FFFF00"/>
                </a:solidFill>
                <a:ea typeface="ＭＳ Ｐゴシック" charset="0"/>
              </a:rPr>
              <a:t>, an algae that covers the bottom of the lake and stabilizes sediment.  </a:t>
            </a:r>
          </a:p>
          <a:p>
            <a:pPr marL="0" indent="0">
              <a:buNone/>
            </a:pPr>
            <a:r>
              <a:rPr lang="en-US" sz="2200" dirty="0" smtClean="0">
                <a:solidFill>
                  <a:srgbClr val="FFFF00"/>
                </a:solidFill>
                <a:ea typeface="ＭＳ Ｐゴシック" charset="0"/>
              </a:rPr>
              <a:t>Consequently, fish movements stir-up these sediments creating excessive </a:t>
            </a:r>
            <a:r>
              <a:rPr lang="en-US" sz="2200" b="1" i="1" dirty="0" smtClean="0">
                <a:solidFill>
                  <a:srgbClr val="FFFF00"/>
                </a:solidFill>
                <a:ea typeface="ＭＳ Ｐゴシック" charset="0"/>
              </a:rPr>
              <a:t>turbidity</a:t>
            </a:r>
            <a:r>
              <a:rPr lang="en-US" sz="2200" dirty="0" smtClean="0">
                <a:solidFill>
                  <a:srgbClr val="FFFF00"/>
                </a:solidFill>
                <a:ea typeface="ＭＳ Ｐゴシック" charset="0"/>
              </a:rPr>
              <a:t> or cloudiness.  </a:t>
            </a:r>
            <a:endParaRPr lang="en-US" sz="2200" dirty="0">
              <a:solidFill>
                <a:srgbClr val="FFFF00"/>
              </a:solidFill>
              <a:ea typeface="ＭＳ Ｐゴシック" charset="0"/>
            </a:endParaRPr>
          </a:p>
          <a:p>
            <a:pPr marL="0" indent="0">
              <a:buNone/>
            </a:pPr>
            <a:r>
              <a:rPr lang="en-US" sz="2200" dirty="0">
                <a:solidFill>
                  <a:srgbClr val="FFFF00"/>
                </a:solidFill>
                <a:ea typeface="ＭＳ Ｐゴシック" charset="0"/>
              </a:rPr>
              <a:t>Dr. Richard </a:t>
            </a:r>
            <a:r>
              <a:rPr lang="en-US" sz="2200" dirty="0" smtClean="0">
                <a:solidFill>
                  <a:srgbClr val="FFFF00"/>
                </a:solidFill>
                <a:ea typeface="ＭＳ Ｐゴシック" charset="0"/>
              </a:rPr>
              <a:t>Lathrop (Wisconsin DNR); conducted a controlled experiment; partitioned an area of the lake with nets and </a:t>
            </a:r>
            <a:r>
              <a:rPr lang="en-US" sz="2200" dirty="0">
                <a:solidFill>
                  <a:srgbClr val="FFFF00"/>
                </a:solidFill>
                <a:ea typeface="ＭＳ Ｐゴシック" charset="0"/>
              </a:rPr>
              <a:t>r</a:t>
            </a:r>
            <a:r>
              <a:rPr lang="en-US" sz="2200" dirty="0" smtClean="0">
                <a:solidFill>
                  <a:srgbClr val="FFFF00"/>
                </a:solidFill>
                <a:ea typeface="ＭＳ Ｐゴシック" charset="0"/>
              </a:rPr>
              <a:t>emoved </a:t>
            </a:r>
            <a:r>
              <a:rPr lang="en-US" sz="2200" dirty="0">
                <a:solidFill>
                  <a:srgbClr val="FFFF00"/>
                </a:solidFill>
                <a:ea typeface="ＭＳ Ｐゴシック" charset="0"/>
              </a:rPr>
              <a:t>carp from </a:t>
            </a:r>
            <a:r>
              <a:rPr lang="en-US" sz="2200" dirty="0" smtClean="0">
                <a:solidFill>
                  <a:srgbClr val="FFFF00"/>
                </a:solidFill>
                <a:ea typeface="ＭＳ Ｐゴシック" charset="0"/>
              </a:rPr>
              <a:t>this area.</a:t>
            </a:r>
          </a:p>
          <a:p>
            <a:pPr marL="0" indent="0">
              <a:buNone/>
            </a:pPr>
            <a:r>
              <a:rPr lang="en-US" sz="2200" dirty="0" smtClean="0">
                <a:solidFill>
                  <a:srgbClr val="FFFF00"/>
                </a:solidFill>
                <a:ea typeface="ＭＳ Ｐゴシック" charset="0"/>
              </a:rPr>
              <a:t>In the absence of carp, </a:t>
            </a:r>
            <a:r>
              <a:rPr lang="en-US" sz="2200" dirty="0" err="1" smtClean="0">
                <a:solidFill>
                  <a:srgbClr val="FFFF00"/>
                </a:solidFill>
                <a:ea typeface="ＭＳ Ｐゴシック" charset="0"/>
              </a:rPr>
              <a:t>chara</a:t>
            </a:r>
            <a:r>
              <a:rPr lang="en-US" sz="2200" dirty="0" smtClean="0">
                <a:solidFill>
                  <a:srgbClr val="FFFF00"/>
                </a:solidFill>
                <a:ea typeface="ＭＳ Ｐゴシック" charset="0"/>
              </a:rPr>
              <a:t> re-established on lake bottom, stabilizing sediment reducing turbidity.  </a:t>
            </a:r>
          </a:p>
          <a:p>
            <a:pPr marL="0" indent="0">
              <a:buNone/>
            </a:pPr>
            <a:r>
              <a:rPr lang="en-US" sz="2200" dirty="0" smtClean="0">
                <a:solidFill>
                  <a:srgbClr val="FFFF00"/>
                </a:solidFill>
                <a:ea typeface="ＭＳ Ｐゴシック" charset="0"/>
              </a:rPr>
              <a:t>With clearer water, light penetrated deeper into lake allowing for the establishment of native bottom dwelling plants; which facilitated replacement of invasive purple loosestrife along shoreline.  </a:t>
            </a:r>
            <a:endParaRPr lang="en-US" sz="2200" dirty="0">
              <a:solidFill>
                <a:srgbClr val="FFFF00"/>
              </a:solidFill>
              <a:ea typeface="ＭＳ Ｐゴシック" charset="0"/>
            </a:endParaRPr>
          </a:p>
        </p:txBody>
      </p:sp>
      <p:sp>
        <p:nvSpPr>
          <p:cNvPr id="3" name="Rectangle 2"/>
          <p:cNvSpPr>
            <a:spLocks noGrp="1" noChangeArrowheads="1"/>
          </p:cNvSpPr>
          <p:nvPr>
            <p:ph type="title"/>
          </p:nvPr>
        </p:nvSpPr>
        <p:spPr>
          <a:xfrm>
            <a:off x="71007" y="-1"/>
            <a:ext cx="8991599" cy="648871"/>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t>
            </a:r>
            <a:r>
              <a:rPr lang="en-US" sz="3000" b="1" dirty="0" smtClean="0">
                <a:ea typeface="ＭＳ Ｐゴシック" charset="0"/>
              </a:rPr>
              <a:t>Aquatic </a:t>
            </a:r>
            <a:r>
              <a:rPr lang="en-US" sz="3000" b="1" dirty="0">
                <a:ea typeface="ＭＳ Ｐゴシック" charset="0"/>
              </a:rPr>
              <a:t>Biodiversity</a:t>
            </a:r>
          </a:p>
        </p:txBody>
      </p:sp>
    </p:spTree>
    <p:extLst>
      <p:ext uri="{BB962C8B-B14F-4D97-AF65-F5344CB8AC3E}">
        <p14:creationId xmlns:p14="http://schemas.microsoft.com/office/powerpoint/2010/main" val="1768652384"/>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5963948"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smtClean="0">
                <a:latin typeface="Calibri"/>
                <a:ea typeface="ＭＳ Ｐゴシック" charset="0"/>
                <a:cs typeface="Calibri"/>
              </a:rPr>
              <a:t>Asian carp </a:t>
            </a:r>
          </a:p>
          <a:p>
            <a:pPr marL="0" indent="0">
              <a:lnSpc>
                <a:spcPct val="90000"/>
              </a:lnSpc>
              <a:buNone/>
            </a:pPr>
            <a:r>
              <a:rPr lang="en-US" sz="2200" dirty="0" smtClean="0">
                <a:latin typeface="Calibri"/>
                <a:ea typeface="ＭＳ Ｐゴシック" charset="0"/>
                <a:cs typeface="Calibri"/>
              </a:rPr>
              <a:t>causing </a:t>
            </a:r>
            <a:r>
              <a:rPr lang="en-US" sz="2200" dirty="0">
                <a:latin typeface="Calibri"/>
                <a:ea typeface="ＭＳ Ｐゴシック" charset="0"/>
                <a:cs typeface="Calibri"/>
              </a:rPr>
              <a:t>trouble in the Mississippi River and surrounding waters</a:t>
            </a:r>
            <a:r>
              <a:rPr lang="en-US" sz="2200" dirty="0" smtClean="0">
                <a:latin typeface="Calibri"/>
                <a:ea typeface="ＭＳ Ｐゴシック" charset="0"/>
                <a:cs typeface="Calibri"/>
              </a:rPr>
              <a:t>.</a:t>
            </a:r>
          </a:p>
          <a:p>
            <a:pPr marL="0" indent="0">
              <a:lnSpc>
                <a:spcPct val="90000"/>
              </a:lnSpc>
              <a:buNone/>
            </a:pPr>
            <a:endParaRPr lang="en-US" sz="2200" dirty="0">
              <a:latin typeface="Calibri"/>
              <a:ea typeface="ＭＳ Ｐゴシック" charset="0"/>
              <a:cs typeface="Calibri"/>
            </a:endParaRPr>
          </a:p>
          <a:p>
            <a:pPr marL="0" indent="0">
              <a:lnSpc>
                <a:spcPct val="90000"/>
              </a:lnSpc>
              <a:buNone/>
            </a:pPr>
            <a:r>
              <a:rPr lang="en-US" sz="2200" dirty="0">
                <a:latin typeface="Calibri"/>
                <a:ea typeface="ＭＳ Ｐゴシック" charset="0"/>
                <a:cs typeface="Calibri"/>
              </a:rPr>
              <a:t>Introduced to the U.S. in the 1970's to control weed and parasite growth in aquatic farms, Asian carp eventually managed to get into the Mississippi River and establish breeding populations. </a:t>
            </a:r>
          </a:p>
          <a:p>
            <a:pPr marL="57150" indent="0">
              <a:lnSpc>
                <a:spcPct val="90000"/>
              </a:lnSpc>
              <a:buNone/>
            </a:pPr>
            <a:endParaRPr lang="en-US" sz="2200" dirty="0" smtClean="0">
              <a:latin typeface="Calibri"/>
              <a:ea typeface="ＭＳ Ｐゴシック" charset="0"/>
              <a:cs typeface="Calibri"/>
            </a:endParaRPr>
          </a:p>
          <a:p>
            <a:pPr marL="57150" indent="0">
              <a:lnSpc>
                <a:spcPct val="90000"/>
              </a:lnSpc>
              <a:buNone/>
            </a:pPr>
            <a:r>
              <a:rPr lang="en-US" sz="2200" dirty="0">
                <a:latin typeface="Calibri"/>
                <a:ea typeface="ＭＳ Ｐゴシック" charset="0"/>
                <a:cs typeface="Calibri"/>
              </a:rPr>
              <a:t>Asian carp cause serious damage to the native fish populations in the lakes and rivers that they infest because they out-compete </a:t>
            </a:r>
            <a:r>
              <a:rPr lang="en-US" sz="2200" dirty="0" smtClean="0">
                <a:latin typeface="Calibri"/>
                <a:ea typeface="ＭＳ Ｐゴシック" charset="0"/>
                <a:cs typeface="Calibri"/>
              </a:rPr>
              <a:t>other species for </a:t>
            </a:r>
            <a:r>
              <a:rPr lang="en-US" sz="2200" dirty="0">
                <a:latin typeface="Calibri"/>
                <a:ea typeface="ＭＳ Ｐゴシック" charset="0"/>
                <a:cs typeface="Calibri"/>
              </a:rPr>
              <a:t>food and space. Carp are also thought to lower water quality, which can kill off sensitive organisms like native freshwater mussels. Asian carp have been known to dominate entire </a:t>
            </a:r>
            <a:r>
              <a:rPr lang="en-US" sz="2200" dirty="0" smtClean="0">
                <a:latin typeface="Calibri"/>
                <a:ea typeface="ＭＳ Ｐゴシック" charset="0"/>
                <a:cs typeface="Calibri"/>
              </a:rPr>
              <a:t>streams, </a:t>
            </a:r>
            <a:r>
              <a:rPr lang="en-US" sz="2200" dirty="0">
                <a:latin typeface="Calibri"/>
                <a:ea typeface="ＭＳ Ｐゴシック" charset="0"/>
                <a:cs typeface="Calibri"/>
              </a:rPr>
              <a:t>effectively pushing out the native species.</a:t>
            </a: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Invasive Species Are Degrading Aquatic Biodiversity</a:t>
            </a:r>
          </a:p>
        </p:txBody>
      </p:sp>
      <p:pic>
        <p:nvPicPr>
          <p:cNvPr id="7" name="Picture 6" descr="1114b"/>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6352813" y="881529"/>
            <a:ext cx="2479248" cy="4643717"/>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TextBox 3"/>
          <p:cNvSpPr txBox="1"/>
          <p:nvPr/>
        </p:nvSpPr>
        <p:spPr>
          <a:xfrm>
            <a:off x="6352813" y="5598018"/>
            <a:ext cx="2762395" cy="338554"/>
          </a:xfrm>
          <a:prstGeom prst="rect">
            <a:avLst/>
          </a:prstGeom>
          <a:noFill/>
        </p:spPr>
        <p:txBody>
          <a:bodyPr wrap="none" rtlCol="0">
            <a:spAutoFit/>
          </a:bodyPr>
          <a:lstStyle/>
          <a:p>
            <a:r>
              <a:rPr lang="en-US" sz="1600" dirty="0">
                <a:ea typeface="ＭＳ Ｐゴシック" charset="0"/>
              </a:rPr>
              <a:t>Asian Carp from Lake Michigan </a:t>
            </a:r>
            <a:endParaRPr lang="en-US" sz="1600" dirty="0"/>
          </a:p>
        </p:txBody>
      </p:sp>
    </p:spTree>
    <p:extLst>
      <p:ext uri="{BB962C8B-B14F-4D97-AF65-F5344CB8AC3E}">
        <p14:creationId xmlns:p14="http://schemas.microsoft.com/office/powerpoint/2010/main" val="308053214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7610</TotalTime>
  <Words>3058</Words>
  <Application>Microsoft Macintosh PowerPoint</Application>
  <PresentationFormat>On-screen Show (4:3)</PresentationFormat>
  <Paragraphs>463</Paragraphs>
  <Slides>36</Slides>
  <Notes>36</Notes>
  <HiddenSlides>0</HiddenSlides>
  <MMClips>1</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PowerPoint Presentation</vt:lpstr>
      <vt:lpstr>PowerPoint Presentation</vt:lpstr>
      <vt:lpstr>PowerPoint Presentation</vt:lpstr>
      <vt:lpstr>Human Activity Threatens Aquatic Biodiversity</vt:lpstr>
      <vt:lpstr>Human Activity Threatens Aquatic Biodiversity</vt:lpstr>
      <vt:lpstr>Invasive Species Are Degrading Aquatic Biodiversity</vt:lpstr>
      <vt:lpstr>Invasive Species Are Degrading Aquatic Biodiversity</vt:lpstr>
      <vt:lpstr>Invasive Species Are Degrading Aquatic Biodiversity</vt:lpstr>
      <vt:lpstr>Invasive Species Are Degrading Aquatic Biodiversity</vt:lpstr>
      <vt:lpstr>Invasive Species Are Degrading Aquatic Biodiversity</vt:lpstr>
      <vt:lpstr>Invasive Species Are Degrading Aquatic Biodiversity</vt:lpstr>
      <vt:lpstr>Invasive Species Are Degrading Aquatic Biodiversity</vt:lpstr>
      <vt:lpstr>Invasive Species Are Degrading Aquatic Biodiversity</vt:lpstr>
      <vt:lpstr>Industrial Fish Harvesting Methods</vt:lpstr>
      <vt:lpstr>PowerPoint Presentation</vt:lpstr>
      <vt:lpstr>Area of Ocean Bottom Before and After a Trawler</vt:lpstr>
      <vt:lpstr>Overfishing</vt:lpstr>
      <vt:lpstr>PowerPoint Presentation</vt:lpstr>
      <vt:lpstr>Managing and Sustaining Marine Fisheries</vt:lpstr>
      <vt:lpstr>Managing and Sustaining Marine Fisheries</vt:lpstr>
      <vt:lpstr>Managing and Sustaining Marine Fisheries</vt:lpstr>
      <vt:lpstr>PowerPoint Presentation</vt:lpstr>
      <vt:lpstr>Protecting &amp; Sustaining Marine Biodiversity</vt:lpstr>
      <vt:lpstr>Protecting &amp; Sustaining Marine Biodiversity</vt:lpstr>
      <vt:lpstr>PowerPoint Presentation</vt:lpstr>
      <vt:lpstr>Protecting &amp; Sustaining Marine Biodiversity</vt:lpstr>
      <vt:lpstr>Protecting &amp; Sustaining Marine Biodiversity</vt:lpstr>
      <vt:lpstr>Marine Turtles</vt:lpstr>
      <vt:lpstr>PowerPoint Presentation</vt:lpstr>
      <vt:lpstr>Whales</vt:lpstr>
      <vt:lpstr>PowerPoint Presentation</vt:lpstr>
      <vt:lpstr>Protecting &amp; Sustaining Wetlands</vt:lpstr>
      <vt:lpstr>Protecting &amp; Sustaining Wetlands</vt:lpstr>
      <vt:lpstr>Protecting &amp; Sustaining Wetlands</vt:lpstr>
      <vt:lpstr>Protecting &amp; Sustaining Freshwater Lake, Rivers, and Fisheries</vt:lpstr>
      <vt:lpstr>Protecting &amp; Sustaining Freshwater Lake, Rivers, and Fisheries</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1254</cp:revision>
  <cp:lastPrinted>2016-09-19T16:15:06Z</cp:lastPrinted>
  <dcterms:created xsi:type="dcterms:W3CDTF">2016-08-25T00:09:50Z</dcterms:created>
  <dcterms:modified xsi:type="dcterms:W3CDTF">2016-12-02T00:03:02Z</dcterms:modified>
</cp:coreProperties>
</file>