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handoutMasterIdLst>
    <p:handoutMasterId r:id="rId32"/>
  </p:handoutMasterIdLst>
  <p:sldIdLst>
    <p:sldId id="256" r:id="rId2"/>
    <p:sldId id="258" r:id="rId3"/>
    <p:sldId id="259" r:id="rId4"/>
    <p:sldId id="261" r:id="rId5"/>
    <p:sldId id="285" r:id="rId6"/>
    <p:sldId id="264" r:id="rId7"/>
    <p:sldId id="286" r:id="rId8"/>
    <p:sldId id="267" r:id="rId9"/>
    <p:sldId id="269" r:id="rId10"/>
    <p:sldId id="288" r:id="rId11"/>
    <p:sldId id="272" r:id="rId12"/>
    <p:sldId id="287" r:id="rId13"/>
    <p:sldId id="292" r:id="rId14"/>
    <p:sldId id="266" r:id="rId15"/>
    <p:sldId id="273" r:id="rId16"/>
    <p:sldId id="274" r:id="rId17"/>
    <p:sldId id="276" r:id="rId18"/>
    <p:sldId id="277" r:id="rId19"/>
    <p:sldId id="291" r:id="rId20"/>
    <p:sldId id="278" r:id="rId21"/>
    <p:sldId id="279" r:id="rId22"/>
    <p:sldId id="289" r:id="rId23"/>
    <p:sldId id="280" r:id="rId24"/>
    <p:sldId id="281" r:id="rId25"/>
    <p:sldId id="283" r:id="rId26"/>
    <p:sldId id="282" r:id="rId27"/>
    <p:sldId id="290" r:id="rId28"/>
    <p:sldId id="284" r:id="rId29"/>
    <p:sldId id="293" r:id="rId3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frameSlides="1"/>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1576" y="-11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handoutMaster" Target="handoutMasters/handoutMaster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printerSettings" Target="printerSettings/printerSettings1.bin"/><Relationship Id="rId34" Type="http://schemas.openxmlformats.org/officeDocument/2006/relationships/presProps" Target="presProps.xml"/><Relationship Id="rId35" Type="http://schemas.openxmlformats.org/officeDocument/2006/relationships/viewProps" Target="viewProps.xml"/><Relationship Id="rId36"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2FE0C7A-A6F8-2D43-8C77-9A6F1D8751BA}" type="datetimeFigureOut">
              <a:rPr lang="en-US" smtClean="0"/>
              <a:t>8/24/16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557E161-B857-9C4F-98FF-0E965F287867}" type="slidenum">
              <a:rPr lang="en-US" smtClean="0"/>
              <a:t>‹#›</a:t>
            </a:fld>
            <a:endParaRPr lang="en-US"/>
          </a:p>
        </p:txBody>
      </p:sp>
    </p:spTree>
    <p:extLst>
      <p:ext uri="{BB962C8B-B14F-4D97-AF65-F5344CB8AC3E}">
        <p14:creationId xmlns:p14="http://schemas.microsoft.com/office/powerpoint/2010/main" val="3694230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B91CBD0-BCE8-C845-88D3-390B60AA69FC}" type="datetimeFigureOut">
              <a:rPr lang="en-US" smtClean="0"/>
              <a:t>8/24/16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F3EA0F1-EBB9-E042-8255-7B211DA13500}" type="slidenum">
              <a:rPr lang="en-US" smtClean="0"/>
              <a:t>‹#›</a:t>
            </a:fld>
            <a:endParaRPr lang="en-US"/>
          </a:p>
        </p:txBody>
      </p:sp>
    </p:spTree>
    <p:extLst>
      <p:ext uri="{BB962C8B-B14F-4D97-AF65-F5344CB8AC3E}">
        <p14:creationId xmlns:p14="http://schemas.microsoft.com/office/powerpoint/2010/main" val="352501639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2</a:t>
            </a:fld>
            <a:endParaRPr lang="en-US"/>
          </a:p>
        </p:txBody>
      </p:sp>
    </p:spTree>
    <p:extLst>
      <p:ext uri="{BB962C8B-B14F-4D97-AF65-F5344CB8AC3E}">
        <p14:creationId xmlns:p14="http://schemas.microsoft.com/office/powerpoint/2010/main" val="27205346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3</a:t>
            </a:fld>
            <a:endParaRPr lang="en-US"/>
          </a:p>
        </p:txBody>
      </p:sp>
    </p:spTree>
    <p:extLst>
      <p:ext uri="{BB962C8B-B14F-4D97-AF65-F5344CB8AC3E}">
        <p14:creationId xmlns:p14="http://schemas.microsoft.com/office/powerpoint/2010/main" val="39260349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noTextEdit="1"/>
          </p:cNvSpPr>
          <p:nvPr>
            <p:ph type="sldImg"/>
          </p:nvPr>
        </p:nvSpPr>
        <p:spPr>
          <a:ln/>
        </p:spPr>
      </p:sp>
      <p:sp>
        <p:nvSpPr>
          <p:cNvPr id="788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000000"/>
                </a:solidFill>
                <a:ea typeface="ＭＳ Ｐゴシック" charset="0"/>
              </a:rPr>
              <a:t>Figure 1.12:</a:t>
            </a:r>
            <a:r>
              <a:rPr noProof="1">
                <a:solidFill>
                  <a:srgbClr val="000000"/>
                </a:solidFill>
                <a:ea typeface="ＭＳ Ｐゴシック" charset="0"/>
              </a:rPr>
              <a:t> </a:t>
            </a:r>
            <a:r>
              <a:rPr i="1" noProof="1">
                <a:solidFill>
                  <a:srgbClr val="000000"/>
                </a:solidFill>
                <a:ea typeface="ＭＳ Ｐゴシック" charset="0"/>
              </a:rPr>
              <a:t>Patterns of natural resource consumption: </a:t>
            </a:r>
            <a:r>
              <a:rPr noProof="1">
                <a:solidFill>
                  <a:srgbClr val="000000"/>
                </a:solidFill>
                <a:ea typeface="ＭＳ Ｐゴシック" charset="0"/>
              </a:rPr>
              <a:t>The top photo shows a family of five subsistence farmers with all their possessions. They live in the village of Shingkhey, Bhutan, in the Himalaya Mountains, which are sandwiched between China and India in South Asia. The bottom photo shows a typical U.S. family of four living in Pearland, Texas, with their possessions</a:t>
            </a:r>
            <a:r>
              <a:rPr noProof="1">
                <a:solidFill>
                  <a:srgbClr val="000000"/>
                </a:solidFill>
                <a:latin typeface="FrutigerLTStd-Light" charset="0"/>
                <a:ea typeface="ＭＳ Ｐゴシック" charset="0"/>
              </a:rPr>
              <a:t>.</a:t>
            </a:r>
          </a:p>
          <a:p>
            <a:endParaRPr lang="en-US">
              <a:ea typeface="ＭＳ Ｐゴシック" charset="0"/>
            </a:endParaRPr>
          </a:p>
        </p:txBody>
      </p:sp>
      <p:sp>
        <p:nvSpPr>
          <p:cNvPr id="7885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CA8FC48F-1E43-4A45-8D17-8680105BC3B4}" type="slidenum">
              <a:rPr lang="en-US" sz="1200"/>
              <a:pPr/>
              <a:t>16</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84995"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CD0000"/>
                </a:solidFill>
                <a:ea typeface="ＭＳ Ｐゴシック" charset="0"/>
              </a:rPr>
              <a:t>Figure 1.13:</a:t>
            </a:r>
            <a:r>
              <a:rPr noProof="1">
                <a:solidFill>
                  <a:srgbClr val="CD0000"/>
                </a:solidFill>
                <a:ea typeface="ＭＳ Ｐゴシック" charset="0"/>
              </a:rPr>
              <a:t> </a:t>
            </a:r>
            <a:r>
              <a:rPr b="1" noProof="1">
                <a:solidFill>
                  <a:srgbClr val="CD0000"/>
                </a:solidFill>
                <a:ea typeface="ＭＳ Ｐゴシック" charset="0"/>
              </a:rPr>
              <a:t>Natural capital use and degradation. </a:t>
            </a:r>
          </a:p>
          <a:p>
            <a:r>
              <a:rPr noProof="1">
                <a:solidFill>
                  <a:srgbClr val="000000"/>
                </a:solidFill>
                <a:ea typeface="ＭＳ Ｐゴシック" charset="0"/>
              </a:rPr>
              <a:t>These graphs show the total and per capita ecological footprints of selected countries (top). In 2008, humanity’s total, or global, ecological footprint was at least 30% higher than the earth’s biological capacity (bottom) and is projected to be twice the planet’s biological capacity by around 2035. </a:t>
            </a:r>
            <a:r>
              <a:rPr b="1" noProof="1">
                <a:solidFill>
                  <a:srgbClr val="000000"/>
                </a:solidFill>
                <a:ea typeface="ＭＳ Ｐゴシック" charset="0"/>
              </a:rPr>
              <a:t>Question: </a:t>
            </a:r>
            <a:r>
              <a:rPr noProof="1">
                <a:solidFill>
                  <a:srgbClr val="000000"/>
                </a:solidFill>
                <a:ea typeface="ＭＳ Ｐゴシック" charset="0"/>
              </a:rPr>
              <a:t>If we are living beyond the earth’s renewable biological capacity, why do you think the human population and per capita resource consumption are still growing rapidly? (Data from Worldwide Fund for Nature, Global Footprint Network, </a:t>
            </a:r>
            <a:r>
              <a:rPr i="1" noProof="1">
                <a:solidFill>
                  <a:srgbClr val="000000"/>
                </a:solidFill>
                <a:ea typeface="ＭＳ Ｐゴシック" charset="0"/>
              </a:rPr>
              <a:t>Living Planet Report </a:t>
            </a:r>
            <a:r>
              <a:rPr noProof="1">
                <a:solidFill>
                  <a:srgbClr val="000000"/>
                </a:solidFill>
                <a:ea typeface="ＭＳ Ｐゴシック" charset="0"/>
              </a:rPr>
              <a:t>2008. See </a:t>
            </a:r>
            <a:r>
              <a:rPr u="sng" noProof="1">
                <a:solidFill>
                  <a:srgbClr val="000000"/>
                </a:solidFill>
                <a:ea typeface="ＭＳ Ｐゴシック" charset="0"/>
              </a:rPr>
              <a:t>www.footprintnetwork.org/en/index.php/GFn/page/world_footprin</a:t>
            </a:r>
            <a:r>
              <a:rPr u="sng" noProof="1">
                <a:solidFill>
                  <a:srgbClr val="000000"/>
                </a:solidFill>
                <a:latin typeface="FrutigerLTStd-Roman" charset="0"/>
                <a:ea typeface="ＭＳ Ｐゴシック" charset="0"/>
              </a:rPr>
              <a:t>t/</a:t>
            </a:r>
            <a:r>
              <a:rPr noProof="1">
                <a:solidFill>
                  <a:srgbClr val="000000"/>
                </a:solidFill>
                <a:latin typeface="FrutigerLTStd-Light" charset="0"/>
                <a:ea typeface="ＭＳ Ｐゴシック" charset="0"/>
              </a:rPr>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a:ln/>
        </p:spPr>
      </p:sp>
      <p:sp>
        <p:nvSpPr>
          <p:cNvPr id="890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ct val="0"/>
              </a:spcBef>
            </a:pPr>
            <a:r>
              <a:rPr lang="en-US" sz="2400">
                <a:ea typeface="ＭＳ Ｐゴシック" charset="0"/>
              </a:rPr>
              <a:t>Figure 7 This map shows the relative risk of tornados across the continental United States. (Data from NOAA)</a:t>
            </a:r>
          </a:p>
          <a:p>
            <a:pPr>
              <a:spcBef>
                <a:spcPct val="0"/>
              </a:spcBef>
            </a:pPr>
            <a:endParaRPr lang="en-US">
              <a:ea typeface="ＭＳ Ｐゴシック" charset="0"/>
            </a:endParaRPr>
          </a:p>
        </p:txBody>
      </p:sp>
      <p:sp>
        <p:nvSpPr>
          <p:cNvPr id="890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F35D0FD-49DF-3046-B46F-BCD97C320A35}" type="slidenum">
              <a:rPr lang="en-US" sz="1200"/>
              <a:pPr/>
              <a:t>18</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a:ln/>
        </p:spPr>
      </p:sp>
      <p:sp>
        <p:nvSpPr>
          <p:cNvPr id="911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911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8D8683C0-0869-5D43-AECE-C00D3E37636E}" type="slidenum">
              <a:rPr lang="en-US" sz="1200"/>
              <a:pPr/>
              <a:t>20</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Slide Image Placeholder 1"/>
          <p:cNvSpPr>
            <a:spLocks noGrp="1" noRot="1" noChangeAspect="1" noTextEdit="1"/>
          </p:cNvSpPr>
          <p:nvPr>
            <p:ph type="sldImg"/>
          </p:nvPr>
        </p:nvSpPr>
        <p:spPr>
          <a:ln/>
        </p:spPr>
      </p:sp>
      <p:sp>
        <p:nvSpPr>
          <p:cNvPr id="142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2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ＭＳ Ｐゴシック" charset="0"/>
                <a:cs typeface="ＭＳ Ｐゴシック" charset="0"/>
              </a:defRPr>
            </a:lvl1pPr>
            <a:lvl2pPr marL="742950" indent="-285750">
              <a:defRPr sz="2400">
                <a:solidFill>
                  <a:schemeClr val="tx1"/>
                </a:solidFill>
                <a:latin typeface="Arial" charset="0"/>
                <a:ea typeface="ＭＳ Ｐゴシック" charset="0"/>
              </a:defRPr>
            </a:lvl2pPr>
            <a:lvl3pPr marL="1143000" indent="-228600">
              <a:defRPr sz="2400">
                <a:solidFill>
                  <a:schemeClr val="tx1"/>
                </a:solidFill>
                <a:latin typeface="Arial" charset="0"/>
                <a:ea typeface="ＭＳ Ｐゴシック" charset="0"/>
              </a:defRPr>
            </a:lvl3pPr>
            <a:lvl4pPr marL="1600200" indent="-228600">
              <a:defRPr sz="2400">
                <a:solidFill>
                  <a:schemeClr val="tx1"/>
                </a:solidFill>
                <a:latin typeface="Arial" charset="0"/>
                <a:ea typeface="ＭＳ Ｐゴシック" charset="0"/>
              </a:defRPr>
            </a:lvl4pPr>
            <a:lvl5pPr marL="2057400" indent="-22860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fld id="{739E3127-9AF3-9D40-A732-3EA32634DDAA}" type="slidenum">
              <a:rPr lang="en-US" sz="1200"/>
              <a:pPr/>
              <a:t>29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C13C8227-3E55-624B-880F-856DE86B59C7}" type="datetimeFigureOut">
              <a:rPr lang="en-US" smtClean="0"/>
              <a:t>8/24/16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1520822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3C8227-3E55-624B-880F-856DE86B59C7}" type="datetimeFigureOut">
              <a:rPr lang="en-US" smtClean="0"/>
              <a:t>8/24/16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33343217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3C8227-3E55-624B-880F-856DE86B59C7}" type="datetimeFigureOut">
              <a:rPr lang="en-US" smtClean="0"/>
              <a:t>8/24/16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276090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13C8227-3E55-624B-880F-856DE86B59C7}" type="datetimeFigureOut">
              <a:rPr lang="en-US" smtClean="0"/>
              <a:t>8/24/16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38205403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13C8227-3E55-624B-880F-856DE86B59C7}" type="datetimeFigureOut">
              <a:rPr lang="en-US" smtClean="0"/>
              <a:t>8/24/16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3910797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C13C8227-3E55-624B-880F-856DE86B59C7}" type="datetimeFigureOut">
              <a:rPr lang="en-US" smtClean="0"/>
              <a:t>8/24/16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7853827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C13C8227-3E55-624B-880F-856DE86B59C7}" type="datetimeFigureOut">
              <a:rPr lang="en-US" smtClean="0"/>
              <a:t>8/24/16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30027042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13C8227-3E55-624B-880F-856DE86B59C7}" type="datetimeFigureOut">
              <a:rPr lang="en-US" smtClean="0"/>
              <a:t>8/24/16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41096136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13C8227-3E55-624B-880F-856DE86B59C7}" type="datetimeFigureOut">
              <a:rPr lang="en-US" smtClean="0"/>
              <a:t>8/24/16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40341589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3C8227-3E55-624B-880F-856DE86B59C7}" type="datetimeFigureOut">
              <a:rPr lang="en-US" smtClean="0"/>
              <a:t>8/24/16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1466484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13C8227-3E55-624B-880F-856DE86B59C7}" type="datetimeFigureOut">
              <a:rPr lang="en-US" smtClean="0"/>
              <a:t>8/24/16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3358FF-ACB8-114F-97A1-1AC4552AF6AE}" type="slidenum">
              <a:rPr lang="en-US" smtClean="0"/>
              <a:t>‹#›</a:t>
            </a:fld>
            <a:endParaRPr lang="en-US"/>
          </a:p>
        </p:txBody>
      </p:sp>
    </p:spTree>
    <p:extLst>
      <p:ext uri="{BB962C8B-B14F-4D97-AF65-F5344CB8AC3E}">
        <p14:creationId xmlns:p14="http://schemas.microsoft.com/office/powerpoint/2010/main" val="277724135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3C8227-3E55-624B-880F-856DE86B59C7}" type="datetimeFigureOut">
              <a:rPr lang="en-US" smtClean="0"/>
              <a:t>8/24/16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3358FF-ACB8-114F-97A1-1AC4552AF6AE}" type="slidenum">
              <a:rPr lang="en-US" smtClean="0"/>
              <a:t>‹#›</a:t>
            </a:fld>
            <a:endParaRPr lang="en-US"/>
          </a:p>
        </p:txBody>
      </p:sp>
    </p:spTree>
    <p:extLst>
      <p:ext uri="{BB962C8B-B14F-4D97-AF65-F5344CB8AC3E}">
        <p14:creationId xmlns:p14="http://schemas.microsoft.com/office/powerpoint/2010/main" val="5512137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3.png"/><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7.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9.jpe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5" Type="http://schemas.openxmlformats.org/officeDocument/2006/relationships/image" Target="../media/image23.png"/><Relationship Id="rId1" Type="http://schemas.openxmlformats.org/officeDocument/2006/relationships/slideLayout" Target="../slideLayouts/slideLayout1.xml"/><Relationship Id="rId2" Type="http://schemas.openxmlformats.org/officeDocument/2006/relationships/image" Target="../media/image2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5.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6.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7.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459017" y="1854044"/>
            <a:ext cx="8216403" cy="2362200"/>
          </a:xfrm>
          <a:noFill/>
        </p:spPr>
        <p:txBody>
          <a:bodyPr anchor="ctr"/>
          <a:lstStyle/>
          <a:p>
            <a:pPr algn="l" eaLnBrk="1" hangingPunct="1">
              <a:buClr>
                <a:srgbClr val="1F881A"/>
              </a:buClr>
              <a:buFont typeface="Wingdings" charset="0"/>
              <a:buNone/>
            </a:pPr>
            <a:r>
              <a:rPr lang="en-US" sz="3000" b="1" dirty="0" smtClean="0">
                <a:solidFill>
                  <a:srgbClr val="000000"/>
                </a:solidFill>
                <a:latin typeface="Arial" charset="0"/>
                <a:ea typeface="ＭＳ Ｐゴシック" charset="0"/>
              </a:rPr>
              <a:t>CHAPTER 1</a:t>
            </a:r>
          </a:p>
          <a:p>
            <a:pPr algn="l" eaLnBrk="1" hangingPunct="1">
              <a:buClr>
                <a:srgbClr val="1F881A"/>
              </a:buClr>
              <a:buFont typeface="Wingdings" charset="0"/>
              <a:buNone/>
            </a:pPr>
            <a:r>
              <a:rPr lang="en-US" sz="3000" b="1" dirty="0" smtClean="0">
                <a:solidFill>
                  <a:srgbClr val="000000"/>
                </a:solidFill>
                <a:latin typeface="Arial" charset="0"/>
                <a:ea typeface="ＭＳ Ｐゴシック" charset="0"/>
              </a:rPr>
              <a:t>Environmental Problems, Their Causes, &amp; Sustainability</a:t>
            </a:r>
            <a:endParaRPr lang="en-US" sz="3000" b="1" dirty="0">
              <a:solidFill>
                <a:srgbClr val="000000"/>
              </a:solidFill>
              <a:latin typeface="Arial" charset="0"/>
              <a:ea typeface="ＭＳ Ｐゴシック" charset="0"/>
            </a:endParaRPr>
          </a:p>
        </p:txBody>
      </p:sp>
    </p:spTree>
    <p:extLst>
      <p:ext uri="{BB962C8B-B14F-4D97-AF65-F5344CB8AC3E}">
        <p14:creationId xmlns:p14="http://schemas.microsoft.com/office/powerpoint/2010/main" val="85765074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537" y="1764026"/>
            <a:ext cx="8503800" cy="2677656"/>
          </a:xfrm>
          <a:prstGeom prst="rect">
            <a:avLst/>
          </a:prstGeom>
          <a:ln>
            <a:solidFill>
              <a:schemeClr val="tx1"/>
            </a:solidFill>
          </a:ln>
        </p:spPr>
        <p:txBody>
          <a:bodyPr wrap="square">
            <a:spAutoFit/>
          </a:bodyPr>
          <a:lstStyle/>
          <a:p>
            <a:pPr lvl="0"/>
            <a:r>
              <a:rPr lang="en-US" sz="2400" dirty="0"/>
              <a:t>Nonpoint sources of pollution include all of the following EXCEPT:</a:t>
            </a:r>
          </a:p>
          <a:p>
            <a:pPr marL="457200" lvl="0" indent="-457200">
              <a:buFont typeface="+mj-lt"/>
              <a:buAutoNum type="alphaLcPeriod"/>
            </a:pPr>
            <a:r>
              <a:rPr lang="en-US" sz="2400" dirty="0"/>
              <a:t>overspill from a stockyard (a large yard containing pens and sheds, typically adjacent to a slaughterhouse, in which livestock is kept and sorted).</a:t>
            </a:r>
          </a:p>
          <a:p>
            <a:pPr marL="457200" lvl="0" indent="-457200">
              <a:buFont typeface="+mj-lt"/>
              <a:buAutoNum type="alphaLcPeriod"/>
            </a:pPr>
            <a:r>
              <a:rPr lang="en-US" sz="2400" dirty="0"/>
              <a:t>runoff from croplands.</a:t>
            </a:r>
          </a:p>
          <a:p>
            <a:pPr marL="457200" lvl="0" indent="-457200">
              <a:buFont typeface="+mj-lt"/>
              <a:buAutoNum type="alphaLcPeriod"/>
            </a:pPr>
            <a:r>
              <a:rPr lang="en-US" sz="2400" dirty="0"/>
              <a:t>a smokestack from a power plant.</a:t>
            </a:r>
          </a:p>
          <a:p>
            <a:pPr marL="457200" lvl="0" indent="-457200">
              <a:buFont typeface="+mj-lt"/>
              <a:buAutoNum type="alphaLcPeriod"/>
            </a:pPr>
            <a:r>
              <a:rPr lang="en-US" sz="2400" dirty="0"/>
              <a:t>urban runoff from streets.</a:t>
            </a:r>
          </a:p>
        </p:txBody>
      </p:sp>
      <p:sp>
        <p:nvSpPr>
          <p:cNvPr id="3" name="Oval 2"/>
          <p:cNvSpPr>
            <a:spLocks noChangeAspect="1"/>
          </p:cNvSpPr>
          <p:nvPr/>
        </p:nvSpPr>
        <p:spPr>
          <a:xfrm>
            <a:off x="369494" y="3599927"/>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27550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457200" y="519885"/>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Overexploiting Shared Renewable Resources: Tragedy of the Commons</a:t>
            </a:r>
            <a:endParaRPr lang="en-US" sz="3200" b="1" dirty="0">
              <a:ea typeface="ＭＳ Ｐゴシック" charset="0"/>
            </a:endParaRPr>
          </a:p>
        </p:txBody>
      </p:sp>
      <p:pic>
        <p:nvPicPr>
          <p:cNvPr id="2" name="Picture 1"/>
          <p:cNvPicPr>
            <a:picLocks noChangeAspect="1"/>
          </p:cNvPicPr>
          <p:nvPr/>
        </p:nvPicPr>
        <p:blipFill>
          <a:blip r:embed="rId2"/>
          <a:stretch>
            <a:fillRect/>
          </a:stretch>
        </p:blipFill>
        <p:spPr>
          <a:xfrm>
            <a:off x="6146788" y="3530928"/>
            <a:ext cx="2833834" cy="2129424"/>
          </a:xfrm>
          <a:prstGeom prst="rect">
            <a:avLst/>
          </a:prstGeom>
          <a:ln>
            <a:solidFill>
              <a:srgbClr val="000000"/>
            </a:solidFill>
          </a:ln>
        </p:spPr>
      </p:pic>
      <p:sp>
        <p:nvSpPr>
          <p:cNvPr id="5" name="Rectangle 3"/>
          <p:cNvSpPr txBox="1">
            <a:spLocks noChangeArrowheads="1"/>
          </p:cNvSpPr>
          <p:nvPr/>
        </p:nvSpPr>
        <p:spPr>
          <a:xfrm>
            <a:off x="157116" y="1189755"/>
            <a:ext cx="8986884" cy="2364143"/>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300" b="1" dirty="0" smtClean="0">
                <a:solidFill>
                  <a:srgbClr val="000000"/>
                </a:solidFill>
                <a:latin typeface="Calibri"/>
                <a:cs typeface="Calibri"/>
              </a:rPr>
              <a:t>Private property: </a:t>
            </a:r>
            <a:r>
              <a:rPr lang="en-US" sz="2300" dirty="0" smtClean="0">
                <a:solidFill>
                  <a:srgbClr val="000000"/>
                </a:solidFill>
                <a:latin typeface="Calibri"/>
                <a:cs typeface="Calibri"/>
              </a:rPr>
              <a:t>individuals or companies own rights to land, minerals or other resources</a:t>
            </a:r>
          </a:p>
          <a:p>
            <a:pPr algn="l"/>
            <a:r>
              <a:rPr lang="en-US" sz="2300" b="1" dirty="0" smtClean="0">
                <a:solidFill>
                  <a:srgbClr val="000000"/>
                </a:solidFill>
                <a:latin typeface="Calibri"/>
                <a:cs typeface="Calibri"/>
              </a:rPr>
              <a:t>Common property: </a:t>
            </a:r>
            <a:r>
              <a:rPr lang="en-US" sz="2300" dirty="0" smtClean="0">
                <a:solidFill>
                  <a:srgbClr val="000000"/>
                </a:solidFill>
                <a:latin typeface="Calibri"/>
                <a:cs typeface="Calibri"/>
              </a:rPr>
              <a:t>rights to certain resources are held by large groups or individuals</a:t>
            </a:r>
          </a:p>
          <a:p>
            <a:pPr algn="l"/>
            <a:r>
              <a:rPr lang="en-US" sz="2300" b="1" dirty="0" smtClean="0">
                <a:solidFill>
                  <a:srgbClr val="000000"/>
                </a:solidFill>
                <a:latin typeface="Calibri"/>
                <a:cs typeface="Calibri"/>
              </a:rPr>
              <a:t>Open-access renewable resources: </a:t>
            </a:r>
            <a:r>
              <a:rPr lang="en-US" sz="2300" dirty="0" smtClean="0">
                <a:solidFill>
                  <a:srgbClr val="000000"/>
                </a:solidFill>
                <a:latin typeface="Calibri"/>
                <a:cs typeface="Calibri"/>
              </a:rPr>
              <a:t>owned by no one and available for use by anyone at little or no charge. </a:t>
            </a:r>
          </a:p>
          <a:p>
            <a:pPr lvl="1" algn="l"/>
            <a:endParaRPr lang="en-US" sz="2300" b="1" dirty="0">
              <a:solidFill>
                <a:srgbClr val="000000"/>
              </a:solidFill>
              <a:latin typeface="Calibri"/>
              <a:ea typeface="ＭＳ Ｐゴシック" charset="0"/>
              <a:cs typeface="Calibri"/>
            </a:endParaRPr>
          </a:p>
        </p:txBody>
      </p:sp>
      <p:sp>
        <p:nvSpPr>
          <p:cNvPr id="8" name="Rectangle 3"/>
          <p:cNvSpPr txBox="1">
            <a:spLocks noChangeArrowheads="1"/>
          </p:cNvSpPr>
          <p:nvPr/>
        </p:nvSpPr>
        <p:spPr>
          <a:xfrm>
            <a:off x="157116" y="3554527"/>
            <a:ext cx="5941351"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300" b="1" dirty="0" smtClean="0">
                <a:solidFill>
                  <a:srgbClr val="000000"/>
                </a:solidFill>
                <a:latin typeface="Calibri"/>
                <a:ea typeface="ＭＳ Ｐゴシック" charset="0"/>
                <a:cs typeface="Calibri"/>
              </a:rPr>
              <a:t>Tragedy </a:t>
            </a:r>
            <a:r>
              <a:rPr lang="en-US" sz="2300" b="1" dirty="0" smtClean="0">
                <a:solidFill>
                  <a:srgbClr val="000000"/>
                </a:solidFill>
                <a:latin typeface="Calibri"/>
                <a:ea typeface="ＭＳ Ｐゴシック" charset="0"/>
                <a:cs typeface="Calibri"/>
              </a:rPr>
              <a:t>of the commons</a:t>
            </a:r>
          </a:p>
          <a:p>
            <a:pPr marL="342900" indent="-342900" algn="l">
              <a:buFont typeface="Arial"/>
              <a:buChar char="•"/>
            </a:pPr>
            <a:r>
              <a:rPr lang="en-US" sz="2300" dirty="0" smtClean="0">
                <a:solidFill>
                  <a:srgbClr val="000000"/>
                </a:solidFill>
                <a:latin typeface="Calibri"/>
                <a:ea typeface="ＭＳ Ｐゴシック" charset="0"/>
                <a:cs typeface="Calibri"/>
              </a:rPr>
              <a:t>Common property and open-access renewable resources degraded from overuse</a:t>
            </a:r>
            <a:endParaRPr lang="en-US" sz="2300" dirty="0">
              <a:solidFill>
                <a:srgbClr val="000000"/>
              </a:solidFill>
              <a:latin typeface="Calibri"/>
              <a:cs typeface="Calibri"/>
            </a:endParaRPr>
          </a:p>
          <a:p>
            <a:pPr marL="342900" indent="-342900" algn="l">
              <a:buFont typeface="Arial"/>
              <a:buChar char="•"/>
            </a:pPr>
            <a:r>
              <a:rPr lang="en-US" sz="2300" dirty="0" smtClean="0">
                <a:solidFill>
                  <a:srgbClr val="000000"/>
                </a:solidFill>
                <a:latin typeface="Calibri"/>
                <a:cs typeface="Calibri"/>
              </a:rPr>
              <a:t>Ecologist Garrett Hardin 1968 outlined the misuse of open-access resources</a:t>
            </a:r>
          </a:p>
          <a:p>
            <a:pPr algn="l"/>
            <a:r>
              <a:rPr lang="en-US" sz="2300" b="1" dirty="0" smtClean="0">
                <a:solidFill>
                  <a:srgbClr val="000000"/>
                </a:solidFill>
                <a:latin typeface="Calibri"/>
                <a:cs typeface="Calibri"/>
              </a:rPr>
              <a:t>Solutions:</a:t>
            </a:r>
            <a:r>
              <a:rPr lang="en-US" sz="2300" dirty="0" smtClean="0">
                <a:solidFill>
                  <a:srgbClr val="000000"/>
                </a:solidFill>
                <a:latin typeface="Calibri"/>
                <a:cs typeface="Calibri"/>
              </a:rPr>
              <a:t> </a:t>
            </a:r>
            <a:r>
              <a:rPr lang="en-US" sz="2300" dirty="0" smtClean="0">
                <a:solidFill>
                  <a:srgbClr val="000000"/>
                </a:solidFill>
                <a:latin typeface="Calibri"/>
                <a:cs typeface="Calibri"/>
              </a:rPr>
              <a:t>1</a:t>
            </a:r>
            <a:r>
              <a:rPr lang="en-US" sz="2300" dirty="0" smtClean="0">
                <a:solidFill>
                  <a:srgbClr val="000000"/>
                </a:solidFill>
                <a:latin typeface="Calibri"/>
                <a:cs typeface="Calibri"/>
              </a:rPr>
              <a:t>) use resource at a rate well below sustainable yield or </a:t>
            </a:r>
            <a:r>
              <a:rPr lang="en-US" sz="2300" dirty="0" smtClean="0">
                <a:solidFill>
                  <a:srgbClr val="000000"/>
                </a:solidFill>
                <a:latin typeface="Calibri"/>
                <a:cs typeface="Calibri"/>
              </a:rPr>
              <a:t>2</a:t>
            </a:r>
            <a:r>
              <a:rPr lang="en-US" sz="2300" dirty="0" smtClean="0">
                <a:solidFill>
                  <a:srgbClr val="000000"/>
                </a:solidFill>
                <a:latin typeface="Calibri"/>
                <a:cs typeface="Calibri"/>
              </a:rPr>
              <a:t>) convert to private ownership</a:t>
            </a:r>
          </a:p>
          <a:p>
            <a:pPr lvl="1" algn="l"/>
            <a:endParaRPr lang="en-US" sz="2300" b="1" dirty="0">
              <a:solidFill>
                <a:srgbClr val="000000"/>
              </a:solidFill>
              <a:latin typeface="Calibri"/>
              <a:ea typeface="ＭＳ Ｐゴシック" charset="0"/>
              <a:cs typeface="Calibri"/>
            </a:endParaRPr>
          </a:p>
        </p:txBody>
      </p:sp>
    </p:spTree>
    <p:extLst>
      <p:ext uri="{BB962C8B-B14F-4D97-AF65-F5344CB8AC3E}">
        <p14:creationId xmlns:p14="http://schemas.microsoft.com/office/powerpoint/2010/main" val="326495999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0146" y="1764026"/>
            <a:ext cx="6902433" cy="2677656"/>
          </a:xfrm>
          <a:prstGeom prst="rect">
            <a:avLst/>
          </a:prstGeom>
          <a:ln>
            <a:solidFill>
              <a:schemeClr val="tx1"/>
            </a:solidFill>
          </a:ln>
        </p:spPr>
        <p:txBody>
          <a:bodyPr wrap="square">
            <a:spAutoFit/>
          </a:bodyPr>
          <a:lstStyle/>
          <a:p>
            <a:pPr lvl="0"/>
            <a:r>
              <a:rPr lang="en-US" sz="2400" dirty="0"/>
              <a:t>An example of the tragedy of the commons would be:</a:t>
            </a:r>
          </a:p>
          <a:p>
            <a:pPr lvl="0"/>
            <a:r>
              <a:rPr lang="en-US" sz="2400" dirty="0"/>
              <a:t>grazing cattle on private land.</a:t>
            </a:r>
          </a:p>
          <a:p>
            <a:pPr marL="457200" lvl="0" indent="-457200">
              <a:buFont typeface="+mj-lt"/>
              <a:buAutoNum type="alphaLcPeriod"/>
            </a:pPr>
            <a:r>
              <a:rPr lang="en-US" sz="2400" dirty="0" smtClean="0"/>
              <a:t>Grazing cattle on private land.</a:t>
            </a:r>
          </a:p>
          <a:p>
            <a:pPr marL="457200" lvl="0" indent="-457200">
              <a:buFont typeface="+mj-lt"/>
              <a:buAutoNum type="alphaLcPeriod"/>
            </a:pPr>
            <a:r>
              <a:rPr lang="en-US" sz="2400" dirty="0" smtClean="0"/>
              <a:t>emitting </a:t>
            </a:r>
            <a:r>
              <a:rPr lang="en-US" sz="2400" dirty="0"/>
              <a:t>sulfur dioxide into the atmosphere.</a:t>
            </a:r>
          </a:p>
          <a:p>
            <a:pPr marL="457200" lvl="0" indent="-457200">
              <a:buFont typeface="+mj-lt"/>
              <a:buAutoNum type="alphaLcPeriod"/>
            </a:pPr>
            <a:r>
              <a:rPr lang="en-US" sz="2400" dirty="0"/>
              <a:t>harvesting lumber on private property.</a:t>
            </a:r>
          </a:p>
          <a:p>
            <a:pPr marL="457200" lvl="0" indent="-457200">
              <a:buFont typeface="+mj-lt"/>
              <a:buAutoNum type="alphaLcPeriod"/>
            </a:pPr>
            <a:r>
              <a:rPr lang="en-US" sz="2400" dirty="0"/>
              <a:t>fish in a stock tank.</a:t>
            </a:r>
          </a:p>
          <a:p>
            <a:pPr marL="457200" lvl="0" indent="-457200">
              <a:buFont typeface="+mj-lt"/>
              <a:buAutoNum type="alphaLcPeriod"/>
            </a:pPr>
            <a:r>
              <a:rPr lang="en-US" sz="2400" dirty="0"/>
              <a:t>gathering fruit from an orchard.  </a:t>
            </a:r>
          </a:p>
        </p:txBody>
      </p:sp>
      <p:sp>
        <p:nvSpPr>
          <p:cNvPr id="3" name="Oval 2"/>
          <p:cNvSpPr>
            <a:spLocks noChangeAspect="1"/>
          </p:cNvSpPr>
          <p:nvPr/>
        </p:nvSpPr>
        <p:spPr>
          <a:xfrm>
            <a:off x="980146" y="2923445"/>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1837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457200" y="842151"/>
            <a:ext cx="8405526"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smtClean="0">
                <a:solidFill>
                  <a:srgbClr val="000000"/>
                </a:solidFill>
                <a:ea typeface="ＭＳ Ｐゴシック" charset="0"/>
              </a:rPr>
              <a:t>Economic growth: </a:t>
            </a:r>
            <a:r>
              <a:rPr lang="en-US" sz="2400" dirty="0" smtClean="0">
                <a:solidFill>
                  <a:srgbClr val="000000"/>
                </a:solidFill>
                <a:ea typeface="ＭＳ Ｐゴシック" charset="0"/>
              </a:rPr>
              <a:t>increase in output of a nation’</a:t>
            </a:r>
            <a:r>
              <a:rPr lang="en-US" altLang="ja-JP" sz="2400" dirty="0" smtClean="0">
                <a:solidFill>
                  <a:srgbClr val="000000"/>
                </a:solidFill>
                <a:ea typeface="ＭＳ Ｐゴシック" charset="0"/>
              </a:rPr>
              <a:t>s goods and services</a:t>
            </a:r>
            <a:endParaRPr lang="en-US" sz="2400" dirty="0" smtClean="0">
              <a:solidFill>
                <a:srgbClr val="000000"/>
              </a:solidFill>
              <a:ea typeface="ＭＳ Ｐゴシック" charset="0"/>
            </a:endParaRPr>
          </a:p>
          <a:p>
            <a:pPr algn="l"/>
            <a:r>
              <a:rPr lang="en-US" sz="2400" b="1" dirty="0" smtClean="0">
                <a:solidFill>
                  <a:srgbClr val="000000"/>
                </a:solidFill>
                <a:ea typeface="ＭＳ Ｐゴシック" charset="0"/>
              </a:rPr>
              <a:t>Gross domestic product (GDP)</a:t>
            </a:r>
            <a:r>
              <a:rPr lang="en-US" sz="2400" dirty="0" smtClean="0">
                <a:solidFill>
                  <a:srgbClr val="000000"/>
                </a:solidFill>
                <a:ea typeface="ＭＳ Ｐゴシック" charset="0"/>
              </a:rPr>
              <a:t>: annual market value of all goods and services produced by all businesses, foreign and domestic, operating within a country</a:t>
            </a:r>
          </a:p>
          <a:p>
            <a:pPr algn="l"/>
            <a:r>
              <a:rPr lang="en-US" sz="2400" b="1" dirty="0" smtClean="0">
                <a:solidFill>
                  <a:srgbClr val="000000"/>
                </a:solidFill>
                <a:ea typeface="ＭＳ Ｐゴシック" charset="0"/>
              </a:rPr>
              <a:t>Per capita GDP</a:t>
            </a:r>
            <a:r>
              <a:rPr lang="en-US" sz="2400" dirty="0" smtClean="0">
                <a:solidFill>
                  <a:srgbClr val="000000"/>
                </a:solidFill>
                <a:ea typeface="ＭＳ Ｐゴシック" charset="0"/>
              </a:rPr>
              <a:t>: </a:t>
            </a:r>
            <a:r>
              <a:rPr lang="en-US" sz="2400" dirty="0" smtClean="0">
                <a:solidFill>
                  <a:srgbClr val="000000"/>
                </a:solidFill>
                <a:ea typeface="ＭＳ Ｐゴシック" charset="0"/>
              </a:rPr>
              <a:t>GDP per person</a:t>
            </a:r>
            <a:endParaRPr lang="en-US" sz="2400" dirty="0" smtClean="0">
              <a:solidFill>
                <a:srgbClr val="000000"/>
              </a:solidFill>
              <a:ea typeface="ＭＳ Ｐゴシック" charset="0"/>
            </a:endParaRPr>
          </a:p>
          <a:p>
            <a:pPr algn="l"/>
            <a:r>
              <a:rPr lang="en-US" sz="2400" b="1" dirty="0" smtClean="0">
                <a:solidFill>
                  <a:srgbClr val="000000"/>
                </a:solidFill>
                <a:ea typeface="ＭＳ Ｐゴシック" charset="0"/>
              </a:rPr>
              <a:t>Economic development</a:t>
            </a:r>
            <a:r>
              <a:rPr lang="en-US" sz="2400" dirty="0" smtClean="0">
                <a:solidFill>
                  <a:srgbClr val="000000"/>
                </a:solidFill>
                <a:ea typeface="ＭＳ Ｐゴシック" charset="0"/>
              </a:rPr>
              <a:t>: using economic growth to raise living standards</a:t>
            </a:r>
          </a:p>
          <a:p>
            <a:pPr algn="l"/>
            <a:r>
              <a:rPr lang="en-US" sz="2400" b="1" dirty="0" smtClean="0">
                <a:solidFill>
                  <a:srgbClr val="000000"/>
                </a:solidFill>
                <a:ea typeface="ＭＳ Ｐゴシック" charset="0"/>
              </a:rPr>
              <a:t>More-developed countries</a:t>
            </a:r>
            <a:r>
              <a:rPr lang="en-US" sz="2400" dirty="0" smtClean="0">
                <a:solidFill>
                  <a:srgbClr val="000000"/>
                </a:solidFill>
                <a:ea typeface="ＭＳ Ｐゴシック" charset="0"/>
              </a:rPr>
              <a:t>: </a:t>
            </a:r>
          </a:p>
          <a:p>
            <a:pPr algn="l"/>
            <a:r>
              <a:rPr lang="en-US" sz="2400" dirty="0" smtClean="0">
                <a:solidFill>
                  <a:srgbClr val="000000"/>
                </a:solidFill>
                <a:ea typeface="ＭＳ Ｐゴシック" charset="0"/>
              </a:rPr>
              <a:t>North America, Australia, New Zealand, Japan, most of Europe</a:t>
            </a:r>
          </a:p>
          <a:p>
            <a:pPr algn="l"/>
            <a:r>
              <a:rPr lang="en-US" sz="2400" b="1" dirty="0" smtClean="0">
                <a:solidFill>
                  <a:srgbClr val="000000"/>
                </a:solidFill>
                <a:ea typeface="ＭＳ Ｐゴシック" charset="0"/>
              </a:rPr>
              <a:t>Less-developed countries</a:t>
            </a:r>
            <a:r>
              <a:rPr lang="en-US" sz="2400" dirty="0" smtClean="0">
                <a:solidFill>
                  <a:srgbClr val="000000"/>
                </a:solidFill>
                <a:ea typeface="ＭＳ Ｐゴシック" charset="0"/>
              </a:rPr>
              <a:t>: </a:t>
            </a:r>
          </a:p>
          <a:p>
            <a:pPr algn="l"/>
            <a:r>
              <a:rPr lang="en-US" sz="2400" dirty="0" smtClean="0">
                <a:solidFill>
                  <a:srgbClr val="000000"/>
                </a:solidFill>
                <a:ea typeface="ＭＳ Ｐゴシック" charset="0"/>
              </a:rPr>
              <a:t>most countries in Africa, Asia, Latin America</a:t>
            </a:r>
          </a:p>
          <a:p>
            <a:pPr algn="l"/>
            <a:endParaRPr lang="en-US" sz="2400" dirty="0">
              <a:solidFill>
                <a:srgbClr val="000000"/>
              </a:solidFill>
              <a:ea typeface="ＭＳ Ｐゴシック" charset="0"/>
            </a:endParaRPr>
          </a:p>
        </p:txBody>
      </p:sp>
      <p:sp>
        <p:nvSpPr>
          <p:cNvPr id="8" name="Rectangle 2"/>
          <p:cNvSpPr txBox="1">
            <a:spLocks noChangeArrowheads="1"/>
          </p:cNvSpPr>
          <p:nvPr/>
        </p:nvSpPr>
        <p:spPr>
          <a:xfrm>
            <a:off x="457200" y="76200"/>
            <a:ext cx="8229600" cy="612277"/>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Countries Differ in Levels of Unsustainability</a:t>
            </a:r>
            <a:endParaRPr lang="en-US" sz="3200" b="1" dirty="0">
              <a:ea typeface="ＭＳ Ｐゴシック" charset="0"/>
            </a:endParaRPr>
          </a:p>
        </p:txBody>
      </p:sp>
    </p:spTree>
    <p:extLst>
      <p:ext uri="{BB962C8B-B14F-4D97-AF65-F5344CB8AC3E}">
        <p14:creationId xmlns:p14="http://schemas.microsoft.com/office/powerpoint/2010/main" val="375976836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9144000" cy="609600"/>
          </a:xfrm>
          <a:prstGeom prst="rect">
            <a:avLst/>
          </a:prstGeom>
          <a:solidFill>
            <a:srgbClr val="FFFFFF"/>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smtClean="0">
                <a:ea typeface="ＭＳ Ｐゴシック" charset="0"/>
              </a:rPr>
              <a:t>Countries by Gross National Income per Capita</a:t>
            </a:r>
            <a:endParaRPr lang="en-US" sz="2800">
              <a:ea typeface="ＭＳ Ｐゴシック" charset="0"/>
            </a:endParaRPr>
          </a:p>
        </p:txBody>
      </p:sp>
      <p:pic>
        <p:nvPicPr>
          <p:cNvPr id="6" name="Picture 5" descr="Supp8_f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558800" y="990600"/>
            <a:ext cx="8024813" cy="5006975"/>
          </a:xfrm>
          <a:prstGeom prst="rect">
            <a:avLst/>
          </a:prstGeom>
          <a:ln>
            <a:solidFill>
              <a:srgbClr val="000000"/>
            </a:solidFill>
          </a:ln>
        </p:spPr>
      </p:pic>
      <p:sp>
        <p:nvSpPr>
          <p:cNvPr id="7" name="Rectangle 7"/>
          <p:cNvSpPr>
            <a:spLocks noChangeArrowheads="1"/>
          </p:cNvSpPr>
          <p:nvPr/>
        </p:nvSpPr>
        <p:spPr bwMode="auto">
          <a:xfrm>
            <a:off x="7558088" y="6584950"/>
            <a:ext cx="1604962"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t>Supplement 8, Fig 2</a:t>
            </a:r>
          </a:p>
        </p:txBody>
      </p:sp>
    </p:spTree>
    <p:extLst>
      <p:ext uri="{BB962C8B-B14F-4D97-AF65-F5344CB8AC3E}">
        <p14:creationId xmlns:p14="http://schemas.microsoft.com/office/powerpoint/2010/main" val="319366799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1147247"/>
            <a:ext cx="8690720"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a:solidFill>
                  <a:schemeClr val="tx1"/>
                </a:solidFill>
                <a:ea typeface="ＭＳ Ｐゴシック" charset="0"/>
              </a:rPr>
              <a:t>Ecological footprint</a:t>
            </a:r>
            <a:r>
              <a:rPr lang="en-US" sz="2400" dirty="0">
                <a:solidFill>
                  <a:schemeClr val="tx1"/>
                </a:solidFill>
                <a:ea typeface="ＭＳ Ｐゴシック" charset="0"/>
              </a:rPr>
              <a:t>: the amount of biologically productive land and water needed to provide the people in a region with indefinite supply of renewable resources, and to absorb and recycle wastes and </a:t>
            </a:r>
            <a:r>
              <a:rPr lang="en-US" sz="2400" dirty="0" smtClean="0">
                <a:solidFill>
                  <a:schemeClr val="tx1"/>
                </a:solidFill>
                <a:ea typeface="ＭＳ Ｐゴシック" charset="0"/>
              </a:rPr>
              <a:t>pollution.  </a:t>
            </a:r>
            <a:r>
              <a:rPr lang="en-US" sz="2400" b="1" dirty="0" smtClean="0">
                <a:solidFill>
                  <a:schemeClr val="tx1"/>
                </a:solidFill>
                <a:ea typeface="ＭＳ Ｐゴシック" charset="0"/>
              </a:rPr>
              <a:t>Per capita ecological footprint- per person</a:t>
            </a:r>
            <a:endParaRPr lang="en-US" sz="2400" dirty="0" smtClean="0">
              <a:solidFill>
                <a:schemeClr val="tx1"/>
              </a:solidFill>
              <a:ea typeface="ＭＳ Ｐゴシック" charset="0"/>
            </a:endParaRPr>
          </a:p>
          <a:p>
            <a:pPr algn="l"/>
            <a:r>
              <a:rPr lang="en-US" sz="2400" b="1" dirty="0" smtClean="0">
                <a:solidFill>
                  <a:schemeClr val="tx1"/>
                </a:solidFill>
                <a:ea typeface="ＭＳ Ｐゴシック" charset="0"/>
              </a:rPr>
              <a:t>Unsustainable</a:t>
            </a:r>
            <a:r>
              <a:rPr lang="en-US" sz="2400" dirty="0">
                <a:solidFill>
                  <a:schemeClr val="tx1"/>
                </a:solidFill>
                <a:ea typeface="ＭＳ Ｐゴシック" charset="0"/>
              </a:rPr>
              <a:t>: footprint is larger than biological capacity for </a:t>
            </a:r>
            <a:r>
              <a:rPr lang="en-US" sz="2400" dirty="0" smtClean="0">
                <a:solidFill>
                  <a:schemeClr val="tx1"/>
                </a:solidFill>
                <a:ea typeface="ＭＳ Ｐゴシック" charset="0"/>
              </a:rPr>
              <a:t>replenishment</a:t>
            </a:r>
            <a:endParaRPr lang="en-US" sz="2400" dirty="0">
              <a:solidFill>
                <a:schemeClr val="tx1"/>
              </a:solidFill>
              <a:ea typeface="ＭＳ Ｐゴシック" charset="0"/>
            </a:endParaRPr>
          </a:p>
          <a:p>
            <a:pPr lvl="1" algn="l"/>
            <a:endParaRPr lang="en-US" sz="2400" b="1" dirty="0">
              <a:solidFill>
                <a:schemeClr val="tx1"/>
              </a:solidFill>
              <a:latin typeface="Calibri"/>
              <a:ea typeface="ＭＳ Ｐゴシック" charset="0"/>
              <a:cs typeface="Calibri"/>
            </a:endParaRPr>
          </a:p>
        </p:txBody>
      </p:sp>
      <p:sp>
        <p:nvSpPr>
          <p:cNvPr id="7" name="Rectangle 2"/>
          <p:cNvSpPr txBox="1">
            <a:spLocks noChangeArrowheads="1"/>
          </p:cNvSpPr>
          <p:nvPr/>
        </p:nvSpPr>
        <p:spPr>
          <a:xfrm>
            <a:off x="457200" y="519885"/>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Ecological Footprints: </a:t>
            </a:r>
            <a:endParaRPr lang="en-US" sz="3200" b="1" dirty="0" smtClean="0">
              <a:ea typeface="ＭＳ Ｐゴシック" charset="0"/>
            </a:endParaRPr>
          </a:p>
          <a:p>
            <a:r>
              <a:rPr lang="en-US" sz="3200" b="1" dirty="0" smtClean="0">
                <a:ea typeface="ＭＳ Ｐゴシック" charset="0"/>
              </a:rPr>
              <a:t>A </a:t>
            </a:r>
            <a:r>
              <a:rPr lang="en-US" sz="3200" b="1" dirty="0">
                <a:ea typeface="ＭＳ Ｐゴシック" charset="0"/>
              </a:rPr>
              <a:t>Model of Unsustainable Use of Resources</a:t>
            </a:r>
          </a:p>
        </p:txBody>
      </p:sp>
      <p:grpSp>
        <p:nvGrpSpPr>
          <p:cNvPr id="10" name="Group 9"/>
          <p:cNvGrpSpPr/>
          <p:nvPr/>
        </p:nvGrpSpPr>
        <p:grpSpPr>
          <a:xfrm>
            <a:off x="4438689" y="3668214"/>
            <a:ext cx="4582727" cy="2801515"/>
            <a:chOff x="2420092" y="3856986"/>
            <a:chExt cx="4582727" cy="2801515"/>
          </a:xfrm>
        </p:grpSpPr>
        <p:pic>
          <p:nvPicPr>
            <p:cNvPr id="5" name="Picture 4"/>
            <p:cNvPicPr>
              <a:picLocks noChangeAspect="1"/>
            </p:cNvPicPr>
            <p:nvPr/>
          </p:nvPicPr>
          <p:blipFill>
            <a:blip r:embed="rId2"/>
            <a:stretch>
              <a:fillRect/>
            </a:stretch>
          </p:blipFill>
          <p:spPr>
            <a:xfrm>
              <a:off x="2420092" y="3856986"/>
              <a:ext cx="4582727" cy="2801515"/>
            </a:xfrm>
            <a:prstGeom prst="rect">
              <a:avLst/>
            </a:prstGeom>
            <a:ln>
              <a:solidFill>
                <a:srgbClr val="000000"/>
              </a:solidFill>
            </a:ln>
          </p:spPr>
        </p:pic>
        <p:sp>
          <p:nvSpPr>
            <p:cNvPr id="9" name="Rectangle 8"/>
            <p:cNvSpPr/>
            <p:nvPr/>
          </p:nvSpPr>
          <p:spPr>
            <a:xfrm>
              <a:off x="4288189" y="3856986"/>
              <a:ext cx="620520" cy="369332"/>
            </a:xfrm>
            <a:prstGeom prst="rect">
              <a:avLst/>
            </a:prstGeom>
            <a:solidFill>
              <a:schemeClr val="bg1"/>
            </a:solidFill>
          </p:spPr>
          <p:txBody>
            <a:bodyPr wrap="none">
              <a:spAutoFit/>
            </a:bodyPr>
            <a:lstStyle/>
            <a:p>
              <a:r>
                <a:rPr lang="en-US" dirty="0" smtClean="0">
                  <a:ea typeface="ＭＳ Ｐゴシック" charset="0"/>
                </a:rPr>
                <a:t>Peru</a:t>
              </a:r>
              <a:endParaRPr lang="en-US" dirty="0"/>
            </a:p>
          </p:txBody>
        </p:sp>
      </p:grpSp>
      <p:grpSp>
        <p:nvGrpSpPr>
          <p:cNvPr id="13" name="Group 12"/>
          <p:cNvGrpSpPr/>
          <p:nvPr/>
        </p:nvGrpSpPr>
        <p:grpSpPr>
          <a:xfrm>
            <a:off x="139964" y="3668214"/>
            <a:ext cx="4056838" cy="2801515"/>
            <a:chOff x="260110" y="3856986"/>
            <a:chExt cx="4056838" cy="2801515"/>
          </a:xfrm>
        </p:grpSpPr>
        <p:pic>
          <p:nvPicPr>
            <p:cNvPr id="11" name="Picture 10"/>
            <p:cNvPicPr>
              <a:picLocks noChangeAspect="1"/>
            </p:cNvPicPr>
            <p:nvPr/>
          </p:nvPicPr>
          <p:blipFill>
            <a:blip r:embed="rId3"/>
            <a:stretch>
              <a:fillRect/>
            </a:stretch>
          </p:blipFill>
          <p:spPr>
            <a:xfrm>
              <a:off x="260110" y="3856986"/>
              <a:ext cx="4056838" cy="2801515"/>
            </a:xfrm>
            <a:prstGeom prst="rect">
              <a:avLst/>
            </a:prstGeom>
            <a:ln>
              <a:solidFill>
                <a:srgbClr val="000000"/>
              </a:solidFill>
            </a:ln>
          </p:spPr>
        </p:pic>
        <p:sp>
          <p:nvSpPr>
            <p:cNvPr id="12" name="Rectangle 11"/>
            <p:cNvSpPr/>
            <p:nvPr/>
          </p:nvSpPr>
          <p:spPr>
            <a:xfrm>
              <a:off x="1914761" y="3859626"/>
              <a:ext cx="713845" cy="369332"/>
            </a:xfrm>
            <a:prstGeom prst="rect">
              <a:avLst/>
            </a:prstGeom>
            <a:solidFill>
              <a:schemeClr val="bg1"/>
            </a:solidFill>
          </p:spPr>
          <p:txBody>
            <a:bodyPr wrap="none">
              <a:spAutoFit/>
            </a:bodyPr>
            <a:lstStyle/>
            <a:p>
              <a:r>
                <a:rPr lang="en-US" dirty="0" smtClean="0">
                  <a:ea typeface="ＭＳ Ｐゴシック" charset="0"/>
                </a:rPr>
                <a:t>China</a:t>
              </a:r>
              <a:endParaRPr lang="en-US" dirty="0"/>
            </a:p>
          </p:txBody>
        </p:sp>
      </p:grpSp>
    </p:spTree>
    <p:extLst>
      <p:ext uri="{BB962C8B-B14F-4D97-AF65-F5344CB8AC3E}">
        <p14:creationId xmlns:p14="http://schemas.microsoft.com/office/powerpoint/2010/main" val="169015074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1"/>
          <p:cNvSpPr>
            <a:spLocks noGrp="1"/>
          </p:cNvSpPr>
          <p:nvPr>
            <p:ph type="title"/>
          </p:nvPr>
        </p:nvSpPr>
        <p:spPr>
          <a:xfrm>
            <a:off x="0" y="0"/>
            <a:ext cx="9144000" cy="609600"/>
          </a:xfrm>
          <a:solidFill>
            <a:schemeClr val="bg1"/>
          </a:solidFill>
        </p:spPr>
        <p:txBody>
          <a:bodyPr/>
          <a:lstStyle/>
          <a:p>
            <a:r>
              <a:rPr lang="en-US" sz="2800" dirty="0">
                <a:ea typeface="ＭＳ Ｐゴシック" charset="0"/>
              </a:rPr>
              <a:t>Patterns of Natural Resource Consumption</a:t>
            </a:r>
          </a:p>
        </p:txBody>
      </p:sp>
      <p:pic>
        <p:nvPicPr>
          <p:cNvPr id="5" name="Picture 5" descr="0112b"/>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6772" y="3503389"/>
            <a:ext cx="4869918" cy="327223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3798" name="Picture 6" descr="0112a"/>
          <p:cNvPicPr preferRelativeResize="0">
            <a:picLocks noGrp="1" noChangeAspect="1" noChangeArrowheads="1"/>
          </p:cNvPicPr>
          <p:nvPr>
            <p:ph idx="4294967295"/>
          </p:nvPr>
        </p:nvPicPr>
        <p:blipFill>
          <a:blip r:embed="rId4">
            <a:extLst>
              <a:ext uri="{28A0092B-C50C-407E-A947-70E740481C1C}">
                <a14:useLocalDpi xmlns:a14="http://schemas.microsoft.com/office/drawing/2010/main" val="0"/>
              </a:ext>
            </a:extLst>
          </a:blip>
          <a:srcRect/>
          <a:stretch>
            <a:fillRect/>
          </a:stretch>
        </p:blipFill>
        <p:spPr>
          <a:xfrm>
            <a:off x="161885" y="781211"/>
            <a:ext cx="4575316" cy="3272233"/>
          </a:xfr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3091774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2" descr="E_011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62000" y="1319213"/>
            <a:ext cx="8286750" cy="42941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58051" name="Rectangle 3" hidden="1"/>
          <p:cNvSpPr>
            <a:spLocks noGrp="1" noChangeArrowheads="1"/>
          </p:cNvSpPr>
          <p:nvPr>
            <p:ph type="title"/>
          </p:nvPr>
        </p:nvSpPr>
        <p:spPr>
          <a:xfrm>
            <a:off x="457200" y="557213"/>
            <a:ext cx="8229600" cy="1143000"/>
          </a:xfrm>
        </p:spPr>
        <p:txBody>
          <a:bodyPr/>
          <a:lstStyle/>
          <a:p>
            <a:pPr eaLnBrk="1" hangingPunct="1">
              <a:defRPr/>
            </a:pPr>
            <a:endParaRPr lang="en-US" sz="2400" smtClean="0"/>
          </a:p>
        </p:txBody>
      </p:sp>
      <p:sp>
        <p:nvSpPr>
          <p:cNvPr id="258053" name="Text Box 5"/>
          <p:cNvSpPr txBox="1">
            <a:spLocks noChangeArrowheads="1"/>
          </p:cNvSpPr>
          <p:nvPr/>
        </p:nvSpPr>
        <p:spPr bwMode="auto">
          <a:xfrm>
            <a:off x="1770063" y="282575"/>
            <a:ext cx="3984625"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Total Ecological Footprint (million hectares) and Share of Global Biological Capacity (%)</a:t>
            </a:r>
          </a:p>
        </p:txBody>
      </p:sp>
      <p:sp>
        <p:nvSpPr>
          <p:cNvPr id="258054" name="Text Box 6"/>
          <p:cNvSpPr txBox="1">
            <a:spLocks noChangeArrowheads="1"/>
          </p:cNvSpPr>
          <p:nvPr/>
        </p:nvSpPr>
        <p:spPr bwMode="auto">
          <a:xfrm>
            <a:off x="6138863" y="298450"/>
            <a:ext cx="2700337"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it-IT" sz="1600" b="1">
                <a:solidFill>
                  <a:srgbClr val="000000"/>
                </a:solidFill>
                <a:cs typeface="Arial" charset="0"/>
              </a:rPr>
              <a:t>Per Capita Ecological Footprint (hectares per person)</a:t>
            </a:r>
            <a:endParaRPr lang="en-US" sz="1600" b="1">
              <a:solidFill>
                <a:srgbClr val="000000"/>
              </a:solidFill>
              <a:cs typeface="Arial" charset="0"/>
            </a:endParaRPr>
          </a:p>
        </p:txBody>
      </p:sp>
      <p:sp>
        <p:nvSpPr>
          <p:cNvPr id="258055" name="Text Box 7"/>
          <p:cNvSpPr txBox="1">
            <a:spLocks noChangeArrowheads="1"/>
          </p:cNvSpPr>
          <p:nvPr/>
        </p:nvSpPr>
        <p:spPr bwMode="auto">
          <a:xfrm>
            <a:off x="427038" y="1236663"/>
            <a:ext cx="1706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United States</a:t>
            </a:r>
          </a:p>
        </p:txBody>
      </p:sp>
      <p:sp>
        <p:nvSpPr>
          <p:cNvPr id="258056" name="Text Box 8"/>
          <p:cNvSpPr txBox="1">
            <a:spLocks noChangeArrowheads="1"/>
          </p:cNvSpPr>
          <p:nvPr/>
        </p:nvSpPr>
        <p:spPr bwMode="auto">
          <a:xfrm>
            <a:off x="3794125" y="1241425"/>
            <a:ext cx="14906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2,810 (25%)</a:t>
            </a:r>
          </a:p>
        </p:txBody>
      </p:sp>
      <p:sp>
        <p:nvSpPr>
          <p:cNvPr id="258057" name="Text Box 9"/>
          <p:cNvSpPr txBox="1">
            <a:spLocks noChangeArrowheads="1"/>
          </p:cNvSpPr>
          <p:nvPr/>
        </p:nvSpPr>
        <p:spPr bwMode="auto">
          <a:xfrm>
            <a:off x="4953000" y="1265252"/>
            <a:ext cx="1371600" cy="48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600" b="1" dirty="0">
                <a:solidFill>
                  <a:srgbClr val="000000"/>
                </a:solidFill>
                <a:cs typeface="Arial" charset="0"/>
              </a:rPr>
              <a:t>United States</a:t>
            </a:r>
          </a:p>
        </p:txBody>
      </p:sp>
      <p:sp>
        <p:nvSpPr>
          <p:cNvPr id="258058" name="Text Box 10"/>
          <p:cNvSpPr txBox="1">
            <a:spLocks noChangeArrowheads="1"/>
          </p:cNvSpPr>
          <p:nvPr/>
        </p:nvSpPr>
        <p:spPr bwMode="auto">
          <a:xfrm>
            <a:off x="8656638" y="1257300"/>
            <a:ext cx="487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600" b="1">
                <a:solidFill>
                  <a:srgbClr val="000000"/>
                </a:solidFill>
                <a:cs typeface="Arial" charset="0"/>
              </a:rPr>
              <a:t>9.7</a:t>
            </a:r>
          </a:p>
        </p:txBody>
      </p:sp>
      <p:sp>
        <p:nvSpPr>
          <p:cNvPr id="258059" name="Text Box 11"/>
          <p:cNvSpPr txBox="1">
            <a:spLocks noChangeArrowheads="1"/>
          </p:cNvSpPr>
          <p:nvPr/>
        </p:nvSpPr>
        <p:spPr bwMode="auto">
          <a:xfrm>
            <a:off x="122238" y="1577975"/>
            <a:ext cx="2011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European Union</a:t>
            </a:r>
          </a:p>
        </p:txBody>
      </p:sp>
      <p:sp>
        <p:nvSpPr>
          <p:cNvPr id="258060" name="Text Box 12"/>
          <p:cNvSpPr txBox="1">
            <a:spLocks noChangeArrowheads="1"/>
          </p:cNvSpPr>
          <p:nvPr/>
        </p:nvSpPr>
        <p:spPr bwMode="auto">
          <a:xfrm>
            <a:off x="3309938" y="1577975"/>
            <a:ext cx="14906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2,160 (19%)</a:t>
            </a:r>
          </a:p>
        </p:txBody>
      </p:sp>
      <p:sp>
        <p:nvSpPr>
          <p:cNvPr id="258061" name="Text Box 13"/>
          <p:cNvSpPr txBox="1">
            <a:spLocks noChangeArrowheads="1"/>
          </p:cNvSpPr>
          <p:nvPr/>
        </p:nvSpPr>
        <p:spPr bwMode="auto">
          <a:xfrm>
            <a:off x="4540250" y="1585913"/>
            <a:ext cx="20113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European Union</a:t>
            </a:r>
          </a:p>
        </p:txBody>
      </p:sp>
      <p:sp>
        <p:nvSpPr>
          <p:cNvPr id="258062" name="Text Box 14"/>
          <p:cNvSpPr txBox="1">
            <a:spLocks noChangeArrowheads="1"/>
          </p:cNvSpPr>
          <p:nvPr/>
        </p:nvSpPr>
        <p:spPr bwMode="auto">
          <a:xfrm>
            <a:off x="7405688" y="1585913"/>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4.7</a:t>
            </a:r>
          </a:p>
        </p:txBody>
      </p:sp>
      <p:sp>
        <p:nvSpPr>
          <p:cNvPr id="258063" name="Text Box 15"/>
          <p:cNvSpPr txBox="1">
            <a:spLocks noChangeArrowheads="1"/>
          </p:cNvSpPr>
          <p:nvPr/>
        </p:nvSpPr>
        <p:spPr bwMode="auto">
          <a:xfrm>
            <a:off x="1171575" y="1914525"/>
            <a:ext cx="881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China</a:t>
            </a:r>
          </a:p>
        </p:txBody>
      </p:sp>
      <p:sp>
        <p:nvSpPr>
          <p:cNvPr id="258064" name="Text Box 16"/>
          <p:cNvSpPr txBox="1">
            <a:spLocks noChangeArrowheads="1"/>
          </p:cNvSpPr>
          <p:nvPr/>
        </p:nvSpPr>
        <p:spPr bwMode="auto">
          <a:xfrm>
            <a:off x="3233738" y="1927225"/>
            <a:ext cx="14906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2,050 (18%)</a:t>
            </a:r>
          </a:p>
        </p:txBody>
      </p:sp>
      <p:sp>
        <p:nvSpPr>
          <p:cNvPr id="258065" name="Text Box 17"/>
          <p:cNvSpPr txBox="1">
            <a:spLocks noChangeArrowheads="1"/>
          </p:cNvSpPr>
          <p:nvPr/>
        </p:nvSpPr>
        <p:spPr bwMode="auto">
          <a:xfrm>
            <a:off x="5535613" y="1919288"/>
            <a:ext cx="881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China</a:t>
            </a:r>
          </a:p>
        </p:txBody>
      </p:sp>
      <p:sp>
        <p:nvSpPr>
          <p:cNvPr id="258066" name="Text Box 18"/>
          <p:cNvSpPr txBox="1">
            <a:spLocks noChangeArrowheads="1"/>
          </p:cNvSpPr>
          <p:nvPr/>
        </p:nvSpPr>
        <p:spPr bwMode="auto">
          <a:xfrm>
            <a:off x="6599238" y="1927225"/>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1.6</a:t>
            </a:r>
          </a:p>
        </p:txBody>
      </p:sp>
      <p:sp>
        <p:nvSpPr>
          <p:cNvPr id="258067" name="Text Box 19"/>
          <p:cNvSpPr txBox="1">
            <a:spLocks noChangeArrowheads="1"/>
          </p:cNvSpPr>
          <p:nvPr/>
        </p:nvSpPr>
        <p:spPr bwMode="auto">
          <a:xfrm>
            <a:off x="1262063" y="2255838"/>
            <a:ext cx="7794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India</a:t>
            </a:r>
          </a:p>
        </p:txBody>
      </p:sp>
      <p:sp>
        <p:nvSpPr>
          <p:cNvPr id="258068" name="Text Box 20"/>
          <p:cNvSpPr txBox="1">
            <a:spLocks noChangeArrowheads="1"/>
          </p:cNvSpPr>
          <p:nvPr/>
        </p:nvSpPr>
        <p:spPr bwMode="auto">
          <a:xfrm>
            <a:off x="2408238" y="2263775"/>
            <a:ext cx="1173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780 (7%)</a:t>
            </a:r>
          </a:p>
        </p:txBody>
      </p:sp>
      <p:sp>
        <p:nvSpPr>
          <p:cNvPr id="258069" name="Text Box 21"/>
          <p:cNvSpPr txBox="1">
            <a:spLocks noChangeArrowheads="1"/>
          </p:cNvSpPr>
          <p:nvPr/>
        </p:nvSpPr>
        <p:spPr bwMode="auto">
          <a:xfrm>
            <a:off x="5629275" y="2263775"/>
            <a:ext cx="7794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India</a:t>
            </a:r>
          </a:p>
        </p:txBody>
      </p:sp>
      <p:sp>
        <p:nvSpPr>
          <p:cNvPr id="258070" name="Text Box 22"/>
          <p:cNvSpPr txBox="1">
            <a:spLocks noChangeArrowheads="1"/>
          </p:cNvSpPr>
          <p:nvPr/>
        </p:nvSpPr>
        <p:spPr bwMode="auto">
          <a:xfrm>
            <a:off x="6415088" y="2251075"/>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0.8</a:t>
            </a:r>
          </a:p>
        </p:txBody>
      </p:sp>
      <p:sp>
        <p:nvSpPr>
          <p:cNvPr id="258071" name="Text Box 23"/>
          <p:cNvSpPr txBox="1">
            <a:spLocks noChangeArrowheads="1"/>
          </p:cNvSpPr>
          <p:nvPr/>
        </p:nvSpPr>
        <p:spPr bwMode="auto">
          <a:xfrm>
            <a:off x="1154113" y="2584450"/>
            <a:ext cx="9064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Japan</a:t>
            </a:r>
          </a:p>
        </p:txBody>
      </p:sp>
      <p:sp>
        <p:nvSpPr>
          <p:cNvPr id="258072" name="Text Box 24"/>
          <p:cNvSpPr txBox="1">
            <a:spLocks noChangeArrowheads="1"/>
          </p:cNvSpPr>
          <p:nvPr/>
        </p:nvSpPr>
        <p:spPr bwMode="auto">
          <a:xfrm>
            <a:off x="2255838" y="2600325"/>
            <a:ext cx="1173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540 (5%)</a:t>
            </a:r>
          </a:p>
        </p:txBody>
      </p:sp>
      <p:sp>
        <p:nvSpPr>
          <p:cNvPr id="258073" name="Text Box 25"/>
          <p:cNvSpPr txBox="1">
            <a:spLocks noChangeArrowheads="1"/>
          </p:cNvSpPr>
          <p:nvPr/>
        </p:nvSpPr>
        <p:spPr bwMode="auto">
          <a:xfrm>
            <a:off x="5510213" y="2592388"/>
            <a:ext cx="9064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Japan</a:t>
            </a:r>
          </a:p>
        </p:txBody>
      </p:sp>
      <p:sp>
        <p:nvSpPr>
          <p:cNvPr id="258074" name="Text Box 26"/>
          <p:cNvSpPr txBox="1">
            <a:spLocks noChangeArrowheads="1"/>
          </p:cNvSpPr>
          <p:nvPr/>
        </p:nvSpPr>
        <p:spPr bwMode="auto">
          <a:xfrm>
            <a:off x="7451725" y="2605088"/>
            <a:ext cx="5635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4.8</a:t>
            </a:r>
          </a:p>
        </p:txBody>
      </p:sp>
      <p:sp>
        <p:nvSpPr>
          <p:cNvPr id="258075" name="Text Box 27"/>
          <p:cNvSpPr txBox="1">
            <a:spLocks noChangeArrowheads="1"/>
          </p:cNvSpPr>
          <p:nvPr/>
        </p:nvSpPr>
        <p:spPr bwMode="auto">
          <a:xfrm>
            <a:off x="271463" y="3086100"/>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2.5</a:t>
            </a:r>
          </a:p>
        </p:txBody>
      </p:sp>
      <p:sp>
        <p:nvSpPr>
          <p:cNvPr id="258076" name="Text Box 28"/>
          <p:cNvSpPr txBox="1">
            <a:spLocks noChangeArrowheads="1"/>
          </p:cNvSpPr>
          <p:nvPr/>
        </p:nvSpPr>
        <p:spPr bwMode="auto">
          <a:xfrm>
            <a:off x="5159375" y="3330575"/>
            <a:ext cx="24685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Unsustainable living</a:t>
            </a:r>
          </a:p>
        </p:txBody>
      </p:sp>
      <p:sp>
        <p:nvSpPr>
          <p:cNvPr id="258077" name="Text Box 29"/>
          <p:cNvSpPr txBox="1">
            <a:spLocks noChangeArrowheads="1"/>
          </p:cNvSpPr>
          <p:nvPr/>
        </p:nvSpPr>
        <p:spPr bwMode="auto">
          <a:xfrm>
            <a:off x="271463" y="3535363"/>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a:t>
            </a:r>
          </a:p>
        </p:txBody>
      </p:sp>
      <p:sp>
        <p:nvSpPr>
          <p:cNvPr id="258078" name="Text Box 30"/>
          <p:cNvSpPr txBox="1">
            <a:spLocks noChangeArrowheads="1"/>
          </p:cNvSpPr>
          <p:nvPr/>
        </p:nvSpPr>
        <p:spPr bwMode="auto">
          <a:xfrm>
            <a:off x="271463" y="4016375"/>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1.5</a:t>
            </a:r>
          </a:p>
        </p:txBody>
      </p:sp>
      <p:sp>
        <p:nvSpPr>
          <p:cNvPr id="258079" name="Text Box 31"/>
          <p:cNvSpPr txBox="1">
            <a:spLocks noChangeArrowheads="1"/>
          </p:cNvSpPr>
          <p:nvPr/>
        </p:nvSpPr>
        <p:spPr bwMode="auto">
          <a:xfrm>
            <a:off x="5389563" y="4221163"/>
            <a:ext cx="22907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Projected footprint</a:t>
            </a:r>
          </a:p>
        </p:txBody>
      </p:sp>
      <p:sp>
        <p:nvSpPr>
          <p:cNvPr id="258080" name="Text Box 32"/>
          <p:cNvSpPr txBox="1">
            <a:spLocks noChangeArrowheads="1"/>
          </p:cNvSpPr>
          <p:nvPr/>
        </p:nvSpPr>
        <p:spPr bwMode="auto">
          <a:xfrm>
            <a:off x="271463" y="4473575"/>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1.0</a:t>
            </a:r>
          </a:p>
        </p:txBody>
      </p:sp>
      <p:sp>
        <p:nvSpPr>
          <p:cNvPr id="258081" name="Text Box 33"/>
          <p:cNvSpPr txBox="1">
            <a:spLocks noChangeArrowheads="1"/>
          </p:cNvSpPr>
          <p:nvPr/>
        </p:nvSpPr>
        <p:spPr bwMode="auto">
          <a:xfrm rot="-5400000">
            <a:off x="-915194" y="3956844"/>
            <a:ext cx="2166938"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Number of Earths</a:t>
            </a:r>
          </a:p>
        </p:txBody>
      </p:sp>
      <p:sp>
        <p:nvSpPr>
          <p:cNvPr id="258082" name="Text Box 34"/>
          <p:cNvSpPr txBox="1">
            <a:spLocks noChangeArrowheads="1"/>
          </p:cNvSpPr>
          <p:nvPr/>
        </p:nvSpPr>
        <p:spPr bwMode="auto">
          <a:xfrm>
            <a:off x="271463" y="4930775"/>
            <a:ext cx="563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0.5</a:t>
            </a:r>
          </a:p>
        </p:txBody>
      </p:sp>
      <p:sp>
        <p:nvSpPr>
          <p:cNvPr id="258083" name="Text Box 35"/>
          <p:cNvSpPr txBox="1">
            <a:spLocks noChangeArrowheads="1"/>
          </p:cNvSpPr>
          <p:nvPr/>
        </p:nvSpPr>
        <p:spPr bwMode="auto">
          <a:xfrm>
            <a:off x="3017838" y="4625975"/>
            <a:ext cx="19351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Ecological footprint</a:t>
            </a:r>
          </a:p>
        </p:txBody>
      </p:sp>
      <p:sp>
        <p:nvSpPr>
          <p:cNvPr id="258084" name="Text Box 36"/>
          <p:cNvSpPr txBox="1">
            <a:spLocks noChangeArrowheads="1"/>
          </p:cNvSpPr>
          <p:nvPr/>
        </p:nvSpPr>
        <p:spPr bwMode="auto">
          <a:xfrm>
            <a:off x="6056313" y="4943475"/>
            <a:ext cx="2189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Sustainable living</a:t>
            </a:r>
          </a:p>
        </p:txBody>
      </p:sp>
      <p:sp>
        <p:nvSpPr>
          <p:cNvPr id="258085" name="Text Box 37"/>
          <p:cNvSpPr txBox="1">
            <a:spLocks noChangeArrowheads="1"/>
          </p:cNvSpPr>
          <p:nvPr/>
        </p:nvSpPr>
        <p:spPr bwMode="auto">
          <a:xfrm>
            <a:off x="533400" y="5616575"/>
            <a:ext cx="9445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1961</a:t>
            </a:r>
          </a:p>
        </p:txBody>
      </p:sp>
      <p:sp>
        <p:nvSpPr>
          <p:cNvPr id="258086" name="Text Box 38"/>
          <p:cNvSpPr txBox="1">
            <a:spLocks noChangeArrowheads="1"/>
          </p:cNvSpPr>
          <p:nvPr/>
        </p:nvSpPr>
        <p:spPr bwMode="auto">
          <a:xfrm>
            <a:off x="1219200" y="5616575"/>
            <a:ext cx="754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1970</a:t>
            </a:r>
          </a:p>
        </p:txBody>
      </p:sp>
      <p:sp>
        <p:nvSpPr>
          <p:cNvPr id="258087" name="Text Box 39"/>
          <p:cNvSpPr txBox="1">
            <a:spLocks noChangeArrowheads="1"/>
          </p:cNvSpPr>
          <p:nvPr/>
        </p:nvSpPr>
        <p:spPr bwMode="auto">
          <a:xfrm>
            <a:off x="2133600" y="5616575"/>
            <a:ext cx="754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1980</a:t>
            </a:r>
          </a:p>
        </p:txBody>
      </p:sp>
      <p:sp>
        <p:nvSpPr>
          <p:cNvPr id="258088" name="Text Box 40"/>
          <p:cNvSpPr txBox="1">
            <a:spLocks noChangeArrowheads="1"/>
          </p:cNvSpPr>
          <p:nvPr/>
        </p:nvSpPr>
        <p:spPr bwMode="auto">
          <a:xfrm>
            <a:off x="3060700" y="5616575"/>
            <a:ext cx="7540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1990</a:t>
            </a:r>
          </a:p>
        </p:txBody>
      </p:sp>
      <p:sp>
        <p:nvSpPr>
          <p:cNvPr id="258089" name="Text Box 41"/>
          <p:cNvSpPr txBox="1">
            <a:spLocks noChangeArrowheads="1"/>
          </p:cNvSpPr>
          <p:nvPr/>
        </p:nvSpPr>
        <p:spPr bwMode="auto">
          <a:xfrm>
            <a:off x="3970338" y="5616575"/>
            <a:ext cx="754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2000</a:t>
            </a:r>
          </a:p>
        </p:txBody>
      </p:sp>
      <p:sp>
        <p:nvSpPr>
          <p:cNvPr id="258090" name="Text Box 42"/>
          <p:cNvSpPr txBox="1">
            <a:spLocks noChangeArrowheads="1"/>
          </p:cNvSpPr>
          <p:nvPr/>
        </p:nvSpPr>
        <p:spPr bwMode="auto">
          <a:xfrm>
            <a:off x="4859338" y="5616575"/>
            <a:ext cx="13128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2010</a:t>
            </a:r>
          </a:p>
        </p:txBody>
      </p:sp>
      <p:sp>
        <p:nvSpPr>
          <p:cNvPr id="258091" name="Text Box 43"/>
          <p:cNvSpPr txBox="1">
            <a:spLocks noChangeArrowheads="1"/>
          </p:cNvSpPr>
          <p:nvPr/>
        </p:nvSpPr>
        <p:spPr bwMode="auto">
          <a:xfrm>
            <a:off x="5799138" y="5616575"/>
            <a:ext cx="754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2020</a:t>
            </a:r>
          </a:p>
        </p:txBody>
      </p:sp>
      <p:sp>
        <p:nvSpPr>
          <p:cNvPr id="258092" name="Text Box 44"/>
          <p:cNvSpPr txBox="1">
            <a:spLocks noChangeArrowheads="1"/>
          </p:cNvSpPr>
          <p:nvPr/>
        </p:nvSpPr>
        <p:spPr bwMode="auto">
          <a:xfrm>
            <a:off x="6713538" y="5616575"/>
            <a:ext cx="754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2030</a:t>
            </a:r>
          </a:p>
        </p:txBody>
      </p:sp>
      <p:sp>
        <p:nvSpPr>
          <p:cNvPr id="258093" name="Text Box 45"/>
          <p:cNvSpPr txBox="1">
            <a:spLocks noChangeArrowheads="1"/>
          </p:cNvSpPr>
          <p:nvPr/>
        </p:nvSpPr>
        <p:spPr bwMode="auto">
          <a:xfrm>
            <a:off x="7627938" y="5616575"/>
            <a:ext cx="754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2040</a:t>
            </a:r>
          </a:p>
        </p:txBody>
      </p:sp>
      <p:sp>
        <p:nvSpPr>
          <p:cNvPr id="258094" name="Text Box 46"/>
          <p:cNvSpPr txBox="1">
            <a:spLocks noChangeArrowheads="1"/>
          </p:cNvSpPr>
          <p:nvPr/>
        </p:nvSpPr>
        <p:spPr bwMode="auto">
          <a:xfrm>
            <a:off x="8466138" y="5616575"/>
            <a:ext cx="68421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2050</a:t>
            </a:r>
          </a:p>
        </p:txBody>
      </p:sp>
      <p:sp>
        <p:nvSpPr>
          <p:cNvPr id="258095" name="Rectangle 47"/>
          <p:cNvSpPr>
            <a:spLocks noChangeArrowheads="1"/>
          </p:cNvSpPr>
          <p:nvPr/>
        </p:nvSpPr>
        <p:spPr bwMode="auto">
          <a:xfrm>
            <a:off x="4484688" y="6064250"/>
            <a:ext cx="6254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600" b="1">
                <a:solidFill>
                  <a:srgbClr val="000000"/>
                </a:solidFill>
                <a:cs typeface="Arial" charset="0"/>
              </a:rPr>
              <a:t>Year</a:t>
            </a:r>
          </a:p>
        </p:txBody>
      </p:sp>
      <p:sp>
        <p:nvSpPr>
          <p:cNvPr id="258096" name="Rectangle 48"/>
          <p:cNvSpPr>
            <a:spLocks noChangeArrowheads="1"/>
          </p:cNvSpPr>
          <p:nvPr/>
        </p:nvSpPr>
        <p:spPr bwMode="auto">
          <a:xfrm>
            <a:off x="438150" y="5357813"/>
            <a:ext cx="296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600" b="1">
                <a:solidFill>
                  <a:srgbClr val="000000"/>
                </a:solidFill>
                <a:cs typeface="Arial" charset="0"/>
              </a:rPr>
              <a:t>0</a:t>
            </a:r>
          </a:p>
        </p:txBody>
      </p:sp>
      <p:sp>
        <p:nvSpPr>
          <p:cNvPr id="258099" name="Rectangle 51"/>
          <p:cNvSpPr>
            <a:spLocks noChangeArrowheads="1"/>
          </p:cNvSpPr>
          <p:nvPr/>
        </p:nvSpPr>
        <p:spPr bwMode="auto">
          <a:xfrm>
            <a:off x="7934325" y="6584950"/>
            <a:ext cx="1216025"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cs typeface="Arial" charset="0"/>
              </a:rPr>
              <a:t>Fig. 1-13, p. 16</a:t>
            </a:r>
          </a:p>
        </p:txBody>
      </p:sp>
    </p:spTree>
    <p:extLst>
      <p:ext uri="{BB962C8B-B14F-4D97-AF65-F5344CB8AC3E}">
        <p14:creationId xmlns:p14="http://schemas.microsoft.com/office/powerpoint/2010/main" val="21458419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1"/>
          <p:cNvSpPr>
            <a:spLocks noGrp="1"/>
          </p:cNvSpPr>
          <p:nvPr>
            <p:ph type="title"/>
          </p:nvPr>
        </p:nvSpPr>
        <p:spPr>
          <a:xfrm>
            <a:off x="0" y="0"/>
            <a:ext cx="9144000" cy="609600"/>
          </a:xfrm>
          <a:solidFill>
            <a:srgbClr val="FFFFFF"/>
          </a:solidFill>
        </p:spPr>
        <p:txBody>
          <a:bodyPr/>
          <a:lstStyle/>
          <a:p>
            <a:r>
              <a:rPr lang="en-US" sz="2800">
                <a:ea typeface="ＭＳ Ｐゴシック" charset="0"/>
              </a:rPr>
              <a:t>Global Human Footprint Map</a:t>
            </a:r>
          </a:p>
        </p:txBody>
      </p:sp>
      <p:pic>
        <p:nvPicPr>
          <p:cNvPr id="88066" name="Picture 9" descr="Supp8_f07"/>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457200" y="1744663"/>
            <a:ext cx="8229600" cy="3368675"/>
          </a:xfrm>
          <a:ln>
            <a:solidFill>
              <a:srgbClr val="000000"/>
            </a:solidFill>
          </a:ln>
        </p:spPr>
      </p:pic>
      <p:sp>
        <p:nvSpPr>
          <p:cNvPr id="35851" name="Rectangle 11"/>
          <p:cNvSpPr>
            <a:spLocks noChangeArrowheads="1"/>
          </p:cNvSpPr>
          <p:nvPr/>
        </p:nvSpPr>
        <p:spPr bwMode="auto">
          <a:xfrm>
            <a:off x="7564438" y="6584950"/>
            <a:ext cx="1604962"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cs typeface="Arial" charset="0"/>
              </a:rPr>
              <a:t>Supplement 8, Fig 7</a:t>
            </a:r>
          </a:p>
        </p:txBody>
      </p:sp>
    </p:spTree>
    <p:extLst>
      <p:ext uri="{BB962C8B-B14F-4D97-AF65-F5344CB8AC3E}">
        <p14:creationId xmlns:p14="http://schemas.microsoft.com/office/powerpoint/2010/main" val="544238412"/>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89902" y="1764026"/>
            <a:ext cx="8407165" cy="3046988"/>
          </a:xfrm>
          <a:prstGeom prst="rect">
            <a:avLst/>
          </a:prstGeom>
          <a:ln>
            <a:solidFill>
              <a:schemeClr val="tx1"/>
            </a:solidFill>
          </a:ln>
        </p:spPr>
        <p:txBody>
          <a:bodyPr wrap="square">
            <a:spAutoFit/>
          </a:bodyPr>
          <a:lstStyle/>
          <a:p>
            <a:pPr lvl="0"/>
            <a:r>
              <a:rPr lang="en-US" sz="2400" dirty="0"/>
              <a:t>A measure of how much area of biologically productive land and water an individual, population or activity requires to produce all the resources it consumes and to absorb the waste it generates, using prevailing technology and resource management practices. </a:t>
            </a:r>
          </a:p>
          <a:p>
            <a:pPr marL="914400" lvl="1" indent="-457200">
              <a:buFont typeface="+mj-lt"/>
              <a:buAutoNum type="alphaLcPeriod"/>
            </a:pPr>
            <a:r>
              <a:rPr lang="en-US" sz="2400" dirty="0"/>
              <a:t>biologically productive land and water</a:t>
            </a:r>
          </a:p>
          <a:p>
            <a:pPr marL="914400" lvl="1" indent="-457200">
              <a:buFont typeface="+mj-lt"/>
              <a:buAutoNum type="alphaLcPeriod"/>
            </a:pPr>
            <a:r>
              <a:rPr lang="en-US" sz="2400" dirty="0"/>
              <a:t>Ecological Footprint</a:t>
            </a:r>
            <a:r>
              <a:rPr lang="en-US" sz="2400" b="1" dirty="0"/>
              <a:t> </a:t>
            </a:r>
            <a:endParaRPr lang="en-US" sz="2400" dirty="0"/>
          </a:p>
          <a:p>
            <a:pPr marL="914400" lvl="1" indent="-457200">
              <a:buFont typeface="+mj-lt"/>
              <a:buAutoNum type="alphaLcPeriod"/>
            </a:pPr>
            <a:r>
              <a:rPr lang="en-US" sz="2400" dirty="0"/>
              <a:t>biological capacity available per person (</a:t>
            </a:r>
            <a:r>
              <a:rPr lang="en-US" sz="2400" i="1" dirty="0"/>
              <a:t>or</a:t>
            </a:r>
            <a:r>
              <a:rPr lang="en-US" sz="2400" dirty="0"/>
              <a:t> per capita) </a:t>
            </a:r>
          </a:p>
          <a:p>
            <a:pPr marL="914400" lvl="1" indent="-457200">
              <a:buFont typeface="+mj-lt"/>
              <a:buAutoNum type="alphaLcPeriod"/>
            </a:pPr>
            <a:r>
              <a:rPr lang="en-US" sz="2400" dirty="0"/>
              <a:t>biological capacity or </a:t>
            </a:r>
            <a:r>
              <a:rPr lang="en-US" sz="2400" dirty="0" err="1"/>
              <a:t>biocapacity</a:t>
            </a:r>
            <a:endParaRPr lang="en-US" sz="2400" dirty="0"/>
          </a:p>
        </p:txBody>
      </p:sp>
      <p:sp>
        <p:nvSpPr>
          <p:cNvPr id="3" name="Oval 2"/>
          <p:cNvSpPr>
            <a:spLocks noChangeAspect="1"/>
          </p:cNvSpPr>
          <p:nvPr/>
        </p:nvSpPr>
        <p:spPr>
          <a:xfrm>
            <a:off x="693483" y="3630619"/>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16135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147585" y="4015695"/>
            <a:ext cx="2842306" cy="2842306"/>
          </a:xfrm>
          <a:prstGeom prst="rect">
            <a:avLst/>
          </a:prstGeom>
        </p:spPr>
      </p:pic>
      <p:sp>
        <p:nvSpPr>
          <p:cNvPr id="4" name="Rectangle 3"/>
          <p:cNvSpPr txBox="1">
            <a:spLocks noChangeArrowheads="1"/>
          </p:cNvSpPr>
          <p:nvPr/>
        </p:nvSpPr>
        <p:spPr>
          <a:xfrm>
            <a:off x="300274" y="1178061"/>
            <a:ext cx="8386526" cy="50069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smtClean="0">
                <a:solidFill>
                  <a:srgbClr val="000000"/>
                </a:solidFill>
                <a:ea typeface="ＭＳ Ｐゴシック" charset="0"/>
              </a:rPr>
              <a:t>Environmental science</a:t>
            </a:r>
            <a:r>
              <a:rPr lang="en-US" sz="2400" dirty="0" smtClean="0">
                <a:solidFill>
                  <a:srgbClr val="000000"/>
                </a:solidFill>
                <a:ea typeface="ＭＳ Ｐゴシック" charset="0"/>
              </a:rPr>
              <a:t>: interdisciplinary science connecting information and ideas from</a:t>
            </a:r>
          </a:p>
          <a:p>
            <a:pPr marL="800100" lvl="1" indent="-342900" algn="l">
              <a:buFont typeface="Arial"/>
              <a:buChar char="•"/>
            </a:pPr>
            <a:r>
              <a:rPr lang="en-US" sz="2400" dirty="0" smtClean="0">
                <a:solidFill>
                  <a:srgbClr val="000000"/>
                </a:solidFill>
                <a:ea typeface="ＭＳ Ｐゴシック" charset="0"/>
              </a:rPr>
              <a:t>Natural sciences: ecology, biology, geology, chemistry…Social sciences: geography, politics, economics, Humanities: ethics, philosophy</a:t>
            </a:r>
            <a:endParaRPr lang="en-US" sz="2400" dirty="0">
              <a:solidFill>
                <a:srgbClr val="000000"/>
              </a:solidFill>
              <a:ea typeface="ＭＳ Ｐゴシック" charset="0"/>
            </a:endParaRPr>
          </a:p>
          <a:p>
            <a:pPr algn="l"/>
            <a:r>
              <a:rPr lang="en-US" sz="2400" b="1" dirty="0">
                <a:solidFill>
                  <a:srgbClr val="000000"/>
                </a:solidFill>
                <a:ea typeface="ＭＳ Ｐゴシック" charset="0"/>
              </a:rPr>
              <a:t>Sustainability</a:t>
            </a:r>
            <a:r>
              <a:rPr lang="en-US" sz="2400" dirty="0">
                <a:solidFill>
                  <a:srgbClr val="000000"/>
                </a:solidFill>
                <a:ea typeface="ＭＳ Ｐゴシック" charset="0"/>
              </a:rPr>
              <a:t>: the capacity of the earth</a:t>
            </a:r>
            <a:r>
              <a:rPr lang="ja-JP" altLang="en-US" sz="2400" dirty="0">
                <a:solidFill>
                  <a:srgbClr val="000000"/>
                </a:solidFill>
                <a:ea typeface="ＭＳ Ｐゴシック" charset="0"/>
              </a:rPr>
              <a:t>’</a:t>
            </a:r>
            <a:r>
              <a:rPr lang="en-US" altLang="ja-JP" sz="2400" dirty="0">
                <a:solidFill>
                  <a:srgbClr val="000000"/>
                </a:solidFill>
                <a:ea typeface="ＭＳ Ｐゴシック" charset="0"/>
              </a:rPr>
              <a:t>s natural systems and human cultural systems to survive, flourish, and adapt into the very long-term future</a:t>
            </a:r>
            <a:endParaRPr lang="en-US" sz="2400" dirty="0">
              <a:solidFill>
                <a:srgbClr val="000000"/>
              </a:solidFill>
              <a:ea typeface="ＭＳ Ｐゴシック" charset="0"/>
            </a:endParaRPr>
          </a:p>
          <a:p>
            <a:pPr algn="l"/>
            <a:endParaRPr lang="en-US" sz="2400" dirty="0" smtClean="0">
              <a:solidFill>
                <a:srgbClr val="000000"/>
              </a:solidFill>
              <a:ea typeface="ＭＳ Ｐゴシック" charset="0"/>
            </a:endParaRPr>
          </a:p>
          <a:p>
            <a:pPr lvl="1" algn="l"/>
            <a:endParaRPr lang="en-US" sz="2400" dirty="0">
              <a:solidFill>
                <a:srgbClr val="000000"/>
              </a:solidFill>
              <a:ea typeface="ＭＳ Ｐゴシック" charset="0"/>
            </a:endParaRPr>
          </a:p>
        </p:txBody>
      </p:sp>
      <p:sp>
        <p:nvSpPr>
          <p:cNvPr id="5" name="Rectangle 2"/>
          <p:cNvSpPr txBox="1">
            <a:spLocks noChangeArrowheads="1"/>
          </p:cNvSpPr>
          <p:nvPr/>
        </p:nvSpPr>
        <p:spPr>
          <a:xfrm>
            <a:off x="457200" y="76200"/>
            <a:ext cx="8229600" cy="1101861"/>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Environmental Science Is a Study of Connections in Nature</a:t>
            </a:r>
            <a:endParaRPr lang="en-US" sz="3200" b="1" dirty="0">
              <a:ea typeface="ＭＳ Ｐゴシック" charset="0"/>
            </a:endParaRPr>
          </a:p>
        </p:txBody>
      </p:sp>
    </p:spTree>
    <p:extLst>
      <p:ext uri="{BB962C8B-B14F-4D97-AF65-F5344CB8AC3E}">
        <p14:creationId xmlns:p14="http://schemas.microsoft.com/office/powerpoint/2010/main" val="53541642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460220" y="-21350"/>
            <a:ext cx="8229600" cy="612277"/>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IPAT is Another Environmental Impact Model</a:t>
            </a:r>
          </a:p>
        </p:txBody>
      </p:sp>
      <p:pic>
        <p:nvPicPr>
          <p:cNvPr id="7" name="Picture 2" descr="E_01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2024062"/>
            <a:ext cx="9144000" cy="48339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8" name="Rectangle 4"/>
          <p:cNvSpPr>
            <a:spLocks noChangeArrowheads="1"/>
          </p:cNvSpPr>
          <p:nvPr/>
        </p:nvSpPr>
        <p:spPr bwMode="auto">
          <a:xfrm>
            <a:off x="7988300" y="7593012"/>
            <a:ext cx="1216025"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cs typeface="Arial" charset="0"/>
              </a:rPr>
              <a:t>Fig. 1-14, p. 17</a:t>
            </a:r>
          </a:p>
        </p:txBody>
      </p:sp>
      <p:sp>
        <p:nvSpPr>
          <p:cNvPr id="9" name="Text Box 5"/>
          <p:cNvSpPr txBox="1">
            <a:spLocks noChangeArrowheads="1"/>
          </p:cNvSpPr>
          <p:nvPr/>
        </p:nvSpPr>
        <p:spPr bwMode="auto">
          <a:xfrm>
            <a:off x="-4763" y="2074862"/>
            <a:ext cx="3505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Less-Developed Countries</a:t>
            </a:r>
          </a:p>
        </p:txBody>
      </p:sp>
      <p:sp>
        <p:nvSpPr>
          <p:cNvPr id="10" name="Text Box 6"/>
          <p:cNvSpPr txBox="1">
            <a:spLocks noChangeArrowheads="1"/>
          </p:cNvSpPr>
          <p:nvPr/>
        </p:nvSpPr>
        <p:spPr bwMode="auto">
          <a:xfrm>
            <a:off x="2222499" y="4049712"/>
            <a:ext cx="2274887" cy="595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1" hangingPunct="1">
              <a:lnSpc>
                <a:spcPct val="90000"/>
              </a:lnSpc>
              <a:defRPr/>
            </a:pPr>
            <a:r>
              <a:rPr lang="en-US" sz="1800" b="1" dirty="0">
                <a:solidFill>
                  <a:srgbClr val="000000"/>
                </a:solidFill>
                <a:cs typeface="Arial" charset="0"/>
              </a:rPr>
              <a:t>Consumption per person (affluence, A)</a:t>
            </a:r>
          </a:p>
        </p:txBody>
      </p:sp>
      <p:sp>
        <p:nvSpPr>
          <p:cNvPr id="11" name="Text Box 7"/>
          <p:cNvSpPr txBox="1">
            <a:spLocks noChangeArrowheads="1"/>
          </p:cNvSpPr>
          <p:nvPr/>
        </p:nvSpPr>
        <p:spPr bwMode="auto">
          <a:xfrm>
            <a:off x="300037" y="4238625"/>
            <a:ext cx="19224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Population (P)</a:t>
            </a:r>
          </a:p>
        </p:txBody>
      </p:sp>
      <p:sp>
        <p:nvSpPr>
          <p:cNvPr id="12" name="Text Box 8"/>
          <p:cNvSpPr txBox="1">
            <a:spLocks noChangeArrowheads="1"/>
          </p:cNvSpPr>
          <p:nvPr/>
        </p:nvSpPr>
        <p:spPr bwMode="auto">
          <a:xfrm>
            <a:off x="4497387" y="4049712"/>
            <a:ext cx="227965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90000"/>
              </a:lnSpc>
              <a:defRPr/>
            </a:pPr>
            <a:r>
              <a:rPr lang="en-US" sz="1800" b="1">
                <a:solidFill>
                  <a:srgbClr val="000000"/>
                </a:solidFill>
                <a:cs typeface="Arial" charset="0"/>
              </a:rPr>
              <a:t>Technological impact per unit of consumption (T)</a:t>
            </a:r>
          </a:p>
        </p:txBody>
      </p:sp>
      <p:sp>
        <p:nvSpPr>
          <p:cNvPr id="13" name="Text Box 9"/>
          <p:cNvSpPr txBox="1">
            <a:spLocks noChangeArrowheads="1"/>
          </p:cNvSpPr>
          <p:nvPr/>
        </p:nvSpPr>
        <p:spPr bwMode="auto">
          <a:xfrm>
            <a:off x="6891337" y="4049712"/>
            <a:ext cx="2095500" cy="83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90000"/>
              </a:lnSpc>
              <a:defRPr/>
            </a:pPr>
            <a:r>
              <a:rPr lang="en-US" sz="1800" b="1">
                <a:solidFill>
                  <a:srgbClr val="000000"/>
                </a:solidFill>
                <a:cs typeface="Arial" charset="0"/>
              </a:rPr>
              <a:t>Environmental impact of population (I)</a:t>
            </a:r>
          </a:p>
        </p:txBody>
      </p:sp>
      <p:sp>
        <p:nvSpPr>
          <p:cNvPr id="14" name="Text Box 10"/>
          <p:cNvSpPr txBox="1">
            <a:spLocks noChangeArrowheads="1"/>
          </p:cNvSpPr>
          <p:nvPr/>
        </p:nvSpPr>
        <p:spPr bwMode="auto">
          <a:xfrm>
            <a:off x="-12701" y="6516687"/>
            <a:ext cx="3505201"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More-Developed Countries</a:t>
            </a:r>
          </a:p>
        </p:txBody>
      </p:sp>
      <p:graphicFrame>
        <p:nvGraphicFramePr>
          <p:cNvPr id="3" name="Table 2"/>
          <p:cNvGraphicFramePr>
            <a:graphicFrameLocks noGrp="1"/>
          </p:cNvGraphicFramePr>
          <p:nvPr>
            <p:extLst>
              <p:ext uri="{D42A27DB-BD31-4B8C-83A1-F6EECF244321}">
                <p14:modId xmlns:p14="http://schemas.microsoft.com/office/powerpoint/2010/main" val="3333737270"/>
              </p:ext>
            </p:extLst>
          </p:nvPr>
        </p:nvGraphicFramePr>
        <p:xfrm>
          <a:off x="1629224" y="573931"/>
          <a:ext cx="5735983" cy="1432560"/>
        </p:xfrm>
        <a:graphic>
          <a:graphicData uri="http://schemas.openxmlformats.org/drawingml/2006/table">
            <a:tbl>
              <a:tblPr firstRow="1" bandRow="1">
                <a:tableStyleId>{5C22544A-7EE6-4342-B048-85BDC9FD1C3A}</a:tableStyleId>
              </a:tblPr>
              <a:tblGrid>
                <a:gridCol w="1643646"/>
                <a:gridCol w="4092337"/>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400" b="1" dirty="0" smtClean="0">
                          <a:solidFill>
                            <a:srgbClr val="000000"/>
                          </a:solidFill>
                          <a:ea typeface="ＭＳ Ｐゴシック" charset="0"/>
                        </a:rPr>
                        <a:t>I = P x A x T</a:t>
                      </a:r>
                      <a:endParaRPr lang="en-US" sz="2400" dirty="0" smtClean="0">
                        <a:solidFill>
                          <a:srgbClr val="000000"/>
                        </a:solidFill>
                        <a:ea typeface="ＭＳ Ｐゴシック" charset="0"/>
                      </a:endParaRPr>
                    </a:p>
                    <a:p>
                      <a:endParaRPr lang="en-US" sz="2200" dirty="0">
                        <a:solidFill>
                          <a:srgbClr val="000000"/>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c>
                  <a:txBody>
                    <a:bodyPr/>
                    <a:lstStyle/>
                    <a:p>
                      <a:pPr marL="457200" lvl="1" indent="0">
                        <a:buNone/>
                      </a:pPr>
                      <a:r>
                        <a:rPr lang="en-US" sz="2200" dirty="0" smtClean="0">
                          <a:solidFill>
                            <a:srgbClr val="000000"/>
                          </a:solidFill>
                          <a:ea typeface="ＭＳ Ｐゴシック" charset="0"/>
                        </a:rPr>
                        <a:t>I = Environmental impact</a:t>
                      </a:r>
                    </a:p>
                    <a:p>
                      <a:pPr marL="457200" lvl="1" indent="0">
                        <a:buNone/>
                      </a:pPr>
                      <a:r>
                        <a:rPr lang="en-US" sz="2200" dirty="0" smtClean="0">
                          <a:solidFill>
                            <a:srgbClr val="000000"/>
                          </a:solidFill>
                          <a:ea typeface="ＭＳ Ｐゴシック" charset="0"/>
                        </a:rPr>
                        <a:t>P = Population</a:t>
                      </a:r>
                    </a:p>
                    <a:p>
                      <a:pPr marL="457200" lvl="1" indent="0">
                        <a:buNone/>
                      </a:pPr>
                      <a:r>
                        <a:rPr lang="en-US" sz="2200" dirty="0" smtClean="0">
                          <a:solidFill>
                            <a:srgbClr val="000000"/>
                          </a:solidFill>
                          <a:ea typeface="ＭＳ Ｐゴシック" charset="0"/>
                        </a:rPr>
                        <a:t>A = Affluence</a:t>
                      </a:r>
                    </a:p>
                    <a:p>
                      <a:pPr marL="457200" lvl="1" indent="0">
                        <a:buNone/>
                      </a:pPr>
                      <a:r>
                        <a:rPr lang="en-US" sz="2200" dirty="0" smtClean="0">
                          <a:solidFill>
                            <a:srgbClr val="000000"/>
                          </a:solidFill>
                          <a:ea typeface="ＭＳ Ｐゴシック" charset="0"/>
                        </a:rPr>
                        <a:t>T = Technology</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rgbClr val="FFFFFF"/>
                    </a:solidFill>
                  </a:tcPr>
                </a:tc>
              </a:tr>
            </a:tbl>
          </a:graphicData>
        </a:graphic>
      </p:graphicFrame>
    </p:spTree>
    <p:extLst>
      <p:ext uri="{BB962C8B-B14F-4D97-AF65-F5344CB8AC3E}">
        <p14:creationId xmlns:p14="http://schemas.microsoft.com/office/powerpoint/2010/main" val="238230027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970266"/>
            <a:ext cx="6725154"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a:solidFill>
                  <a:srgbClr val="000000"/>
                </a:solidFill>
                <a:ea typeface="ＭＳ Ｐゴシック" charset="0"/>
              </a:rPr>
              <a:t>Leading consumer of various foods and goods</a:t>
            </a:r>
          </a:p>
          <a:p>
            <a:pPr marL="342900" indent="-342900" algn="l">
              <a:buFont typeface="Arial"/>
              <a:buChar char="•"/>
            </a:pPr>
            <a:r>
              <a:rPr lang="en-US" sz="2400" dirty="0">
                <a:solidFill>
                  <a:srgbClr val="000000"/>
                </a:solidFill>
                <a:ea typeface="ＭＳ Ｐゴシック" charset="0"/>
              </a:rPr>
              <a:t>Wheat, rice, and meat</a:t>
            </a:r>
          </a:p>
          <a:p>
            <a:pPr marL="342900" indent="-342900" algn="l">
              <a:buFont typeface="Arial"/>
              <a:buChar char="•"/>
            </a:pPr>
            <a:r>
              <a:rPr lang="en-US" sz="2400" dirty="0">
                <a:solidFill>
                  <a:srgbClr val="000000"/>
                </a:solidFill>
                <a:ea typeface="ＭＳ Ｐゴシック" charset="0"/>
              </a:rPr>
              <a:t>Coal, fertilizers, steel, and cement</a:t>
            </a:r>
          </a:p>
          <a:p>
            <a:pPr marL="342900" indent="-342900" algn="l">
              <a:buFont typeface="Arial"/>
              <a:buChar char="•"/>
            </a:pPr>
            <a:r>
              <a:rPr lang="en-US" sz="2400" dirty="0">
                <a:solidFill>
                  <a:srgbClr val="000000"/>
                </a:solidFill>
                <a:ea typeface="ＭＳ Ｐゴシック" charset="0"/>
              </a:rPr>
              <a:t>L</a:t>
            </a:r>
            <a:r>
              <a:rPr lang="en-US" sz="2400" dirty="0" smtClean="0">
                <a:solidFill>
                  <a:srgbClr val="000000"/>
                </a:solidFill>
                <a:ea typeface="ＭＳ Ｐゴシック" charset="0"/>
              </a:rPr>
              <a:t>argest </a:t>
            </a:r>
            <a:r>
              <a:rPr lang="en-US" sz="2400" dirty="0">
                <a:solidFill>
                  <a:srgbClr val="000000"/>
                </a:solidFill>
                <a:ea typeface="ＭＳ Ｐゴシック" charset="0"/>
              </a:rPr>
              <a:t>consumer of </a:t>
            </a:r>
            <a:r>
              <a:rPr lang="en-US" sz="2400" dirty="0" smtClean="0">
                <a:solidFill>
                  <a:srgbClr val="000000"/>
                </a:solidFill>
                <a:ea typeface="ＭＳ Ｐゴシック" charset="0"/>
              </a:rPr>
              <a:t>oil</a:t>
            </a:r>
          </a:p>
          <a:p>
            <a:pPr algn="l"/>
            <a:r>
              <a:rPr lang="en-US" sz="2400" b="1" dirty="0" smtClean="0">
                <a:solidFill>
                  <a:srgbClr val="000000"/>
                </a:solidFill>
                <a:ea typeface="ＭＳ Ｐゴシック" charset="0"/>
              </a:rPr>
              <a:t>Two</a:t>
            </a:r>
            <a:r>
              <a:rPr lang="en-US" sz="2400" b="1" dirty="0">
                <a:solidFill>
                  <a:srgbClr val="000000"/>
                </a:solidFill>
                <a:ea typeface="ＭＳ Ｐゴシック" charset="0"/>
              </a:rPr>
              <a:t>-thirds of the most polluted cities are in China</a:t>
            </a:r>
          </a:p>
          <a:p>
            <a:pPr algn="l"/>
            <a:r>
              <a:rPr lang="en-US" sz="2400" dirty="0" smtClean="0">
                <a:solidFill>
                  <a:srgbClr val="000000"/>
                </a:solidFill>
                <a:ea typeface="ＭＳ Ｐゴシック" charset="0"/>
              </a:rPr>
              <a:t>Projected to be the largest </a:t>
            </a:r>
            <a:r>
              <a:rPr lang="en-US" sz="2400" dirty="0">
                <a:solidFill>
                  <a:srgbClr val="000000"/>
                </a:solidFill>
                <a:ea typeface="ＭＳ Ｐゴシック" charset="0"/>
              </a:rPr>
              <a:t>consumer and producer of </a:t>
            </a:r>
            <a:r>
              <a:rPr lang="en-US" sz="2400" dirty="0" smtClean="0">
                <a:solidFill>
                  <a:srgbClr val="000000"/>
                </a:solidFill>
                <a:ea typeface="ＭＳ Ｐゴシック" charset="0"/>
              </a:rPr>
              <a:t>cars within 10 years. </a:t>
            </a:r>
            <a:endParaRPr lang="en-US" sz="2400" dirty="0">
              <a:solidFill>
                <a:srgbClr val="000000"/>
              </a:solidFill>
              <a:ea typeface="ＭＳ Ｐゴシック" charset="0"/>
            </a:endParaRPr>
          </a:p>
          <a:p>
            <a:pPr lvl="1" algn="l"/>
            <a:endParaRPr lang="en-US" sz="2400" b="1" dirty="0">
              <a:solidFill>
                <a:srgbClr val="000000"/>
              </a:solidFill>
              <a:latin typeface="Calibri"/>
              <a:ea typeface="ＭＳ Ｐゴシック" charset="0"/>
              <a:cs typeface="Calibri"/>
            </a:endParaRPr>
          </a:p>
        </p:txBody>
      </p:sp>
      <p:sp>
        <p:nvSpPr>
          <p:cNvPr id="7" name="Rectangle 2"/>
          <p:cNvSpPr txBox="1">
            <a:spLocks noChangeArrowheads="1"/>
          </p:cNvSpPr>
          <p:nvPr/>
        </p:nvSpPr>
        <p:spPr>
          <a:xfrm>
            <a:off x="457200" y="213746"/>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Case Study: </a:t>
            </a:r>
            <a:r>
              <a:rPr lang="en-US" sz="3200" b="1" dirty="0" smtClean="0">
                <a:ea typeface="ＭＳ Ｐゴシック" charset="0"/>
              </a:rPr>
              <a:t>China’</a:t>
            </a:r>
            <a:r>
              <a:rPr lang="en-US" altLang="ja-JP" sz="3200" b="1" dirty="0" smtClean="0">
                <a:ea typeface="ＭＳ Ｐゴシック" charset="0"/>
              </a:rPr>
              <a:t>s </a:t>
            </a:r>
            <a:r>
              <a:rPr lang="en-US" altLang="ja-JP" sz="3200" b="1" dirty="0">
                <a:ea typeface="ＭＳ Ｐゴシック" charset="0"/>
              </a:rPr>
              <a:t>New Affluent Consumers</a:t>
            </a:r>
            <a:endParaRPr lang="en-US" sz="3200" b="1" dirty="0">
              <a:ea typeface="ＭＳ Ｐゴシック" charset="0"/>
            </a:endParaRPr>
          </a:p>
        </p:txBody>
      </p:sp>
      <p:pic>
        <p:nvPicPr>
          <p:cNvPr id="3" name="Picture 2"/>
          <p:cNvPicPr>
            <a:picLocks noChangeAspect="1"/>
          </p:cNvPicPr>
          <p:nvPr/>
        </p:nvPicPr>
        <p:blipFill>
          <a:blip r:embed="rId2"/>
          <a:stretch>
            <a:fillRect/>
          </a:stretch>
        </p:blipFill>
        <p:spPr>
          <a:xfrm>
            <a:off x="457200" y="4133027"/>
            <a:ext cx="2554313" cy="1844214"/>
          </a:xfrm>
          <a:prstGeom prst="rect">
            <a:avLst/>
          </a:prstGeom>
          <a:ln>
            <a:solidFill>
              <a:srgbClr val="000000"/>
            </a:solidFill>
          </a:ln>
        </p:spPr>
      </p:pic>
      <p:pic>
        <p:nvPicPr>
          <p:cNvPr id="4" name="Picture 3"/>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230340" y="4130706"/>
            <a:ext cx="2771653" cy="1846535"/>
          </a:xfrm>
          <a:prstGeom prst="rect">
            <a:avLst/>
          </a:prstGeom>
          <a:ln>
            <a:solidFill>
              <a:srgbClr val="000000"/>
            </a:solidFill>
          </a:ln>
        </p:spPr>
      </p:pic>
      <p:pic>
        <p:nvPicPr>
          <p:cNvPr id="5" name="Picture 4"/>
          <p:cNvPicPr>
            <a:picLocks noChangeAspect="1"/>
          </p:cNvPicPr>
          <p:nvPr/>
        </p:nvPicPr>
        <p:blipFill>
          <a:blip r:embed="rId4"/>
          <a:stretch>
            <a:fillRect/>
          </a:stretch>
        </p:blipFill>
        <p:spPr>
          <a:xfrm>
            <a:off x="6416138" y="970266"/>
            <a:ext cx="2601568" cy="1733221"/>
          </a:xfrm>
          <a:prstGeom prst="rect">
            <a:avLst/>
          </a:prstGeom>
          <a:ln>
            <a:solidFill>
              <a:srgbClr val="000000"/>
            </a:solidFill>
          </a:ln>
        </p:spPr>
      </p:pic>
      <p:pic>
        <p:nvPicPr>
          <p:cNvPr id="8" name="Picture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247231" y="4133027"/>
            <a:ext cx="2770475" cy="1844213"/>
          </a:xfrm>
          <a:prstGeom prst="rect">
            <a:avLst/>
          </a:prstGeom>
          <a:ln>
            <a:solidFill>
              <a:srgbClr val="000000"/>
            </a:solidFill>
          </a:ln>
        </p:spPr>
      </p:pic>
    </p:spTree>
    <p:extLst>
      <p:ext uri="{BB962C8B-B14F-4D97-AF65-F5344CB8AC3E}">
        <p14:creationId xmlns:p14="http://schemas.microsoft.com/office/powerpoint/2010/main" val="2512446081"/>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1756" y="1764026"/>
            <a:ext cx="8462384" cy="3046988"/>
          </a:xfrm>
          <a:prstGeom prst="rect">
            <a:avLst/>
          </a:prstGeom>
          <a:ln>
            <a:solidFill>
              <a:schemeClr val="tx1"/>
            </a:solidFill>
          </a:ln>
        </p:spPr>
        <p:txBody>
          <a:bodyPr wrap="square">
            <a:spAutoFit/>
          </a:bodyPr>
          <a:lstStyle/>
          <a:p>
            <a:pPr lvl="0"/>
            <a:r>
              <a:rPr lang="en-US" sz="2400" dirty="0"/>
              <a:t>When using the IPAT model to analyze the United States the most influential variable affecting environmental impact is ________, whereas when using the IPAT model to analyze China the most influential variable in the environmental impact is ________.</a:t>
            </a:r>
          </a:p>
          <a:p>
            <a:pPr marL="914400" lvl="1" indent="-457200">
              <a:buFont typeface="+mj-lt"/>
              <a:buAutoNum type="alphaLcPeriod"/>
            </a:pPr>
            <a:r>
              <a:rPr lang="en-US" sz="2400" dirty="0"/>
              <a:t>T; P</a:t>
            </a:r>
          </a:p>
          <a:p>
            <a:pPr marL="914400" lvl="1" indent="-457200">
              <a:buFont typeface="+mj-lt"/>
              <a:buAutoNum type="alphaLcPeriod"/>
            </a:pPr>
            <a:r>
              <a:rPr lang="en-US" sz="2400" dirty="0"/>
              <a:t>A; T</a:t>
            </a:r>
          </a:p>
          <a:p>
            <a:pPr marL="914400" lvl="1" indent="-457200">
              <a:buFont typeface="+mj-lt"/>
              <a:buAutoNum type="alphaLcPeriod"/>
            </a:pPr>
            <a:r>
              <a:rPr lang="en-US" sz="2400" dirty="0"/>
              <a:t>P; A</a:t>
            </a:r>
          </a:p>
          <a:p>
            <a:pPr marL="914400" lvl="1" indent="-457200">
              <a:buFont typeface="+mj-lt"/>
              <a:buAutoNum type="alphaLcPeriod"/>
            </a:pPr>
            <a:r>
              <a:rPr lang="en-US" sz="2400" dirty="0"/>
              <a:t>A; P</a:t>
            </a:r>
          </a:p>
        </p:txBody>
      </p:sp>
      <p:sp>
        <p:nvSpPr>
          <p:cNvPr id="3" name="Oval 2"/>
          <p:cNvSpPr>
            <a:spLocks noChangeAspect="1"/>
          </p:cNvSpPr>
          <p:nvPr/>
        </p:nvSpPr>
        <p:spPr>
          <a:xfrm>
            <a:off x="834771" y="4390391"/>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0883140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980677"/>
            <a:ext cx="8690720"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a:solidFill>
                  <a:srgbClr val="000000"/>
                </a:solidFill>
                <a:ea typeface="ＭＳ Ｐゴシック" charset="0"/>
              </a:rPr>
              <a:t>Ecological tipping point</a:t>
            </a:r>
            <a:r>
              <a:rPr lang="en-US" sz="2400" dirty="0">
                <a:solidFill>
                  <a:srgbClr val="000000"/>
                </a:solidFill>
                <a:ea typeface="ＭＳ Ｐゴシック" charset="0"/>
              </a:rPr>
              <a:t>: an often irreversible shift in the behavior of a natural system</a:t>
            </a:r>
          </a:p>
          <a:p>
            <a:pPr algn="l"/>
            <a:r>
              <a:rPr lang="en-US" sz="2400" dirty="0">
                <a:solidFill>
                  <a:srgbClr val="000000"/>
                </a:solidFill>
                <a:ea typeface="ＭＳ Ｐゴシック" charset="0"/>
              </a:rPr>
              <a:t>Environmental degradation has time delays between our actions now and the deleterious effects later</a:t>
            </a:r>
          </a:p>
          <a:p>
            <a:pPr marL="800100" lvl="1" indent="-342900" algn="l">
              <a:buFont typeface="Arial"/>
              <a:buChar char="•"/>
            </a:pPr>
            <a:r>
              <a:rPr lang="en-US" sz="2400" dirty="0">
                <a:solidFill>
                  <a:srgbClr val="000000"/>
                </a:solidFill>
                <a:ea typeface="ＭＳ Ｐゴシック" charset="0"/>
              </a:rPr>
              <a:t>Long-term climate change</a:t>
            </a:r>
          </a:p>
          <a:p>
            <a:pPr marL="800100" lvl="1" indent="-342900" algn="l">
              <a:buFont typeface="Arial"/>
              <a:buChar char="•"/>
            </a:pPr>
            <a:r>
              <a:rPr lang="en-US" sz="2400" dirty="0">
                <a:solidFill>
                  <a:srgbClr val="000000"/>
                </a:solidFill>
                <a:ea typeface="ＭＳ Ｐゴシック" charset="0"/>
              </a:rPr>
              <a:t>Over-fishing</a:t>
            </a:r>
          </a:p>
          <a:p>
            <a:pPr marL="800100" lvl="1" indent="-342900" algn="l">
              <a:buFont typeface="Arial"/>
              <a:buChar char="•"/>
            </a:pPr>
            <a:r>
              <a:rPr lang="en-US" sz="2400" dirty="0">
                <a:solidFill>
                  <a:srgbClr val="000000"/>
                </a:solidFill>
                <a:ea typeface="ＭＳ Ｐゴシック" charset="0"/>
              </a:rPr>
              <a:t>Species extinction</a:t>
            </a:r>
          </a:p>
          <a:p>
            <a:pPr lvl="1" algn="l"/>
            <a:endParaRPr lang="en-US" sz="2400" b="1" dirty="0">
              <a:solidFill>
                <a:srgbClr val="000000"/>
              </a:solidFill>
              <a:latin typeface="Calibri"/>
              <a:ea typeface="ＭＳ Ｐゴシック" charset="0"/>
              <a:cs typeface="Calibri"/>
            </a:endParaRPr>
          </a:p>
        </p:txBody>
      </p:sp>
      <p:sp>
        <p:nvSpPr>
          <p:cNvPr id="7" name="Rectangle 2"/>
          <p:cNvSpPr txBox="1">
            <a:spLocks noChangeArrowheads="1"/>
          </p:cNvSpPr>
          <p:nvPr/>
        </p:nvSpPr>
        <p:spPr>
          <a:xfrm>
            <a:off x="457200" y="213746"/>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Natural Systems Have Tipping Points</a:t>
            </a:r>
          </a:p>
        </p:txBody>
      </p:sp>
      <p:pic>
        <p:nvPicPr>
          <p:cNvPr id="4" name="Picture 6" descr="01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3695595" y="3485137"/>
            <a:ext cx="5140723" cy="3020571"/>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07820358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1147247"/>
            <a:ext cx="8690720"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300" dirty="0">
                <a:solidFill>
                  <a:srgbClr val="000000"/>
                </a:solidFill>
                <a:ea typeface="ＭＳ Ｐゴシック" charset="0"/>
              </a:rPr>
              <a:t>12,000 years ago: hunters and </a:t>
            </a:r>
            <a:r>
              <a:rPr lang="en-US" sz="2300" dirty="0" smtClean="0">
                <a:solidFill>
                  <a:srgbClr val="000000"/>
                </a:solidFill>
                <a:ea typeface="ＭＳ Ｐゴシック" charset="0"/>
              </a:rPr>
              <a:t>gatherers</a:t>
            </a:r>
            <a:endParaRPr lang="en-US" sz="2300" dirty="0">
              <a:solidFill>
                <a:srgbClr val="000000"/>
              </a:solidFill>
              <a:ea typeface="ＭＳ Ｐゴシック" charset="0"/>
            </a:endParaRPr>
          </a:p>
          <a:p>
            <a:pPr lvl="1" algn="l"/>
            <a:r>
              <a:rPr lang="en-US" sz="2300" b="1" dirty="0">
                <a:solidFill>
                  <a:srgbClr val="000000"/>
                </a:solidFill>
                <a:ea typeface="ＭＳ Ｐゴシック" charset="0"/>
              </a:rPr>
              <a:t>Three major cultural events</a:t>
            </a:r>
          </a:p>
          <a:p>
            <a:pPr marL="1257300" lvl="2" indent="-342900" algn="l">
              <a:buFont typeface="Arial"/>
              <a:buChar char="•"/>
            </a:pPr>
            <a:r>
              <a:rPr lang="en-US" sz="2300" dirty="0">
                <a:solidFill>
                  <a:srgbClr val="000000"/>
                </a:solidFill>
                <a:ea typeface="ＭＳ Ｐゴシック" charset="0"/>
              </a:rPr>
              <a:t>Agricultural revolution</a:t>
            </a:r>
          </a:p>
          <a:p>
            <a:pPr marL="1257300" lvl="2" indent="-342900" algn="l">
              <a:buFont typeface="Arial"/>
              <a:buChar char="•"/>
            </a:pPr>
            <a:r>
              <a:rPr lang="en-US" sz="2300" dirty="0">
                <a:solidFill>
                  <a:srgbClr val="000000"/>
                </a:solidFill>
                <a:ea typeface="ＭＳ Ｐゴシック" charset="0"/>
              </a:rPr>
              <a:t>Industrial-medical revolution</a:t>
            </a:r>
          </a:p>
          <a:p>
            <a:pPr marL="1257300" lvl="2" indent="-342900" algn="l">
              <a:buFont typeface="Arial"/>
              <a:buChar char="•"/>
            </a:pPr>
            <a:r>
              <a:rPr lang="en-US" sz="2300" dirty="0">
                <a:solidFill>
                  <a:srgbClr val="000000"/>
                </a:solidFill>
                <a:ea typeface="ＭＳ Ｐゴシック" charset="0"/>
              </a:rPr>
              <a:t>Information-globalization </a:t>
            </a:r>
            <a:r>
              <a:rPr lang="en-US" sz="2300" dirty="0" smtClean="0">
                <a:solidFill>
                  <a:srgbClr val="000000"/>
                </a:solidFill>
                <a:ea typeface="ＭＳ Ｐゴシック" charset="0"/>
              </a:rPr>
              <a:t>revolution</a:t>
            </a:r>
            <a:endParaRPr lang="en-US" sz="2300" dirty="0">
              <a:solidFill>
                <a:srgbClr val="000000"/>
              </a:solidFill>
              <a:ea typeface="ＭＳ Ｐゴシック" charset="0"/>
            </a:endParaRPr>
          </a:p>
          <a:p>
            <a:pPr algn="l"/>
            <a:r>
              <a:rPr lang="en-US" sz="2300" dirty="0" smtClean="0">
                <a:solidFill>
                  <a:srgbClr val="000000"/>
                </a:solidFill>
                <a:ea typeface="ＭＳ Ｐゴシック" charset="0"/>
              </a:rPr>
              <a:t>What’s next? </a:t>
            </a:r>
            <a:r>
              <a:rPr lang="en-US" sz="2300" dirty="0">
                <a:solidFill>
                  <a:srgbClr val="000000"/>
                </a:solidFill>
                <a:ea typeface="ＭＳ Ｐゴシック" charset="0"/>
              </a:rPr>
              <a:t>A</a:t>
            </a:r>
            <a:r>
              <a:rPr lang="en-US" sz="2300" dirty="0" smtClean="0">
                <a:solidFill>
                  <a:srgbClr val="000000"/>
                </a:solidFill>
                <a:ea typeface="ＭＳ Ｐゴシック" charset="0"/>
              </a:rPr>
              <a:t> </a:t>
            </a:r>
            <a:r>
              <a:rPr lang="en-US" sz="2300" b="1" dirty="0">
                <a:solidFill>
                  <a:srgbClr val="000000"/>
                </a:solidFill>
                <a:ea typeface="ＭＳ Ｐゴシック" charset="0"/>
              </a:rPr>
              <a:t>sustainability </a:t>
            </a:r>
            <a:r>
              <a:rPr lang="en-US" sz="2300" b="1" dirty="0" smtClean="0">
                <a:solidFill>
                  <a:srgbClr val="000000"/>
                </a:solidFill>
                <a:ea typeface="ＭＳ Ｐゴシック" charset="0"/>
              </a:rPr>
              <a:t>revolution!</a:t>
            </a:r>
            <a:endParaRPr lang="en-US" sz="2300" b="1" dirty="0">
              <a:solidFill>
                <a:srgbClr val="000000"/>
              </a:solidFill>
              <a:ea typeface="ＭＳ Ｐゴシック" charset="0"/>
            </a:endParaRPr>
          </a:p>
          <a:p>
            <a:pPr lvl="1" algn="l"/>
            <a:endParaRPr lang="en-US" sz="2300" b="1" dirty="0">
              <a:solidFill>
                <a:srgbClr val="000000"/>
              </a:solidFill>
              <a:latin typeface="Calibri"/>
              <a:ea typeface="ＭＳ Ｐゴシック" charset="0"/>
              <a:cs typeface="Calibri"/>
            </a:endParaRPr>
          </a:p>
        </p:txBody>
      </p:sp>
      <p:sp>
        <p:nvSpPr>
          <p:cNvPr id="7" name="Rectangle 2"/>
          <p:cNvSpPr txBox="1">
            <a:spLocks noChangeArrowheads="1"/>
          </p:cNvSpPr>
          <p:nvPr/>
        </p:nvSpPr>
        <p:spPr>
          <a:xfrm>
            <a:off x="457200" y="519885"/>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Cultural Changes Have Increased Our </a:t>
            </a:r>
            <a:endParaRPr lang="en-US" sz="3200" b="1" dirty="0" smtClean="0">
              <a:ea typeface="ＭＳ Ｐゴシック" charset="0"/>
            </a:endParaRPr>
          </a:p>
          <a:p>
            <a:r>
              <a:rPr lang="en-US" sz="3200" b="1" dirty="0" smtClean="0">
                <a:ea typeface="ＭＳ Ｐゴシック" charset="0"/>
              </a:rPr>
              <a:t>Ecological </a:t>
            </a:r>
            <a:r>
              <a:rPr lang="en-US" sz="3200" b="1" dirty="0">
                <a:ea typeface="ＭＳ Ｐゴシック" charset="0"/>
              </a:rPr>
              <a:t>Footprints</a:t>
            </a:r>
          </a:p>
        </p:txBody>
      </p:sp>
      <p:pic>
        <p:nvPicPr>
          <p:cNvPr id="4" name="Picture 6" descr="011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1729005" y="3762299"/>
            <a:ext cx="5697323" cy="3012416"/>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0173867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2"/>
          <p:cNvSpPr txBox="1">
            <a:spLocks noChangeArrowheads="1"/>
          </p:cNvSpPr>
          <p:nvPr/>
        </p:nvSpPr>
        <p:spPr>
          <a:xfrm>
            <a:off x="460376" y="20175"/>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Exponential Growth of Human Population</a:t>
            </a:r>
          </a:p>
        </p:txBody>
      </p:sp>
      <p:sp>
        <p:nvSpPr>
          <p:cNvPr id="9" name="Text Box 5"/>
          <p:cNvSpPr txBox="1">
            <a:spLocks noChangeArrowheads="1"/>
          </p:cNvSpPr>
          <p:nvPr/>
        </p:nvSpPr>
        <p:spPr bwMode="auto">
          <a:xfrm>
            <a:off x="2230438" y="3255475"/>
            <a:ext cx="560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Causes of Environmental Problems</a:t>
            </a:r>
          </a:p>
        </p:txBody>
      </p:sp>
      <p:pic>
        <p:nvPicPr>
          <p:cNvPr id="49" name="Picture 6" descr="0118"/>
          <p:cNvPicPr preferRelativeResize="0">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29800" y="789198"/>
            <a:ext cx="7681585" cy="566597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197816856"/>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1147247"/>
            <a:ext cx="8690720"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514350" indent="-514350" algn="l">
              <a:lnSpc>
                <a:spcPct val="90000"/>
              </a:lnSpc>
              <a:buFont typeface="Arial" charset="0"/>
              <a:buAutoNum type="arabicPeriod"/>
            </a:pPr>
            <a:r>
              <a:rPr lang="en-US" sz="2400" dirty="0">
                <a:solidFill>
                  <a:srgbClr val="000000"/>
                </a:solidFill>
                <a:ea typeface="ＭＳ Ｐゴシック" charset="0"/>
              </a:rPr>
              <a:t>Population </a:t>
            </a:r>
            <a:r>
              <a:rPr lang="en-US" sz="2400" dirty="0" smtClean="0">
                <a:solidFill>
                  <a:srgbClr val="000000"/>
                </a:solidFill>
                <a:ea typeface="ＭＳ Ｐゴシック" charset="0"/>
              </a:rPr>
              <a:t>growth</a:t>
            </a:r>
            <a:endParaRPr lang="en-US" sz="2400" dirty="0">
              <a:solidFill>
                <a:srgbClr val="000000"/>
              </a:solidFill>
              <a:ea typeface="ＭＳ Ｐゴシック" charset="0"/>
            </a:endParaRPr>
          </a:p>
          <a:p>
            <a:pPr marL="514350" indent="-514350" algn="l">
              <a:lnSpc>
                <a:spcPct val="90000"/>
              </a:lnSpc>
              <a:buFont typeface="Arial" charset="0"/>
              <a:buAutoNum type="arabicPeriod"/>
            </a:pPr>
            <a:r>
              <a:rPr lang="en-US" sz="2400" dirty="0">
                <a:solidFill>
                  <a:srgbClr val="000000"/>
                </a:solidFill>
                <a:ea typeface="ＭＳ Ｐゴシック" charset="0"/>
              </a:rPr>
              <a:t>Wasteful and unsustainable resource </a:t>
            </a:r>
            <a:r>
              <a:rPr lang="en-US" sz="2400" dirty="0" smtClean="0">
                <a:solidFill>
                  <a:srgbClr val="000000"/>
                </a:solidFill>
                <a:ea typeface="ＭＳ Ｐゴシック" charset="0"/>
              </a:rPr>
              <a:t>use</a:t>
            </a:r>
            <a:endParaRPr lang="en-US" sz="2400" dirty="0">
              <a:solidFill>
                <a:srgbClr val="000000"/>
              </a:solidFill>
              <a:ea typeface="ＭＳ Ｐゴシック" charset="0"/>
            </a:endParaRPr>
          </a:p>
          <a:p>
            <a:pPr marL="514350" indent="-514350" algn="l">
              <a:lnSpc>
                <a:spcPct val="90000"/>
              </a:lnSpc>
              <a:buFont typeface="Arial" charset="0"/>
              <a:buAutoNum type="arabicPeriod"/>
            </a:pPr>
            <a:r>
              <a:rPr lang="en-US" sz="2400" dirty="0" smtClean="0">
                <a:solidFill>
                  <a:srgbClr val="000000"/>
                </a:solidFill>
                <a:ea typeface="ＭＳ Ｐゴシック" charset="0"/>
              </a:rPr>
              <a:t>Poverty</a:t>
            </a:r>
            <a:endParaRPr lang="en-US" sz="2400" dirty="0">
              <a:solidFill>
                <a:srgbClr val="000000"/>
              </a:solidFill>
              <a:ea typeface="ＭＳ Ｐゴシック" charset="0"/>
            </a:endParaRPr>
          </a:p>
          <a:p>
            <a:pPr marL="514350" indent="-514350" algn="l">
              <a:lnSpc>
                <a:spcPct val="90000"/>
              </a:lnSpc>
              <a:buFont typeface="Arial" charset="0"/>
              <a:buAutoNum type="arabicPeriod"/>
            </a:pPr>
            <a:r>
              <a:rPr lang="en-US" sz="2400" dirty="0">
                <a:solidFill>
                  <a:srgbClr val="000000"/>
                </a:solidFill>
                <a:ea typeface="ＭＳ Ｐゴシック" charset="0"/>
              </a:rPr>
              <a:t>Failure to include the harmful environmental costs of goods and services in market prices</a:t>
            </a:r>
          </a:p>
          <a:p>
            <a:pPr lvl="1" algn="l"/>
            <a:endParaRPr lang="en-US" sz="2400" b="1" dirty="0">
              <a:solidFill>
                <a:srgbClr val="000000"/>
              </a:solidFill>
              <a:latin typeface="Calibri"/>
              <a:ea typeface="ＭＳ Ｐゴシック" charset="0"/>
              <a:cs typeface="Calibri"/>
            </a:endParaRPr>
          </a:p>
        </p:txBody>
      </p:sp>
      <p:sp>
        <p:nvSpPr>
          <p:cNvPr id="7" name="Rectangle 2"/>
          <p:cNvSpPr txBox="1">
            <a:spLocks noChangeArrowheads="1"/>
          </p:cNvSpPr>
          <p:nvPr/>
        </p:nvSpPr>
        <p:spPr>
          <a:xfrm>
            <a:off x="457200" y="519885"/>
            <a:ext cx="8229600"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Experts Have Identified Four Basic Causes of Environmental Problems</a:t>
            </a:r>
          </a:p>
        </p:txBody>
      </p:sp>
      <p:pic>
        <p:nvPicPr>
          <p:cNvPr id="5" name="Picture 2" descr="E_011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7462" y="3285637"/>
            <a:ext cx="9144000" cy="251777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 Box 5"/>
          <p:cNvSpPr txBox="1">
            <a:spLocks noChangeArrowheads="1"/>
          </p:cNvSpPr>
          <p:nvPr/>
        </p:nvSpPr>
        <p:spPr bwMode="auto">
          <a:xfrm>
            <a:off x="2230438" y="3255475"/>
            <a:ext cx="5600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Causes of Environmental Problems</a:t>
            </a:r>
          </a:p>
        </p:txBody>
      </p:sp>
      <p:sp>
        <p:nvSpPr>
          <p:cNvPr id="10" name="Text Box 6"/>
          <p:cNvSpPr txBox="1">
            <a:spLocks noChangeArrowheads="1"/>
          </p:cNvSpPr>
          <p:nvPr/>
        </p:nvSpPr>
        <p:spPr bwMode="auto">
          <a:xfrm>
            <a:off x="460376" y="5076337"/>
            <a:ext cx="1944687"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800" b="1">
                <a:solidFill>
                  <a:srgbClr val="000000"/>
                </a:solidFill>
                <a:cs typeface="Arial" charset="0"/>
              </a:rPr>
              <a:t>Population growth</a:t>
            </a:r>
          </a:p>
        </p:txBody>
      </p:sp>
      <p:sp>
        <p:nvSpPr>
          <p:cNvPr id="11" name="Text Box 7"/>
          <p:cNvSpPr txBox="1">
            <a:spLocks noChangeArrowheads="1"/>
          </p:cNvSpPr>
          <p:nvPr/>
        </p:nvSpPr>
        <p:spPr bwMode="auto">
          <a:xfrm>
            <a:off x="2593976" y="5076337"/>
            <a:ext cx="1808162"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800" b="1">
                <a:solidFill>
                  <a:srgbClr val="000000"/>
                </a:solidFill>
                <a:cs typeface="Arial" charset="0"/>
              </a:rPr>
              <a:t>Unsustainable resource use</a:t>
            </a:r>
          </a:p>
        </p:txBody>
      </p:sp>
      <p:sp>
        <p:nvSpPr>
          <p:cNvPr id="12" name="Text Box 8"/>
          <p:cNvSpPr txBox="1">
            <a:spLocks noChangeArrowheads="1"/>
          </p:cNvSpPr>
          <p:nvPr/>
        </p:nvSpPr>
        <p:spPr bwMode="auto">
          <a:xfrm>
            <a:off x="5222876" y="5076337"/>
            <a:ext cx="1084262" cy="31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800" b="1">
                <a:solidFill>
                  <a:srgbClr val="000000"/>
                </a:solidFill>
                <a:cs typeface="Arial" charset="0"/>
              </a:rPr>
              <a:t>Poverty</a:t>
            </a:r>
          </a:p>
        </p:txBody>
      </p:sp>
      <p:sp>
        <p:nvSpPr>
          <p:cNvPr id="13" name="Text Box 9"/>
          <p:cNvSpPr txBox="1">
            <a:spLocks noChangeArrowheads="1"/>
          </p:cNvSpPr>
          <p:nvPr/>
        </p:nvSpPr>
        <p:spPr bwMode="auto">
          <a:xfrm>
            <a:off x="6657976" y="5089037"/>
            <a:ext cx="2451100"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800" b="1">
                <a:solidFill>
                  <a:srgbClr val="000000"/>
                </a:solidFill>
                <a:cs typeface="Arial" charset="0"/>
              </a:rPr>
              <a:t>Excluding environmental costs from market prices</a:t>
            </a:r>
          </a:p>
        </p:txBody>
      </p:sp>
    </p:spTree>
    <p:extLst>
      <p:ext uri="{BB962C8B-B14F-4D97-AF65-F5344CB8AC3E}">
        <p14:creationId xmlns:p14="http://schemas.microsoft.com/office/powerpoint/2010/main" val="276328292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8488" y="1405077"/>
            <a:ext cx="8655652" cy="3785652"/>
          </a:xfrm>
          <a:prstGeom prst="rect">
            <a:avLst/>
          </a:prstGeom>
          <a:ln>
            <a:solidFill>
              <a:schemeClr val="tx1"/>
            </a:solidFill>
          </a:ln>
        </p:spPr>
        <p:txBody>
          <a:bodyPr wrap="square">
            <a:spAutoFit/>
          </a:bodyPr>
          <a:lstStyle/>
          <a:p>
            <a:pPr lvl="0"/>
            <a:r>
              <a:rPr lang="en-US" sz="2400" dirty="0"/>
              <a:t>The main causes of environmental problems are:</a:t>
            </a:r>
          </a:p>
          <a:p>
            <a:pPr marL="800100" lvl="1" indent="-342900">
              <a:buFont typeface="+mj-lt"/>
              <a:buAutoNum type="alphaLcPeriod"/>
            </a:pPr>
            <a:r>
              <a:rPr lang="en-US" sz="2400" dirty="0"/>
              <a:t>population decline, sustainable resource use, decreases in poverty, and including environmental costs from market prices. </a:t>
            </a:r>
          </a:p>
          <a:p>
            <a:pPr marL="800100" lvl="1" indent="-342900">
              <a:buFont typeface="+mj-lt"/>
              <a:buAutoNum type="alphaLcPeriod"/>
            </a:pPr>
            <a:r>
              <a:rPr lang="en-US" sz="2400" dirty="0"/>
              <a:t>population growth, sustainable resource use, poverty, and including environmental costs from market prices. </a:t>
            </a:r>
          </a:p>
          <a:p>
            <a:pPr marL="800100" lvl="1" indent="-342900">
              <a:buFont typeface="+mj-lt"/>
              <a:buAutoNum type="alphaLcPeriod"/>
            </a:pPr>
            <a:r>
              <a:rPr lang="en-US" sz="2400" dirty="0"/>
              <a:t>population growth, unsustainable resource use, poverty, and including environmental costs from market prices. </a:t>
            </a:r>
          </a:p>
          <a:p>
            <a:pPr marL="800100" lvl="1" indent="-342900">
              <a:buFont typeface="+mj-lt"/>
              <a:buAutoNum type="alphaLcPeriod"/>
            </a:pPr>
            <a:r>
              <a:rPr lang="en-US" sz="2400" dirty="0"/>
              <a:t>population growth, unsustainable resource use, poverty, and excluding environmental costs from market prices. </a:t>
            </a:r>
          </a:p>
        </p:txBody>
      </p:sp>
      <p:sp>
        <p:nvSpPr>
          <p:cNvPr id="3" name="Oval 2"/>
          <p:cNvSpPr>
            <a:spLocks noChangeAspect="1"/>
          </p:cNvSpPr>
          <p:nvPr/>
        </p:nvSpPr>
        <p:spPr>
          <a:xfrm>
            <a:off x="742226" y="4373049"/>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853087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027"/>
          <p:cNvSpPr txBox="1">
            <a:spLocks noChangeArrowheads="1"/>
          </p:cNvSpPr>
          <p:nvPr/>
        </p:nvSpPr>
        <p:spPr>
          <a:xfrm>
            <a:off x="457200" y="621055"/>
            <a:ext cx="8229600" cy="5006975"/>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342900" indent="-342900" algn="l">
              <a:buFont typeface="Arial"/>
              <a:buChar char="•"/>
            </a:pPr>
            <a:r>
              <a:rPr lang="en-US" sz="2400" dirty="0" smtClean="0">
                <a:solidFill>
                  <a:srgbClr val="000000"/>
                </a:solidFill>
                <a:ea typeface="ＭＳ Ｐゴシック" charset="0"/>
              </a:rPr>
              <a:t>Companies do not pay the environmental cost of resource use</a:t>
            </a:r>
          </a:p>
          <a:p>
            <a:pPr marL="342900" indent="-342900" algn="l">
              <a:buFont typeface="Arial"/>
              <a:buChar char="•"/>
            </a:pPr>
            <a:r>
              <a:rPr lang="en-US" sz="2400" dirty="0" smtClean="0">
                <a:solidFill>
                  <a:srgbClr val="000000"/>
                </a:solidFill>
                <a:ea typeface="ＭＳ Ｐゴシック" charset="0"/>
              </a:rPr>
              <a:t>Goods and services do not include the harmful environmental costs</a:t>
            </a:r>
          </a:p>
          <a:p>
            <a:pPr marL="342900" indent="-342900" algn="l">
              <a:buFont typeface="Arial"/>
              <a:buChar char="•"/>
            </a:pPr>
            <a:r>
              <a:rPr lang="en-US" sz="2400" dirty="0" smtClean="0">
                <a:solidFill>
                  <a:srgbClr val="000000"/>
                </a:solidFill>
                <a:ea typeface="ＭＳ Ｐゴシック" charset="0"/>
              </a:rPr>
              <a:t>Companies receive tax breaks and subsidies</a:t>
            </a:r>
          </a:p>
          <a:p>
            <a:pPr marL="342900" indent="-342900" algn="l">
              <a:buFont typeface="Arial"/>
              <a:buChar char="•"/>
            </a:pPr>
            <a:r>
              <a:rPr lang="en-US" sz="2400" dirty="0" smtClean="0">
                <a:solidFill>
                  <a:srgbClr val="000000"/>
                </a:solidFill>
                <a:ea typeface="ＭＳ Ｐゴシック" charset="0"/>
              </a:rPr>
              <a:t>Economy may be stimulated but there may be a degradation of natural capital</a:t>
            </a:r>
            <a:endParaRPr lang="en-US" sz="2400" dirty="0">
              <a:solidFill>
                <a:srgbClr val="000000"/>
              </a:solidFill>
              <a:ea typeface="ＭＳ Ｐゴシック" charset="0"/>
            </a:endParaRPr>
          </a:p>
        </p:txBody>
      </p:sp>
      <p:sp>
        <p:nvSpPr>
          <p:cNvPr id="8" name="Rectangle 2"/>
          <p:cNvSpPr txBox="1">
            <a:spLocks noChangeArrowheads="1"/>
          </p:cNvSpPr>
          <p:nvPr/>
        </p:nvSpPr>
        <p:spPr>
          <a:xfrm>
            <a:off x="260253" y="0"/>
            <a:ext cx="8692461"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solidFill>
                  <a:srgbClr val="000000"/>
                </a:solidFill>
                <a:ea typeface="ＭＳ Ｐゴシック" charset="0"/>
              </a:rPr>
              <a:t>Prices Do Not Include the Value of Natural Capital</a:t>
            </a:r>
          </a:p>
        </p:txBody>
      </p:sp>
      <p:sp>
        <p:nvSpPr>
          <p:cNvPr id="10" name="Rectangle 2"/>
          <p:cNvSpPr txBox="1">
            <a:spLocks noChangeArrowheads="1"/>
          </p:cNvSpPr>
          <p:nvPr/>
        </p:nvSpPr>
        <p:spPr>
          <a:xfrm>
            <a:off x="260253" y="3973383"/>
            <a:ext cx="8692461"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Environmentally Sustainable Societies Protect Natural Capital and Live Off Its Income</a:t>
            </a:r>
            <a:endParaRPr lang="en-US" sz="3200" b="1" dirty="0">
              <a:solidFill>
                <a:srgbClr val="000000"/>
              </a:solidFill>
              <a:ea typeface="ＭＳ Ｐゴシック" charset="0"/>
            </a:endParaRPr>
          </a:p>
        </p:txBody>
      </p:sp>
      <p:sp>
        <p:nvSpPr>
          <p:cNvPr id="2" name="Rectangle 1"/>
          <p:cNvSpPr/>
          <p:nvPr/>
        </p:nvSpPr>
        <p:spPr>
          <a:xfrm>
            <a:off x="457200" y="4658534"/>
            <a:ext cx="8495514" cy="1938992"/>
          </a:xfrm>
          <a:prstGeom prst="rect">
            <a:avLst/>
          </a:prstGeom>
        </p:spPr>
        <p:txBody>
          <a:bodyPr wrap="square">
            <a:spAutoFit/>
          </a:bodyPr>
          <a:lstStyle/>
          <a:p>
            <a:r>
              <a:rPr lang="en-US" sz="2400" b="1" dirty="0">
                <a:solidFill>
                  <a:srgbClr val="000000"/>
                </a:solidFill>
                <a:ea typeface="ＭＳ Ｐゴシック" charset="0"/>
              </a:rPr>
              <a:t>Environmentally sustainable society</a:t>
            </a:r>
            <a:r>
              <a:rPr lang="en-US" sz="2400" dirty="0">
                <a:solidFill>
                  <a:srgbClr val="000000"/>
                </a:solidFill>
                <a:ea typeface="ＭＳ Ｐゴシック" charset="0"/>
              </a:rPr>
              <a:t>: meets current needs while ensuring that needs of future generations will be met</a:t>
            </a:r>
          </a:p>
          <a:p>
            <a:endParaRPr lang="en-US" sz="2400" dirty="0">
              <a:solidFill>
                <a:srgbClr val="000000"/>
              </a:solidFill>
              <a:ea typeface="ＭＳ Ｐゴシック" charset="0"/>
            </a:endParaRPr>
          </a:p>
          <a:p>
            <a:r>
              <a:rPr lang="en-US" sz="2400" dirty="0">
                <a:solidFill>
                  <a:srgbClr val="000000"/>
                </a:solidFill>
                <a:ea typeface="ＭＳ Ｐゴシック" charset="0"/>
              </a:rPr>
              <a:t>Live on natural income of </a:t>
            </a:r>
            <a:r>
              <a:rPr lang="en-US" sz="2400" b="1" dirty="0">
                <a:solidFill>
                  <a:srgbClr val="000000"/>
                </a:solidFill>
                <a:ea typeface="ＭＳ Ｐゴシック" charset="0"/>
              </a:rPr>
              <a:t>natural capital</a:t>
            </a:r>
            <a:r>
              <a:rPr lang="en-US" sz="2400" dirty="0">
                <a:solidFill>
                  <a:srgbClr val="000000"/>
                </a:solidFill>
                <a:ea typeface="ＭＳ Ｐゴシック" charset="0"/>
              </a:rPr>
              <a:t> without diminishing the natural capital</a:t>
            </a:r>
          </a:p>
        </p:txBody>
      </p:sp>
    </p:spTree>
    <p:extLst>
      <p:ext uri="{BB962C8B-B14F-4D97-AF65-F5344CB8AC3E}">
        <p14:creationId xmlns:p14="http://schemas.microsoft.com/office/powerpoint/2010/main" val="2357493054"/>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p:nvPr>
        </p:nvSpPr>
        <p:spPr/>
        <p:txBody>
          <a:bodyPr anchor="b">
            <a:normAutofit fontScale="90000"/>
          </a:bodyPr>
          <a:lstStyle/>
          <a:p>
            <a:pPr eaLnBrk="1" hangingPunct="1"/>
            <a:r>
              <a:rPr lang="en-US">
                <a:ea typeface="ＭＳ Ｐゴシック" charset="0"/>
              </a:rPr>
              <a:t>Different Views about Environmental Problems and Their Solutions</a:t>
            </a:r>
          </a:p>
        </p:txBody>
      </p:sp>
      <p:sp>
        <p:nvSpPr>
          <p:cNvPr id="141314" name="Rectangle 3"/>
          <p:cNvSpPr>
            <a:spLocks noGrp="1" noChangeArrowheads="1"/>
          </p:cNvSpPr>
          <p:nvPr>
            <p:ph type="body" idx="1"/>
          </p:nvPr>
        </p:nvSpPr>
        <p:spPr/>
        <p:txBody>
          <a:bodyPr/>
          <a:lstStyle/>
          <a:p>
            <a:pPr marL="0" indent="0" eaLnBrk="1" hangingPunct="1">
              <a:buNone/>
            </a:pPr>
            <a:r>
              <a:rPr lang="en-US" sz="2400" b="1" dirty="0">
                <a:ea typeface="ＭＳ Ｐゴシック" charset="0"/>
              </a:rPr>
              <a:t>Environmental ethics</a:t>
            </a:r>
            <a:r>
              <a:rPr lang="en-US" sz="2400" dirty="0">
                <a:ea typeface="ＭＳ Ｐゴシック" charset="0"/>
              </a:rPr>
              <a:t>: what is right and wrong with how we treat the </a:t>
            </a:r>
            <a:r>
              <a:rPr lang="en-US" sz="2400" dirty="0" smtClean="0">
                <a:ea typeface="ＭＳ Ｐゴシック" charset="0"/>
              </a:rPr>
              <a:t>environment</a:t>
            </a:r>
          </a:p>
          <a:p>
            <a:pPr marL="0" indent="0" eaLnBrk="1" hangingPunct="1">
              <a:buNone/>
            </a:pPr>
            <a:endParaRPr lang="en-US" sz="600" b="1" dirty="0">
              <a:ea typeface="ＭＳ Ｐゴシック" charset="0"/>
            </a:endParaRPr>
          </a:p>
          <a:p>
            <a:pPr eaLnBrk="1" hangingPunct="1"/>
            <a:r>
              <a:rPr lang="en-US" sz="2400" b="1" dirty="0">
                <a:ea typeface="ＭＳ Ｐゴシック" charset="0"/>
              </a:rPr>
              <a:t>Planetary management worldview</a:t>
            </a:r>
          </a:p>
          <a:p>
            <a:pPr lvl="1" eaLnBrk="1" hangingPunct="1"/>
            <a:r>
              <a:rPr lang="en-US" sz="2200" dirty="0">
                <a:ea typeface="ＭＳ Ｐゴシック" charset="0"/>
              </a:rPr>
              <a:t>We are separate from and in charge of nature</a:t>
            </a:r>
          </a:p>
          <a:p>
            <a:pPr eaLnBrk="1" hangingPunct="1"/>
            <a:r>
              <a:rPr lang="en-US" sz="2400" b="1" dirty="0">
                <a:ea typeface="ＭＳ Ｐゴシック" charset="0"/>
              </a:rPr>
              <a:t>Stewardship worldview</a:t>
            </a:r>
          </a:p>
          <a:p>
            <a:pPr lvl="1" eaLnBrk="1" hangingPunct="1"/>
            <a:r>
              <a:rPr lang="en-US" sz="2200" dirty="0">
                <a:ea typeface="ＭＳ Ｐゴシック" charset="0"/>
              </a:rPr>
              <a:t>Manage earth for our benefit with ethical responsibility to be stewards</a:t>
            </a:r>
          </a:p>
          <a:p>
            <a:pPr eaLnBrk="1" hangingPunct="1"/>
            <a:r>
              <a:rPr lang="en-US" sz="2400" b="1" dirty="0">
                <a:ea typeface="ＭＳ Ｐゴシック" charset="0"/>
              </a:rPr>
              <a:t>Environmental wisdom worldview  </a:t>
            </a:r>
          </a:p>
          <a:p>
            <a:pPr lvl="1" eaLnBrk="1" hangingPunct="1"/>
            <a:r>
              <a:rPr lang="en-US" sz="2200" dirty="0">
                <a:ea typeface="ＭＳ Ｐゴシック" charset="0"/>
              </a:rPr>
              <a:t>We are part of nature and must engage in sustainable use</a:t>
            </a:r>
          </a:p>
          <a:p>
            <a:pPr lvl="1" eaLnBrk="1" hangingPunct="1"/>
            <a:endParaRPr lang="en-US" sz="2200" dirty="0">
              <a:ea typeface="ＭＳ Ｐゴシック" charset="0"/>
            </a:endParaRPr>
          </a:p>
          <a:p>
            <a:pPr eaLnBrk="1" hangingPunct="1"/>
            <a:endParaRPr lang="en-US" sz="2400" i="1" dirty="0">
              <a:ea typeface="ＭＳ Ｐゴシック" charset="0"/>
            </a:endParaRPr>
          </a:p>
        </p:txBody>
      </p:sp>
    </p:spTree>
    <p:extLst>
      <p:ext uri="{BB962C8B-B14F-4D97-AF65-F5344CB8AC3E}">
        <p14:creationId xmlns:p14="http://schemas.microsoft.com/office/powerpoint/2010/main" val="9371153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027"/>
          <p:cNvSpPr txBox="1">
            <a:spLocks noChangeArrowheads="1"/>
          </p:cNvSpPr>
          <p:nvPr/>
        </p:nvSpPr>
        <p:spPr>
          <a:xfrm>
            <a:off x="249843" y="655869"/>
            <a:ext cx="8734101" cy="4023090"/>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marL="514350" indent="-514350" algn="l">
              <a:buFont typeface="Arial" charset="0"/>
              <a:buAutoNum type="arabicPeriod"/>
            </a:pPr>
            <a:r>
              <a:rPr lang="en-US" sz="2400" b="1" dirty="0" smtClean="0">
                <a:solidFill>
                  <a:srgbClr val="000000"/>
                </a:solidFill>
                <a:ea typeface="ＭＳ Ｐゴシック" charset="0"/>
              </a:rPr>
              <a:t>Reliance on solar energy</a:t>
            </a:r>
          </a:p>
          <a:p>
            <a:pPr marL="914400" lvl="1" indent="-514350" algn="l"/>
            <a:r>
              <a:rPr lang="en-US" sz="2400" dirty="0" smtClean="0">
                <a:solidFill>
                  <a:srgbClr val="000000"/>
                </a:solidFill>
                <a:ea typeface="ＭＳ Ｐゴシック" charset="0"/>
              </a:rPr>
              <a:t>The sun provides warmth and fuels photosynthesis</a:t>
            </a:r>
          </a:p>
          <a:p>
            <a:pPr marL="514350" indent="-514350" algn="l">
              <a:buFont typeface="Arial" charset="0"/>
              <a:buAutoNum type="arabicPeriod"/>
            </a:pPr>
            <a:r>
              <a:rPr lang="en-US" sz="2400" b="1" dirty="0" smtClean="0">
                <a:solidFill>
                  <a:srgbClr val="000000"/>
                </a:solidFill>
                <a:ea typeface="ＭＳ Ｐゴシック" charset="0"/>
              </a:rPr>
              <a:t>Biodiversity</a:t>
            </a:r>
          </a:p>
          <a:p>
            <a:pPr marL="914400" lvl="1" indent="-514350" algn="l"/>
            <a:r>
              <a:rPr lang="en-US" sz="2400" dirty="0" smtClean="0">
                <a:solidFill>
                  <a:srgbClr val="000000"/>
                </a:solidFill>
                <a:ea typeface="ＭＳ Ｐゴシック" charset="0"/>
              </a:rPr>
              <a:t>Astounding variety and adaptability of natural systems &amp; species</a:t>
            </a:r>
          </a:p>
          <a:p>
            <a:pPr marL="514350" indent="-514350" algn="l">
              <a:buFont typeface="Arial" charset="0"/>
              <a:buAutoNum type="arabicPeriod"/>
            </a:pPr>
            <a:r>
              <a:rPr lang="en-US" sz="2400" b="1" dirty="0" smtClean="0">
                <a:solidFill>
                  <a:srgbClr val="000000"/>
                </a:solidFill>
                <a:ea typeface="ＭＳ Ｐゴシック" charset="0"/>
              </a:rPr>
              <a:t>Chemical cycling</a:t>
            </a:r>
          </a:p>
          <a:p>
            <a:pPr marL="457200" algn="l"/>
            <a:r>
              <a:rPr lang="en-US" sz="2400" dirty="0" smtClean="0">
                <a:solidFill>
                  <a:srgbClr val="000000"/>
                </a:solidFill>
                <a:ea typeface="ＭＳ Ｐゴシック" charset="0"/>
              </a:rPr>
              <a:t>Circulation of chemicals from the environment to organisms and then back to the environment (a.k.a. </a:t>
            </a:r>
            <a:r>
              <a:rPr lang="en-US" sz="2400" b="1" dirty="0" smtClean="0">
                <a:solidFill>
                  <a:srgbClr val="000000"/>
                </a:solidFill>
                <a:ea typeface="ＭＳ Ｐゴシック" charset="0"/>
              </a:rPr>
              <a:t>nutrient cycling)</a:t>
            </a:r>
            <a:endParaRPr lang="en-US" sz="2400" b="1" dirty="0">
              <a:solidFill>
                <a:srgbClr val="000000"/>
              </a:solidFill>
              <a:ea typeface="ＭＳ Ｐゴシック" charset="0"/>
            </a:endParaRPr>
          </a:p>
        </p:txBody>
      </p:sp>
      <p:sp>
        <p:nvSpPr>
          <p:cNvPr id="7" name="Rectangle 2"/>
          <p:cNvSpPr txBox="1">
            <a:spLocks noChangeArrowheads="1"/>
          </p:cNvSpPr>
          <p:nvPr/>
        </p:nvSpPr>
        <p:spPr>
          <a:xfrm>
            <a:off x="457200" y="76200"/>
            <a:ext cx="8229600" cy="579669"/>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tLang="ja-JP" sz="3200" b="1" dirty="0" smtClean="0">
                <a:ea typeface="ＭＳ Ｐゴシック" charset="0"/>
              </a:rPr>
              <a:t>Three Principles of Sustainability</a:t>
            </a:r>
            <a:endParaRPr lang="en-US" sz="3200" b="1" dirty="0">
              <a:ea typeface="ＭＳ Ｐゴシック" charset="0"/>
            </a:endParaRPr>
          </a:p>
        </p:txBody>
      </p:sp>
      <p:pic>
        <p:nvPicPr>
          <p:cNvPr id="6" name="Picture 4" descr="01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4167" y="3805468"/>
            <a:ext cx="3243446" cy="2940618"/>
          </a:xfrm>
          <a:prstGeom prst="rect">
            <a:avLst/>
          </a:prstGeom>
          <a:solidFill>
            <a:schemeClr val="bg1"/>
          </a:solidFill>
          <a:ln>
            <a:solidFill>
              <a:srgbClr val="000000"/>
            </a:solidFill>
          </a:ln>
          <a:effectLst/>
          <a:extLst/>
        </p:spPr>
      </p:pic>
    </p:spTree>
    <p:extLst>
      <p:ext uri="{BB962C8B-B14F-4D97-AF65-F5344CB8AC3E}">
        <p14:creationId xmlns:p14="http://schemas.microsoft.com/office/powerpoint/2010/main" val="8412718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29023" y="532317"/>
            <a:ext cx="8713281" cy="3977191"/>
          </a:xfrm>
          <a:prstGeom prst="rect">
            <a:avLst/>
          </a:prstGeom>
        </p:spPr>
        <p:txBody>
          <a:bodyPr vert="horz" lIns="91440" tIns="45720" rIns="91440" bIns="45720" rtlCol="0">
            <a:norm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300" b="1" dirty="0" smtClean="0">
                <a:solidFill>
                  <a:srgbClr val="000000"/>
                </a:solidFill>
                <a:ea typeface="ＭＳ Ｐゴシック" charset="0"/>
              </a:rPr>
              <a:t>Natural capital</a:t>
            </a:r>
            <a:r>
              <a:rPr lang="en-US" sz="2300" dirty="0" smtClean="0">
                <a:solidFill>
                  <a:srgbClr val="000000"/>
                </a:solidFill>
                <a:ea typeface="ＭＳ Ｐゴシック" charset="0"/>
              </a:rPr>
              <a:t>: supported by solar capital</a:t>
            </a:r>
          </a:p>
          <a:p>
            <a:pPr algn="l"/>
            <a:r>
              <a:rPr lang="en-US" sz="2300" b="1" dirty="0" smtClean="0">
                <a:solidFill>
                  <a:srgbClr val="000000"/>
                </a:solidFill>
                <a:ea typeface="ＭＳ Ｐゴシック" charset="0"/>
              </a:rPr>
              <a:t>Natural resources</a:t>
            </a:r>
            <a:r>
              <a:rPr lang="en-US" sz="2300" dirty="0" smtClean="0">
                <a:solidFill>
                  <a:srgbClr val="000000"/>
                </a:solidFill>
                <a:ea typeface="ＭＳ Ｐゴシック" charset="0"/>
              </a:rPr>
              <a:t>: useful materials and energy in nature</a:t>
            </a:r>
          </a:p>
          <a:p>
            <a:pPr algn="l"/>
            <a:r>
              <a:rPr lang="en-US" sz="2300" b="1" dirty="0" smtClean="0">
                <a:solidFill>
                  <a:srgbClr val="000000"/>
                </a:solidFill>
                <a:ea typeface="ＭＳ Ｐゴシック" charset="0"/>
              </a:rPr>
              <a:t>Natural services</a:t>
            </a:r>
            <a:r>
              <a:rPr lang="en-US" sz="2300" dirty="0" smtClean="0">
                <a:solidFill>
                  <a:srgbClr val="000000"/>
                </a:solidFill>
                <a:ea typeface="ＭＳ Ｐゴシック" charset="0"/>
              </a:rPr>
              <a:t>: natural processes such as renewal of air, water, &amp; soil</a:t>
            </a:r>
          </a:p>
          <a:p>
            <a:pPr lvl="1" algn="l"/>
            <a:endParaRPr lang="en-US" sz="2300" dirty="0" smtClean="0">
              <a:solidFill>
                <a:srgbClr val="000000"/>
              </a:solidFill>
              <a:ea typeface="ＭＳ Ｐゴシック" charset="0"/>
            </a:endParaRPr>
          </a:p>
          <a:p>
            <a:pPr algn="l"/>
            <a:endParaRPr lang="en-US" sz="2300" dirty="0" smtClean="0">
              <a:solidFill>
                <a:srgbClr val="000000"/>
              </a:solidFill>
              <a:ea typeface="ＭＳ Ｐゴシック" charset="0"/>
            </a:endParaRPr>
          </a:p>
          <a:p>
            <a:pPr algn="l"/>
            <a:endParaRPr lang="en-US" sz="2300" dirty="0" smtClean="0">
              <a:solidFill>
                <a:srgbClr val="000000"/>
              </a:solidFill>
              <a:ea typeface="ＭＳ Ｐゴシック" charset="0"/>
            </a:endParaRPr>
          </a:p>
          <a:p>
            <a:pPr algn="l">
              <a:buFont typeface="Times" charset="0"/>
              <a:buNone/>
            </a:pPr>
            <a:endParaRPr lang="en-US" sz="2300" dirty="0">
              <a:solidFill>
                <a:srgbClr val="000000"/>
              </a:solidFill>
              <a:ea typeface="ＭＳ Ｐゴシック" charset="0"/>
            </a:endParaRPr>
          </a:p>
        </p:txBody>
      </p:sp>
      <p:sp>
        <p:nvSpPr>
          <p:cNvPr id="6" name="Rectangle 2"/>
          <p:cNvSpPr txBox="1">
            <a:spLocks noChangeArrowheads="1"/>
          </p:cNvSpPr>
          <p:nvPr/>
        </p:nvSpPr>
        <p:spPr>
          <a:xfrm>
            <a:off x="229023" y="3326"/>
            <a:ext cx="8713281" cy="612277"/>
          </a:xfrm>
          <a:prstGeom prst="rect">
            <a:avLst/>
          </a:prstGeom>
        </p:spPr>
        <p:txBody>
          <a:bodyPr vert="horz" lIns="91440" tIns="45720" rIns="91440" bIns="45720" rtlCol="0" anchor="b">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solidFill>
                  <a:srgbClr val="000000"/>
                </a:solidFill>
                <a:ea typeface="ＭＳ Ｐゴシック" charset="0"/>
              </a:rPr>
              <a:t>Natural Capital = Natural Resources + Natural Services</a:t>
            </a:r>
          </a:p>
        </p:txBody>
      </p:sp>
      <p:pic>
        <p:nvPicPr>
          <p:cNvPr id="8" name="Picture 5" descr="010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6388" y="1854795"/>
            <a:ext cx="4951525" cy="50032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572721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7122" y="1764026"/>
            <a:ext cx="5919269" cy="3046988"/>
          </a:xfrm>
          <a:prstGeom prst="rect">
            <a:avLst/>
          </a:prstGeom>
          <a:ln>
            <a:solidFill>
              <a:schemeClr val="tx1"/>
            </a:solidFill>
          </a:ln>
        </p:spPr>
        <p:txBody>
          <a:bodyPr wrap="square">
            <a:spAutoFit/>
          </a:bodyPr>
          <a:lstStyle/>
          <a:p>
            <a:pPr lvl="0"/>
            <a:r>
              <a:rPr lang="en-US" sz="2400" dirty="0"/>
              <a:t>Which of the following is an example of a natural (ecosystem) service?</a:t>
            </a:r>
          </a:p>
          <a:p>
            <a:pPr marL="342900" lvl="0" indent="-342900">
              <a:buFont typeface="+mj-lt"/>
              <a:buAutoNum type="alphaLcParenR"/>
            </a:pPr>
            <a:r>
              <a:rPr lang="en-US" sz="2400" dirty="0"/>
              <a:t>A parasite attains nutrients from its host.</a:t>
            </a:r>
          </a:p>
          <a:p>
            <a:pPr marL="342900" lvl="0" indent="-342900">
              <a:buFont typeface="+mj-lt"/>
              <a:buAutoNum type="alphaLcParenR"/>
            </a:pPr>
            <a:r>
              <a:rPr lang="en-US" sz="2400" dirty="0"/>
              <a:t>Wetlands provide flood control for cities.</a:t>
            </a:r>
          </a:p>
          <a:p>
            <a:pPr marL="342900" lvl="0" indent="-342900">
              <a:buFont typeface="+mj-lt"/>
              <a:buAutoNum type="alphaLcParenR"/>
            </a:pPr>
            <a:r>
              <a:rPr lang="en-US" sz="2400" dirty="0"/>
              <a:t>Copper is extracted from mines.</a:t>
            </a:r>
          </a:p>
          <a:p>
            <a:pPr marL="342900" lvl="0" indent="-342900">
              <a:buFont typeface="+mj-lt"/>
              <a:buAutoNum type="alphaLcParenR"/>
            </a:pPr>
            <a:r>
              <a:rPr lang="en-US" sz="2400" dirty="0"/>
              <a:t>The movement of tectonic plates causes volcanic activity and earthquakes.</a:t>
            </a:r>
          </a:p>
          <a:p>
            <a:pPr marL="342900" lvl="0" indent="-342900">
              <a:buFont typeface="+mj-lt"/>
              <a:buAutoNum type="alphaLcParenR"/>
            </a:pPr>
            <a:r>
              <a:rPr lang="en-US" sz="2400" dirty="0"/>
              <a:t>Tsunamis clear coastland debris.</a:t>
            </a:r>
          </a:p>
        </p:txBody>
      </p:sp>
      <p:sp>
        <p:nvSpPr>
          <p:cNvPr id="3" name="Oval 2"/>
          <p:cNvSpPr>
            <a:spLocks noChangeAspect="1"/>
          </p:cNvSpPr>
          <p:nvPr/>
        </p:nvSpPr>
        <p:spPr>
          <a:xfrm>
            <a:off x="1446273" y="2882174"/>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795382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60110" y="750353"/>
            <a:ext cx="6559495"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300" b="1" dirty="0" smtClean="0">
                <a:solidFill>
                  <a:srgbClr val="000000"/>
                </a:solidFill>
                <a:ea typeface="ＭＳ Ｐゴシック" charset="0"/>
              </a:rPr>
              <a:t>Resource</a:t>
            </a:r>
          </a:p>
          <a:p>
            <a:pPr marL="342900" indent="-342900" algn="l">
              <a:buFont typeface="Arial"/>
              <a:buChar char="•"/>
            </a:pPr>
            <a:r>
              <a:rPr lang="en-US" sz="2300" dirty="0" smtClean="0">
                <a:solidFill>
                  <a:srgbClr val="000000"/>
                </a:solidFill>
                <a:ea typeface="ＭＳ Ｐゴシック" charset="0"/>
              </a:rPr>
              <a:t>Anything we obtain from the environment to meet our needs</a:t>
            </a:r>
          </a:p>
          <a:p>
            <a:pPr algn="l"/>
            <a:r>
              <a:rPr lang="en-US" sz="2300" b="1" dirty="0" smtClean="0">
                <a:solidFill>
                  <a:srgbClr val="000000"/>
                </a:solidFill>
                <a:ea typeface="ＭＳ Ｐゴシック" charset="0"/>
              </a:rPr>
              <a:t>Perpetual resource</a:t>
            </a:r>
          </a:p>
          <a:p>
            <a:pPr marL="342900" indent="-342900" algn="l">
              <a:buFont typeface="Arial"/>
              <a:buChar char="•"/>
            </a:pPr>
            <a:r>
              <a:rPr lang="en-US" sz="2300" dirty="0" smtClean="0">
                <a:solidFill>
                  <a:srgbClr val="000000"/>
                </a:solidFill>
                <a:ea typeface="ＭＳ Ｐゴシック" charset="0"/>
              </a:rPr>
              <a:t>Solar energy</a:t>
            </a:r>
          </a:p>
          <a:p>
            <a:pPr algn="l"/>
            <a:r>
              <a:rPr lang="en-US" sz="2300" b="1" dirty="0" smtClean="0">
                <a:solidFill>
                  <a:srgbClr val="000000"/>
                </a:solidFill>
                <a:ea typeface="ＭＳ Ｐゴシック" charset="0"/>
              </a:rPr>
              <a:t>Renewable resource</a:t>
            </a:r>
          </a:p>
          <a:p>
            <a:pPr marL="457200" indent="-457200" algn="l">
              <a:buFont typeface="Arial"/>
              <a:buChar char="•"/>
            </a:pPr>
            <a:r>
              <a:rPr lang="en-US" sz="2300" dirty="0" smtClean="0">
                <a:solidFill>
                  <a:srgbClr val="000000"/>
                </a:solidFill>
                <a:ea typeface="ＭＳ Ｐゴシック" charset="0"/>
              </a:rPr>
              <a:t>Several days to several hundred years to renew</a:t>
            </a:r>
          </a:p>
          <a:p>
            <a:pPr marL="457200" indent="-457200" algn="l">
              <a:buFont typeface="Arial"/>
              <a:buChar char="•"/>
            </a:pPr>
            <a:r>
              <a:rPr lang="en-US" sz="2300" dirty="0" smtClean="0">
                <a:solidFill>
                  <a:srgbClr val="000000"/>
                </a:solidFill>
                <a:ea typeface="ＭＳ Ｐゴシック" charset="0"/>
              </a:rPr>
              <a:t>E.g., forests, grasslands, fresh air, fertile soil</a:t>
            </a:r>
            <a:endParaRPr lang="en-US" sz="2300" b="1" dirty="0" smtClean="0">
              <a:solidFill>
                <a:srgbClr val="000000"/>
              </a:solidFill>
              <a:ea typeface="ＭＳ Ｐゴシック" charset="0"/>
            </a:endParaRPr>
          </a:p>
          <a:p>
            <a:pPr algn="l"/>
            <a:r>
              <a:rPr lang="en-US" sz="2300" b="1" dirty="0" smtClean="0">
                <a:solidFill>
                  <a:srgbClr val="000000"/>
                </a:solidFill>
                <a:ea typeface="ＭＳ Ｐゴシック" charset="0"/>
              </a:rPr>
              <a:t>Sustainable yield</a:t>
            </a:r>
          </a:p>
          <a:p>
            <a:pPr marL="457200" indent="-457200" algn="l">
              <a:buFont typeface="Arial"/>
              <a:buChar char="•"/>
            </a:pPr>
            <a:r>
              <a:rPr lang="en-US" sz="2300" dirty="0" smtClean="0">
                <a:solidFill>
                  <a:srgbClr val="000000"/>
                </a:solidFill>
                <a:ea typeface="ＭＳ Ｐゴシック" charset="0"/>
              </a:rPr>
              <a:t>Highest rate at which we can use a renewable resource without reducing available supply</a:t>
            </a:r>
          </a:p>
          <a:p>
            <a:pPr algn="l">
              <a:lnSpc>
                <a:spcPct val="90000"/>
              </a:lnSpc>
            </a:pPr>
            <a:r>
              <a:rPr lang="en-US" sz="2300" b="1" dirty="0" smtClean="0">
                <a:solidFill>
                  <a:srgbClr val="000000"/>
                </a:solidFill>
                <a:ea typeface="ＭＳ Ｐゴシック" charset="0"/>
              </a:rPr>
              <a:t>Nonrenewable resources</a:t>
            </a:r>
            <a:r>
              <a:rPr lang="en-US" sz="2300" dirty="0" smtClean="0">
                <a:solidFill>
                  <a:srgbClr val="000000"/>
                </a:solidFill>
                <a:ea typeface="ＭＳ Ｐゴシック" charset="0"/>
              </a:rPr>
              <a:t> </a:t>
            </a:r>
          </a:p>
          <a:p>
            <a:pPr marL="457200" indent="-457200" algn="l">
              <a:lnSpc>
                <a:spcPct val="90000"/>
              </a:lnSpc>
              <a:buFont typeface="Arial"/>
              <a:buChar char="•"/>
            </a:pPr>
            <a:r>
              <a:rPr lang="en-US" sz="2300" dirty="0" smtClean="0">
                <a:solidFill>
                  <a:srgbClr val="000000"/>
                </a:solidFill>
                <a:ea typeface="ＭＳ Ｐゴシック" charset="0"/>
              </a:rPr>
              <a:t>Energy resources</a:t>
            </a:r>
          </a:p>
          <a:p>
            <a:pPr marL="914400" lvl="1" indent="-457200" algn="l">
              <a:lnSpc>
                <a:spcPct val="90000"/>
              </a:lnSpc>
              <a:buFont typeface="Arial"/>
              <a:buChar char="•"/>
            </a:pPr>
            <a:r>
              <a:rPr lang="en-US" sz="2300" dirty="0" smtClean="0">
                <a:solidFill>
                  <a:srgbClr val="000000"/>
                </a:solidFill>
                <a:ea typeface="ＭＳ Ｐゴシック" charset="0"/>
              </a:rPr>
              <a:t>Metallic mineral resources</a:t>
            </a:r>
          </a:p>
          <a:p>
            <a:pPr marL="914400" lvl="1" indent="-457200" algn="l">
              <a:lnSpc>
                <a:spcPct val="90000"/>
              </a:lnSpc>
              <a:buFont typeface="Arial"/>
              <a:buChar char="•"/>
            </a:pPr>
            <a:r>
              <a:rPr lang="en-US" sz="2300" dirty="0" smtClean="0">
                <a:solidFill>
                  <a:srgbClr val="000000"/>
                </a:solidFill>
                <a:ea typeface="ＭＳ Ｐゴシック" charset="0"/>
              </a:rPr>
              <a:t>Nonmetallic mineral resources</a:t>
            </a:r>
          </a:p>
          <a:p>
            <a:pPr lvl="1" algn="l"/>
            <a:endParaRPr lang="en-US" sz="2300" dirty="0" smtClean="0">
              <a:solidFill>
                <a:srgbClr val="000000"/>
              </a:solidFill>
              <a:ea typeface="ＭＳ Ｐゴシック" charset="0"/>
            </a:endParaRPr>
          </a:p>
          <a:p>
            <a:pPr lvl="1" algn="l"/>
            <a:endParaRPr lang="en-US" sz="2300" b="1" dirty="0">
              <a:solidFill>
                <a:srgbClr val="000000"/>
              </a:solidFill>
              <a:ea typeface="ＭＳ Ｐゴシック" charset="0"/>
            </a:endParaRPr>
          </a:p>
        </p:txBody>
      </p:sp>
      <p:sp>
        <p:nvSpPr>
          <p:cNvPr id="7" name="Rectangle 2"/>
          <p:cNvSpPr txBox="1">
            <a:spLocks noChangeArrowheads="1"/>
          </p:cNvSpPr>
          <p:nvPr/>
        </p:nvSpPr>
        <p:spPr>
          <a:xfrm>
            <a:off x="457200" y="76200"/>
            <a:ext cx="8229600" cy="612277"/>
          </a:xfrm>
          <a:prstGeom prst="rect">
            <a:avLst/>
          </a:prstGeom>
        </p:spPr>
        <p:txBody>
          <a:bodyPr vert="horz" lIns="91440" tIns="45720" rIns="91440" bIns="45720" rtlCol="0" anchor="b">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Some Sources Are Renewable and Some Are Not</a:t>
            </a:r>
            <a:endParaRPr lang="en-US" sz="3200" b="1" dirty="0">
              <a:ea typeface="ＭＳ Ｐゴシック" charset="0"/>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01523" y="5384573"/>
            <a:ext cx="1965015" cy="1307728"/>
          </a:xfrm>
          <a:prstGeom prst="rect">
            <a:avLst/>
          </a:prstGeom>
          <a:ln>
            <a:solidFill>
              <a:srgbClr val="000000"/>
            </a:solidFill>
          </a:ln>
        </p:spPr>
      </p:pic>
      <p:pic>
        <p:nvPicPr>
          <p:cNvPr id="4" name="Picture 3"/>
          <p:cNvPicPr>
            <a:picLocks noChangeAspect="1"/>
          </p:cNvPicPr>
          <p:nvPr/>
        </p:nvPicPr>
        <p:blipFill>
          <a:blip r:embed="rId3"/>
          <a:stretch>
            <a:fillRect/>
          </a:stretch>
        </p:blipFill>
        <p:spPr>
          <a:xfrm>
            <a:off x="7429509" y="5384573"/>
            <a:ext cx="1396979" cy="1307728"/>
          </a:xfrm>
          <a:prstGeom prst="rect">
            <a:avLst/>
          </a:prstGeom>
          <a:ln>
            <a:solidFill>
              <a:srgbClr val="000000"/>
            </a:solidFill>
          </a:ln>
        </p:spPr>
      </p:pic>
      <p:pic>
        <p:nvPicPr>
          <p:cNvPr id="5" name="Picture 4"/>
          <p:cNvPicPr>
            <a:picLocks noChangeAspect="1"/>
          </p:cNvPicPr>
          <p:nvPr/>
        </p:nvPicPr>
        <p:blipFill>
          <a:blip r:embed="rId4"/>
          <a:stretch>
            <a:fillRect/>
          </a:stretch>
        </p:blipFill>
        <p:spPr>
          <a:xfrm>
            <a:off x="6584339" y="1687897"/>
            <a:ext cx="2242149" cy="1387330"/>
          </a:xfrm>
          <a:prstGeom prst="rect">
            <a:avLst/>
          </a:prstGeom>
          <a:ln>
            <a:solidFill>
              <a:srgbClr val="000000"/>
            </a:solidFill>
          </a:ln>
        </p:spPr>
      </p:pic>
      <p:pic>
        <p:nvPicPr>
          <p:cNvPr id="8" name="Picture 7"/>
          <p:cNvPicPr>
            <a:picLocks noChangeAspect="1"/>
          </p:cNvPicPr>
          <p:nvPr/>
        </p:nvPicPr>
        <p:blipFill>
          <a:blip r:embed="rId5"/>
          <a:stretch>
            <a:fillRect/>
          </a:stretch>
        </p:blipFill>
        <p:spPr>
          <a:xfrm>
            <a:off x="6584339" y="3385429"/>
            <a:ext cx="2242149" cy="1681612"/>
          </a:xfrm>
          <a:prstGeom prst="rect">
            <a:avLst/>
          </a:prstGeom>
          <a:ln>
            <a:solidFill>
              <a:srgbClr val="000000"/>
            </a:solidFill>
          </a:ln>
        </p:spPr>
      </p:pic>
      <p:pic>
        <p:nvPicPr>
          <p:cNvPr id="9" name="Picture 8"/>
          <p:cNvPicPr>
            <a:picLocks noChangeAspect="1"/>
          </p:cNvPicPr>
          <p:nvPr/>
        </p:nvPicPr>
        <p:blipFill>
          <a:blip r:embed="rId6"/>
          <a:stretch>
            <a:fillRect/>
          </a:stretch>
        </p:blipFill>
        <p:spPr>
          <a:xfrm>
            <a:off x="4371984" y="1687897"/>
            <a:ext cx="2079955" cy="1387330"/>
          </a:xfrm>
          <a:prstGeom prst="rect">
            <a:avLst/>
          </a:prstGeom>
          <a:ln>
            <a:solidFill>
              <a:srgbClr val="000000"/>
            </a:solidFill>
          </a:ln>
        </p:spPr>
      </p:pic>
    </p:spTree>
    <p:extLst>
      <p:ext uri="{BB962C8B-B14F-4D97-AF65-F5344CB8AC3E}">
        <p14:creationId xmlns:p14="http://schemas.microsoft.com/office/powerpoint/2010/main" val="5475244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77122" y="1764026"/>
            <a:ext cx="5919269" cy="1938992"/>
          </a:xfrm>
          <a:prstGeom prst="rect">
            <a:avLst/>
          </a:prstGeom>
          <a:ln>
            <a:solidFill>
              <a:schemeClr val="tx1"/>
            </a:solidFill>
          </a:ln>
        </p:spPr>
        <p:txBody>
          <a:bodyPr wrap="square">
            <a:spAutoFit/>
          </a:bodyPr>
          <a:lstStyle/>
          <a:p>
            <a:pPr lvl="0"/>
            <a:r>
              <a:rPr lang="en-US" sz="2400" dirty="0" smtClean="0"/>
              <a:t>Specific </a:t>
            </a:r>
            <a:r>
              <a:rPr lang="en-US" sz="2400" dirty="0"/>
              <a:t>examples of renewable resources are:</a:t>
            </a:r>
          </a:p>
          <a:p>
            <a:pPr lvl="0"/>
            <a:r>
              <a:rPr lang="en-US" sz="2400" dirty="0"/>
              <a:t>a.	water, soil, air, and oil.</a:t>
            </a:r>
          </a:p>
          <a:p>
            <a:pPr lvl="0"/>
            <a:r>
              <a:rPr lang="en-US" sz="2400" dirty="0"/>
              <a:t>b.	timber, water, and mineral resources.</a:t>
            </a:r>
          </a:p>
          <a:p>
            <a:pPr lvl="0"/>
            <a:r>
              <a:rPr lang="en-US" sz="2400" dirty="0"/>
              <a:t>c.	agricultural crops, soils, and natural gas.</a:t>
            </a:r>
          </a:p>
          <a:p>
            <a:pPr lvl="0"/>
            <a:r>
              <a:rPr lang="en-US" sz="2400" dirty="0"/>
              <a:t>d.	Forests, water, and soil. </a:t>
            </a:r>
          </a:p>
        </p:txBody>
      </p:sp>
      <p:sp>
        <p:nvSpPr>
          <p:cNvPr id="3" name="Oval 2"/>
          <p:cNvSpPr>
            <a:spLocks noChangeAspect="1"/>
          </p:cNvSpPr>
          <p:nvPr/>
        </p:nvSpPr>
        <p:spPr>
          <a:xfrm>
            <a:off x="1446273" y="3282395"/>
            <a:ext cx="420623" cy="420623"/>
          </a:xfrm>
          <a:prstGeom prst="ellipse">
            <a:avLst/>
          </a:prstGeom>
          <a:noFill/>
          <a:ln w="38100">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13569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2" descr="E_010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3603" y="2242311"/>
            <a:ext cx="9144000" cy="45974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2" name="Text Box 5"/>
          <p:cNvSpPr txBox="1">
            <a:spLocks noChangeArrowheads="1"/>
          </p:cNvSpPr>
          <p:nvPr/>
        </p:nvSpPr>
        <p:spPr bwMode="auto">
          <a:xfrm>
            <a:off x="580658" y="1658111"/>
            <a:ext cx="2771775" cy="304800"/>
          </a:xfrm>
          <a:prstGeom prst="rect">
            <a:avLst/>
          </a:prstGeom>
          <a:solidFill>
            <a:srgbClr val="66330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400" b="1">
                <a:solidFill>
                  <a:srgbClr val="FFFFFF"/>
                </a:solidFill>
                <a:cs typeface="Arial" charset="0"/>
              </a:rPr>
              <a:t>Natural Capital Degradation</a:t>
            </a:r>
          </a:p>
        </p:txBody>
      </p:sp>
      <p:sp>
        <p:nvSpPr>
          <p:cNvPr id="23" name="Text Box 6"/>
          <p:cNvSpPr txBox="1">
            <a:spLocks noChangeArrowheads="1"/>
          </p:cNvSpPr>
          <p:nvPr/>
        </p:nvSpPr>
        <p:spPr bwMode="auto">
          <a:xfrm>
            <a:off x="3352433" y="1658111"/>
            <a:ext cx="52943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dirty="0">
                <a:solidFill>
                  <a:srgbClr val="672813"/>
                </a:solidFill>
                <a:cs typeface="Arial" charset="0"/>
              </a:rPr>
              <a:t>Degradation of Normally Renewable Natural Resources</a:t>
            </a:r>
          </a:p>
        </p:txBody>
      </p:sp>
      <p:sp>
        <p:nvSpPr>
          <p:cNvPr id="24" name="Text Box 7"/>
          <p:cNvSpPr txBox="1">
            <a:spLocks noChangeArrowheads="1"/>
          </p:cNvSpPr>
          <p:nvPr/>
        </p:nvSpPr>
        <p:spPr bwMode="auto">
          <a:xfrm>
            <a:off x="1330060" y="2231199"/>
            <a:ext cx="11588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Climate change</a:t>
            </a:r>
          </a:p>
        </p:txBody>
      </p:sp>
      <p:sp>
        <p:nvSpPr>
          <p:cNvPr id="25" name="Text Box 8"/>
          <p:cNvSpPr txBox="1">
            <a:spLocks noChangeArrowheads="1"/>
          </p:cNvSpPr>
          <p:nvPr/>
        </p:nvSpPr>
        <p:spPr bwMode="auto">
          <a:xfrm>
            <a:off x="3898635" y="2235961"/>
            <a:ext cx="13493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Shrinking forests</a:t>
            </a:r>
          </a:p>
        </p:txBody>
      </p:sp>
      <p:sp>
        <p:nvSpPr>
          <p:cNvPr id="26" name="Text Box 9"/>
          <p:cNvSpPr txBox="1">
            <a:spLocks noChangeArrowheads="1"/>
          </p:cNvSpPr>
          <p:nvPr/>
        </p:nvSpPr>
        <p:spPr bwMode="auto">
          <a:xfrm>
            <a:off x="-25665" y="2932874"/>
            <a:ext cx="12874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Air pollution</a:t>
            </a:r>
          </a:p>
        </p:txBody>
      </p:sp>
      <p:sp>
        <p:nvSpPr>
          <p:cNvPr id="27" name="Text Box 10"/>
          <p:cNvSpPr txBox="1">
            <a:spLocks noChangeArrowheads="1"/>
          </p:cNvSpPr>
          <p:nvPr/>
        </p:nvSpPr>
        <p:spPr bwMode="auto">
          <a:xfrm>
            <a:off x="3874822" y="2788411"/>
            <a:ext cx="1196975" cy="66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Decreased wildlife habitats</a:t>
            </a:r>
          </a:p>
        </p:txBody>
      </p:sp>
      <p:sp>
        <p:nvSpPr>
          <p:cNvPr id="28" name="Text Box 11"/>
          <p:cNvSpPr txBox="1">
            <a:spLocks noChangeArrowheads="1"/>
          </p:cNvSpPr>
          <p:nvPr/>
        </p:nvSpPr>
        <p:spPr bwMode="auto">
          <a:xfrm>
            <a:off x="3890697" y="3507549"/>
            <a:ext cx="1273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Species extinction</a:t>
            </a:r>
          </a:p>
        </p:txBody>
      </p:sp>
      <p:sp>
        <p:nvSpPr>
          <p:cNvPr id="29" name="Text Box 12"/>
          <p:cNvSpPr txBox="1">
            <a:spLocks noChangeArrowheads="1"/>
          </p:cNvSpPr>
          <p:nvPr/>
        </p:nvSpPr>
        <p:spPr bwMode="auto">
          <a:xfrm>
            <a:off x="1985697" y="3736149"/>
            <a:ext cx="1554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Soil erosion</a:t>
            </a:r>
          </a:p>
        </p:txBody>
      </p:sp>
      <p:sp>
        <p:nvSpPr>
          <p:cNvPr id="30" name="Text Box 13"/>
          <p:cNvSpPr txBox="1">
            <a:spLocks noChangeArrowheads="1"/>
          </p:cNvSpPr>
          <p:nvPr/>
        </p:nvSpPr>
        <p:spPr bwMode="auto">
          <a:xfrm>
            <a:off x="8062647" y="4152074"/>
            <a:ext cx="9636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Water pollution</a:t>
            </a:r>
          </a:p>
        </p:txBody>
      </p:sp>
      <p:sp>
        <p:nvSpPr>
          <p:cNvPr id="31" name="Text Box 14"/>
          <p:cNvSpPr txBox="1">
            <a:spLocks noChangeArrowheads="1"/>
          </p:cNvSpPr>
          <p:nvPr/>
        </p:nvSpPr>
        <p:spPr bwMode="auto">
          <a:xfrm>
            <a:off x="6648185" y="4922011"/>
            <a:ext cx="1531937"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Declining ocean fisheries</a:t>
            </a:r>
          </a:p>
        </p:txBody>
      </p:sp>
      <p:sp>
        <p:nvSpPr>
          <p:cNvPr id="32" name="Text Box 15"/>
          <p:cNvSpPr txBox="1">
            <a:spLocks noChangeArrowheads="1"/>
          </p:cNvSpPr>
          <p:nvPr/>
        </p:nvSpPr>
        <p:spPr bwMode="auto">
          <a:xfrm>
            <a:off x="3692260" y="5142674"/>
            <a:ext cx="12350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Aquifer depletion</a:t>
            </a:r>
          </a:p>
        </p:txBody>
      </p:sp>
      <p:sp>
        <p:nvSpPr>
          <p:cNvPr id="17" name="Rectangle 3"/>
          <p:cNvSpPr txBox="1">
            <a:spLocks noChangeArrowheads="1"/>
          </p:cNvSpPr>
          <p:nvPr/>
        </p:nvSpPr>
        <p:spPr>
          <a:xfrm>
            <a:off x="457200" y="719755"/>
            <a:ext cx="8229600"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r>
              <a:rPr lang="en-US" sz="2400" b="1" dirty="0" smtClean="0">
                <a:solidFill>
                  <a:srgbClr val="000000"/>
                </a:solidFill>
                <a:ea typeface="ＭＳ Ｐゴシック" charset="0"/>
              </a:rPr>
              <a:t>Environmental degradation</a:t>
            </a:r>
            <a:r>
              <a:rPr lang="en-US" sz="2400" dirty="0" smtClean="0">
                <a:solidFill>
                  <a:srgbClr val="000000"/>
                </a:solidFill>
                <a:ea typeface="ＭＳ Ｐゴシック" charset="0"/>
              </a:rPr>
              <a:t>: wasting, depleting, and degrading the earth</a:t>
            </a:r>
            <a:r>
              <a:rPr lang="ja-JP" altLang="en-US" sz="2400" dirty="0" smtClean="0">
                <a:solidFill>
                  <a:srgbClr val="000000"/>
                </a:solidFill>
                <a:ea typeface="ＭＳ Ｐゴシック" charset="0"/>
              </a:rPr>
              <a:t>’</a:t>
            </a:r>
            <a:r>
              <a:rPr lang="en-US" altLang="ja-JP" sz="2400" dirty="0" smtClean="0">
                <a:solidFill>
                  <a:srgbClr val="000000"/>
                </a:solidFill>
                <a:ea typeface="ＭＳ Ｐゴシック" charset="0"/>
              </a:rPr>
              <a:t>s natural capital (</a:t>
            </a:r>
            <a:r>
              <a:rPr lang="en-US" sz="2400" dirty="0" smtClean="0">
                <a:solidFill>
                  <a:srgbClr val="000000"/>
                </a:solidFill>
                <a:ea typeface="ＭＳ Ｐゴシック" charset="0"/>
              </a:rPr>
              <a:t>a.k.a. </a:t>
            </a:r>
            <a:r>
              <a:rPr lang="en-US" sz="2400" b="1" dirty="0" smtClean="0">
                <a:solidFill>
                  <a:srgbClr val="000000"/>
                </a:solidFill>
                <a:ea typeface="ＭＳ Ｐゴシック" charset="0"/>
              </a:rPr>
              <a:t>natural capital degradation)</a:t>
            </a:r>
          </a:p>
          <a:p>
            <a:pPr algn="l"/>
            <a:endParaRPr lang="en-US" sz="2400" dirty="0">
              <a:solidFill>
                <a:srgbClr val="000000"/>
              </a:solidFill>
              <a:ea typeface="ＭＳ Ｐゴシック" charset="0"/>
            </a:endParaRPr>
          </a:p>
        </p:txBody>
      </p:sp>
      <p:sp>
        <p:nvSpPr>
          <p:cNvPr id="18" name="Rectangle 2"/>
          <p:cNvSpPr txBox="1">
            <a:spLocks noChangeArrowheads="1"/>
          </p:cNvSpPr>
          <p:nvPr/>
        </p:nvSpPr>
        <p:spPr>
          <a:xfrm>
            <a:off x="457200" y="76200"/>
            <a:ext cx="8229600" cy="612277"/>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We are Living Unsustainably</a:t>
            </a:r>
            <a:endParaRPr lang="en-US" sz="3200" b="1" dirty="0">
              <a:ea typeface="ＭＳ Ｐゴシック" charset="0"/>
            </a:endParaRPr>
          </a:p>
        </p:txBody>
      </p:sp>
    </p:spTree>
    <p:extLst>
      <p:ext uri="{BB962C8B-B14F-4D97-AF65-F5344CB8AC3E}">
        <p14:creationId xmlns:p14="http://schemas.microsoft.com/office/powerpoint/2010/main" val="1826595740"/>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10439" y="750353"/>
            <a:ext cx="8840391" cy="5006975"/>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l">
              <a:lnSpc>
                <a:spcPct val="90000"/>
              </a:lnSpc>
            </a:pPr>
            <a:r>
              <a:rPr lang="en-US" sz="2300" b="1" dirty="0" smtClean="0">
                <a:solidFill>
                  <a:srgbClr val="000000"/>
                </a:solidFill>
                <a:ea typeface="ＭＳ Ｐゴシック" charset="0"/>
              </a:rPr>
              <a:t>Sources of pollution</a:t>
            </a:r>
          </a:p>
          <a:p>
            <a:pPr marL="342900" indent="-342900" algn="l">
              <a:lnSpc>
                <a:spcPct val="90000"/>
              </a:lnSpc>
              <a:buFont typeface="Arial"/>
              <a:buChar char="•"/>
            </a:pPr>
            <a:r>
              <a:rPr lang="en-US" sz="2300" dirty="0" smtClean="0">
                <a:solidFill>
                  <a:srgbClr val="000000"/>
                </a:solidFill>
                <a:ea typeface="ＭＳ Ｐゴシック" charset="0"/>
              </a:rPr>
              <a:t>Point sources</a:t>
            </a:r>
          </a:p>
          <a:p>
            <a:pPr lvl="1" algn="l">
              <a:lnSpc>
                <a:spcPct val="90000"/>
              </a:lnSpc>
            </a:pPr>
            <a:r>
              <a:rPr lang="en-US" sz="2300" b="1" dirty="0" smtClean="0">
                <a:solidFill>
                  <a:srgbClr val="000000"/>
                </a:solidFill>
                <a:ea typeface="ＭＳ Ｐゴシック" charset="0"/>
              </a:rPr>
              <a:t>E.g</a:t>
            </a:r>
            <a:r>
              <a:rPr lang="en-US" sz="2300" dirty="0" smtClean="0">
                <a:solidFill>
                  <a:srgbClr val="000000"/>
                </a:solidFill>
                <a:ea typeface="ＭＳ Ｐゴシック" charset="0"/>
              </a:rPr>
              <a:t>., smokestack</a:t>
            </a:r>
          </a:p>
          <a:p>
            <a:pPr marL="457200" indent="-457200" algn="l">
              <a:lnSpc>
                <a:spcPct val="90000"/>
              </a:lnSpc>
              <a:buFont typeface="Arial"/>
              <a:buChar char="•"/>
            </a:pPr>
            <a:r>
              <a:rPr lang="en-US" sz="2300" dirty="0" smtClean="0">
                <a:solidFill>
                  <a:srgbClr val="000000"/>
                </a:solidFill>
                <a:ea typeface="ＭＳ Ｐゴシック" charset="0"/>
              </a:rPr>
              <a:t>Nonpoint </a:t>
            </a:r>
            <a:r>
              <a:rPr lang="en-US" sz="2300" dirty="0" smtClean="0">
                <a:solidFill>
                  <a:srgbClr val="000000"/>
                </a:solidFill>
                <a:ea typeface="ＭＳ Ｐゴシック" charset="0"/>
              </a:rPr>
              <a:t>sources</a:t>
            </a:r>
          </a:p>
          <a:p>
            <a:pPr lvl="1" algn="l">
              <a:lnSpc>
                <a:spcPct val="90000"/>
              </a:lnSpc>
            </a:pPr>
            <a:r>
              <a:rPr lang="en-US" sz="2300" b="1" dirty="0" smtClean="0">
                <a:solidFill>
                  <a:srgbClr val="000000"/>
                </a:solidFill>
                <a:ea typeface="ＭＳ Ｐゴシック" charset="0"/>
              </a:rPr>
              <a:t>E.g</a:t>
            </a:r>
            <a:r>
              <a:rPr lang="en-US" sz="2300" dirty="0" smtClean="0">
                <a:solidFill>
                  <a:srgbClr val="000000"/>
                </a:solidFill>
                <a:ea typeface="ＭＳ Ｐゴシック" charset="0"/>
              </a:rPr>
              <a:t>., pesticides blown </a:t>
            </a:r>
          </a:p>
          <a:p>
            <a:pPr lvl="1" algn="l">
              <a:lnSpc>
                <a:spcPct val="90000"/>
              </a:lnSpc>
            </a:pPr>
            <a:r>
              <a:rPr lang="en-US" sz="2300" dirty="0" smtClean="0">
                <a:solidFill>
                  <a:srgbClr val="000000"/>
                </a:solidFill>
                <a:ea typeface="ＭＳ Ｐゴシック" charset="0"/>
              </a:rPr>
              <a:t>into the air</a:t>
            </a:r>
          </a:p>
          <a:p>
            <a:pPr algn="l">
              <a:lnSpc>
                <a:spcPct val="90000"/>
              </a:lnSpc>
            </a:pPr>
            <a:r>
              <a:rPr lang="en-US" sz="2300" b="1" dirty="0" smtClean="0">
                <a:solidFill>
                  <a:srgbClr val="000000"/>
                </a:solidFill>
                <a:ea typeface="ＭＳ Ｐゴシック" charset="0"/>
              </a:rPr>
              <a:t>Main </a:t>
            </a:r>
            <a:r>
              <a:rPr lang="en-US" sz="2300" b="1" dirty="0" smtClean="0">
                <a:solidFill>
                  <a:srgbClr val="000000"/>
                </a:solidFill>
                <a:ea typeface="ＭＳ Ｐゴシック" charset="0"/>
              </a:rPr>
              <a:t>type of pollutants</a:t>
            </a:r>
          </a:p>
          <a:p>
            <a:pPr marL="457200" indent="-457200" algn="l">
              <a:lnSpc>
                <a:spcPct val="90000"/>
              </a:lnSpc>
              <a:buFont typeface="Arial"/>
              <a:buChar char="•"/>
            </a:pPr>
            <a:r>
              <a:rPr lang="en-US" sz="2300" dirty="0" smtClean="0">
                <a:solidFill>
                  <a:srgbClr val="000000"/>
                </a:solidFill>
                <a:ea typeface="ＭＳ Ｐゴシック" charset="0"/>
              </a:rPr>
              <a:t>Biodegradable</a:t>
            </a:r>
          </a:p>
          <a:p>
            <a:pPr marL="457200" indent="-457200" algn="l">
              <a:lnSpc>
                <a:spcPct val="90000"/>
              </a:lnSpc>
              <a:buFont typeface="Arial"/>
              <a:buChar char="•"/>
            </a:pPr>
            <a:r>
              <a:rPr lang="en-US" sz="2300" dirty="0" err="1" smtClean="0">
                <a:solidFill>
                  <a:srgbClr val="000000"/>
                </a:solidFill>
                <a:ea typeface="ＭＳ Ｐゴシック" charset="0"/>
              </a:rPr>
              <a:t>Nondegradable</a:t>
            </a:r>
            <a:endParaRPr lang="en-US" sz="2300" dirty="0">
              <a:solidFill>
                <a:srgbClr val="000000"/>
              </a:solidFill>
              <a:ea typeface="ＭＳ Ｐゴシック" charset="0"/>
            </a:endParaRPr>
          </a:p>
          <a:p>
            <a:pPr algn="l">
              <a:lnSpc>
                <a:spcPct val="90000"/>
              </a:lnSpc>
            </a:pPr>
            <a:endParaRPr lang="en-US" sz="2300" b="1" dirty="0" smtClean="0">
              <a:solidFill>
                <a:srgbClr val="000000"/>
              </a:solidFill>
              <a:ea typeface="ＭＳ Ｐゴシック" charset="0"/>
            </a:endParaRPr>
          </a:p>
          <a:p>
            <a:pPr algn="l">
              <a:lnSpc>
                <a:spcPct val="90000"/>
              </a:lnSpc>
            </a:pPr>
            <a:r>
              <a:rPr lang="en-US" sz="2300" b="1" dirty="0" smtClean="0">
                <a:solidFill>
                  <a:srgbClr val="000000"/>
                </a:solidFill>
                <a:ea typeface="ＭＳ Ｐゴシック" charset="0"/>
              </a:rPr>
              <a:t>2 </a:t>
            </a:r>
            <a:r>
              <a:rPr lang="en-US" sz="2300" b="1" dirty="0" smtClean="0">
                <a:solidFill>
                  <a:srgbClr val="000000"/>
                </a:solidFill>
                <a:ea typeface="ＭＳ Ｐゴシック" charset="0"/>
              </a:rPr>
              <a:t>Types of Pollution Control</a:t>
            </a:r>
          </a:p>
          <a:p>
            <a:pPr marL="457200" indent="-457200" algn="l">
              <a:lnSpc>
                <a:spcPct val="90000"/>
              </a:lnSpc>
              <a:buFont typeface="Arial"/>
              <a:buChar char="•"/>
            </a:pPr>
            <a:r>
              <a:rPr lang="en-US" sz="2300" dirty="0" smtClean="0">
                <a:solidFill>
                  <a:srgbClr val="000000"/>
                </a:solidFill>
                <a:ea typeface="ＭＳ Ｐゴシック" charset="0"/>
              </a:rPr>
              <a:t>Pollution cleanup (output pollution control)</a:t>
            </a:r>
          </a:p>
          <a:p>
            <a:pPr marL="457200" indent="-457200" algn="l">
              <a:lnSpc>
                <a:spcPct val="90000"/>
              </a:lnSpc>
              <a:buFont typeface="Arial"/>
              <a:buChar char="•"/>
            </a:pPr>
            <a:r>
              <a:rPr lang="en-US" sz="2300" dirty="0" smtClean="0">
                <a:solidFill>
                  <a:srgbClr val="000000"/>
                </a:solidFill>
                <a:ea typeface="ＭＳ Ｐゴシック" charset="0"/>
              </a:rPr>
              <a:t>Pollution prevention (input pollution control)</a:t>
            </a:r>
          </a:p>
          <a:p>
            <a:pPr lvl="1" algn="l"/>
            <a:endParaRPr lang="en-US" sz="2300" dirty="0" smtClean="0">
              <a:solidFill>
                <a:srgbClr val="000000"/>
              </a:solidFill>
              <a:ea typeface="ＭＳ Ｐゴシック" charset="0"/>
            </a:endParaRPr>
          </a:p>
          <a:p>
            <a:pPr lvl="1" algn="l"/>
            <a:endParaRPr lang="en-US" sz="2300" b="1" dirty="0">
              <a:solidFill>
                <a:srgbClr val="000000"/>
              </a:solidFill>
              <a:ea typeface="ＭＳ Ｐゴシック" charset="0"/>
            </a:endParaRPr>
          </a:p>
        </p:txBody>
      </p:sp>
      <p:sp>
        <p:nvSpPr>
          <p:cNvPr id="7" name="Rectangle 2"/>
          <p:cNvSpPr txBox="1">
            <a:spLocks noChangeArrowheads="1"/>
          </p:cNvSpPr>
          <p:nvPr/>
        </p:nvSpPr>
        <p:spPr>
          <a:xfrm>
            <a:off x="457200" y="76200"/>
            <a:ext cx="8229600" cy="612277"/>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Pollution Comes from a Number of Sources</a:t>
            </a:r>
            <a:endParaRPr lang="en-US" sz="3200" b="1" dirty="0">
              <a:ea typeface="ＭＳ Ｐゴシック" charset="0"/>
            </a:endParaRPr>
          </a:p>
        </p:txBody>
      </p:sp>
      <p:pic>
        <p:nvPicPr>
          <p:cNvPr id="8" name="Picture 7"/>
          <p:cNvPicPr>
            <a:picLocks noChangeAspect="1"/>
          </p:cNvPicPr>
          <p:nvPr/>
        </p:nvPicPr>
        <p:blipFill rotWithShape="1">
          <a:blip r:embed="rId2"/>
          <a:srcRect t="10540" b="11548"/>
          <a:stretch/>
        </p:blipFill>
        <p:spPr>
          <a:xfrm>
            <a:off x="3381497" y="1156993"/>
            <a:ext cx="5762503" cy="3371289"/>
          </a:xfrm>
          <a:prstGeom prst="rect">
            <a:avLst/>
          </a:prstGeom>
          <a:ln>
            <a:solidFill>
              <a:schemeClr val="tx1"/>
            </a:solidFill>
          </a:ln>
        </p:spPr>
      </p:pic>
    </p:spTree>
    <p:extLst>
      <p:ext uri="{BB962C8B-B14F-4D97-AF65-F5344CB8AC3E}">
        <p14:creationId xmlns:p14="http://schemas.microsoft.com/office/powerpoint/2010/main" val="132578878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997</TotalTime>
  <Words>1678</Words>
  <Application>Microsoft Macintosh PowerPoint</Application>
  <PresentationFormat>On-screen Show (4:3)</PresentationFormat>
  <Paragraphs>246</Paragraphs>
  <Slides>29</Slides>
  <Notes>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Patterns of Natural Resource Consumption</vt:lpstr>
      <vt:lpstr>PowerPoint Presentation</vt:lpstr>
      <vt:lpstr>Global Human Footprint Map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Different Views about Environmental Problems and Their Solutions</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124</cp:revision>
  <cp:lastPrinted>2016-08-24T13:34:52Z</cp:lastPrinted>
  <dcterms:created xsi:type="dcterms:W3CDTF">2016-08-09T15:19:35Z</dcterms:created>
  <dcterms:modified xsi:type="dcterms:W3CDTF">2016-08-24T17:31:15Z</dcterms:modified>
</cp:coreProperties>
</file>