
<file path=[Content_Types].xml><?xml version="1.0" encoding="utf-8"?>
<Types xmlns="http://schemas.openxmlformats.org/package/2006/content-types">
  <Default Extension="xml" ContentType="application/xml"/>
  <Default Extension="mov" ContentType="video/unknown"/>
  <Default Extension="bin" ContentType="application/vnd.openxmlformats-officedocument.presentationml.printerSettings"/>
  <Default Extension="png" ContentType="image/png"/>
  <Default Extension="jpe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7"/>
  </p:notesMasterIdLst>
  <p:handoutMasterIdLst>
    <p:handoutMasterId r:id="rId28"/>
  </p:handoutMasterIdLst>
  <p:sldIdLst>
    <p:sldId id="292" r:id="rId2"/>
    <p:sldId id="256" r:id="rId3"/>
    <p:sldId id="257" r:id="rId4"/>
    <p:sldId id="260" r:id="rId5"/>
    <p:sldId id="259" r:id="rId6"/>
    <p:sldId id="261" r:id="rId7"/>
    <p:sldId id="262" r:id="rId8"/>
    <p:sldId id="293" r:id="rId9"/>
    <p:sldId id="264" r:id="rId10"/>
    <p:sldId id="265" r:id="rId11"/>
    <p:sldId id="266" r:id="rId12"/>
    <p:sldId id="267" r:id="rId13"/>
    <p:sldId id="294" r:id="rId14"/>
    <p:sldId id="270" r:id="rId15"/>
    <p:sldId id="271" r:id="rId16"/>
    <p:sldId id="281" r:id="rId17"/>
    <p:sldId id="295" r:id="rId18"/>
    <p:sldId id="296" r:id="rId19"/>
    <p:sldId id="278" r:id="rId20"/>
    <p:sldId id="279" r:id="rId21"/>
    <p:sldId id="274" r:id="rId22"/>
    <p:sldId id="297" r:id="rId23"/>
    <p:sldId id="280" r:id="rId24"/>
    <p:sldId id="282" r:id="rId25"/>
    <p:sldId id="298" r:id="rId2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clrMode="bw" frameSlides="1"/>
  <p:clrMru>
    <a:srgbClr val="800080"/>
    <a:srgbClr val="FF8AFE"/>
    <a:srgbClr val="F834FF"/>
    <a:srgbClr val="FFB603"/>
    <a:srgbClr val="FFD604"/>
    <a:srgbClr val="FF8000"/>
    <a:srgbClr val="FF9F07"/>
    <a:srgbClr val="00FF0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70" d="100"/>
          <a:sy n="70" d="100"/>
        </p:scale>
        <p:origin x="-1344" y="-10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notesMaster" Target="notesMasters/notesMaster1.xml"/><Relationship Id="rId28" Type="http://schemas.openxmlformats.org/officeDocument/2006/relationships/handoutMaster" Target="handoutMasters/handoutMaster1.xml"/><Relationship Id="rId29" Type="http://schemas.openxmlformats.org/officeDocument/2006/relationships/printerSettings" Target="printerSettings/printerSettings1.bin"/><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presProps" Target="presProps.xml"/><Relationship Id="rId31" Type="http://schemas.openxmlformats.org/officeDocument/2006/relationships/viewProps" Target="viewProps.xml"/><Relationship Id="rId32" Type="http://schemas.openxmlformats.org/officeDocument/2006/relationships/theme" Target="theme/theme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B05B66D-4A1D-3A46-B9C7-0DB41BD814E5}" type="datetimeFigureOut">
              <a:rPr lang="en-US" smtClean="0"/>
              <a:t>8/30/16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25C7A97-2C22-A54C-AF76-8906F79FFA34}" type="slidenum">
              <a:rPr lang="en-US" smtClean="0"/>
              <a:t>‹#›</a:t>
            </a:fld>
            <a:endParaRPr lang="en-US"/>
          </a:p>
        </p:txBody>
      </p:sp>
    </p:spTree>
    <p:extLst>
      <p:ext uri="{BB962C8B-B14F-4D97-AF65-F5344CB8AC3E}">
        <p14:creationId xmlns:p14="http://schemas.microsoft.com/office/powerpoint/2010/main" val="6834054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5051780-27BC-C144-A803-78C6EE40515E}" type="datetimeFigureOut">
              <a:rPr lang="en-US" smtClean="0"/>
              <a:t>8/30/16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0016965-264A-434F-8565-56876D42C4EA}" type="slidenum">
              <a:rPr lang="en-US" smtClean="0"/>
              <a:t>‹#›</a:t>
            </a:fld>
            <a:endParaRPr lang="en-US"/>
          </a:p>
        </p:txBody>
      </p:sp>
    </p:spTree>
    <p:extLst>
      <p:ext uri="{BB962C8B-B14F-4D97-AF65-F5344CB8AC3E}">
        <p14:creationId xmlns:p14="http://schemas.microsoft.com/office/powerpoint/2010/main" val="317392152"/>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a:extLst>
            <a:ext uri="{FAA26D3D-D897-4be2-8F04-BA451C77F1D7}">
              <ma14:placeholderFlag xmlns:ma14="http://schemas.microsoft.com/office/mac/drawingml/2011/main" val="1"/>
            </a:ext>
          </a:extLst>
        </p:spPr>
      </p:sp>
      <p:sp>
        <p:nvSpPr>
          <p:cNvPr id="1741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016965-264A-434F-8565-56876D42C4EA}" type="slidenum">
              <a:rPr lang="en-US" smtClean="0"/>
              <a:t>2</a:t>
            </a:fld>
            <a:endParaRPr lang="en-US"/>
          </a:p>
        </p:txBody>
      </p:sp>
    </p:spTree>
    <p:extLst>
      <p:ext uri="{BB962C8B-B14F-4D97-AF65-F5344CB8AC3E}">
        <p14:creationId xmlns:p14="http://schemas.microsoft.com/office/powerpoint/2010/main" val="2131410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0016965-264A-434F-8565-56876D42C4EA}" type="slidenum">
              <a:rPr lang="en-US" smtClean="0"/>
              <a:t>3</a:t>
            </a:fld>
            <a:endParaRPr lang="en-US"/>
          </a:p>
        </p:txBody>
      </p:sp>
    </p:spTree>
    <p:extLst>
      <p:ext uri="{BB962C8B-B14F-4D97-AF65-F5344CB8AC3E}">
        <p14:creationId xmlns:p14="http://schemas.microsoft.com/office/powerpoint/2010/main" val="3618104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6E28C3-9AF5-B542-8DF9-18B3DEF30227}" type="datetimeFigureOut">
              <a:rPr lang="en-US" smtClean="0"/>
              <a:t>8/30/16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9CED25-2E12-9B4C-B423-B8EF91CC9E2A}" type="slidenum">
              <a:rPr lang="en-US" smtClean="0"/>
              <a:t>‹#›</a:t>
            </a:fld>
            <a:endParaRPr lang="en-US"/>
          </a:p>
        </p:txBody>
      </p:sp>
    </p:spTree>
    <p:extLst>
      <p:ext uri="{BB962C8B-B14F-4D97-AF65-F5344CB8AC3E}">
        <p14:creationId xmlns:p14="http://schemas.microsoft.com/office/powerpoint/2010/main" val="8640446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6E28C3-9AF5-B542-8DF9-18B3DEF30227}" type="datetimeFigureOut">
              <a:rPr lang="en-US" smtClean="0"/>
              <a:t>8/30/16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9CED25-2E12-9B4C-B423-B8EF91CC9E2A}" type="slidenum">
              <a:rPr lang="en-US" smtClean="0"/>
              <a:t>‹#›</a:t>
            </a:fld>
            <a:endParaRPr lang="en-US"/>
          </a:p>
        </p:txBody>
      </p:sp>
    </p:spTree>
    <p:extLst>
      <p:ext uri="{BB962C8B-B14F-4D97-AF65-F5344CB8AC3E}">
        <p14:creationId xmlns:p14="http://schemas.microsoft.com/office/powerpoint/2010/main" val="31553264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6E28C3-9AF5-B542-8DF9-18B3DEF30227}" type="datetimeFigureOut">
              <a:rPr lang="en-US" smtClean="0"/>
              <a:t>8/30/16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9CED25-2E12-9B4C-B423-B8EF91CC9E2A}" type="slidenum">
              <a:rPr lang="en-US" smtClean="0"/>
              <a:t>‹#›</a:t>
            </a:fld>
            <a:endParaRPr lang="en-US"/>
          </a:p>
        </p:txBody>
      </p:sp>
    </p:spTree>
    <p:extLst>
      <p:ext uri="{BB962C8B-B14F-4D97-AF65-F5344CB8AC3E}">
        <p14:creationId xmlns:p14="http://schemas.microsoft.com/office/powerpoint/2010/main" val="9387232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6E28C3-9AF5-B542-8DF9-18B3DEF30227}" type="datetimeFigureOut">
              <a:rPr lang="en-US" smtClean="0"/>
              <a:t>8/30/16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9CED25-2E12-9B4C-B423-B8EF91CC9E2A}" type="slidenum">
              <a:rPr lang="en-US" smtClean="0"/>
              <a:t>‹#›</a:t>
            </a:fld>
            <a:endParaRPr lang="en-US"/>
          </a:p>
        </p:txBody>
      </p:sp>
    </p:spTree>
    <p:extLst>
      <p:ext uri="{BB962C8B-B14F-4D97-AF65-F5344CB8AC3E}">
        <p14:creationId xmlns:p14="http://schemas.microsoft.com/office/powerpoint/2010/main" val="15371591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6E28C3-9AF5-B542-8DF9-18B3DEF30227}" type="datetimeFigureOut">
              <a:rPr lang="en-US" smtClean="0"/>
              <a:t>8/30/16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C9CED25-2E12-9B4C-B423-B8EF91CC9E2A}" type="slidenum">
              <a:rPr lang="en-US" smtClean="0"/>
              <a:t>‹#›</a:t>
            </a:fld>
            <a:endParaRPr lang="en-US"/>
          </a:p>
        </p:txBody>
      </p:sp>
    </p:spTree>
    <p:extLst>
      <p:ext uri="{BB962C8B-B14F-4D97-AF65-F5344CB8AC3E}">
        <p14:creationId xmlns:p14="http://schemas.microsoft.com/office/powerpoint/2010/main" val="31464142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6E28C3-9AF5-B542-8DF9-18B3DEF30227}" type="datetimeFigureOut">
              <a:rPr lang="en-US" smtClean="0"/>
              <a:t>8/30/16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9CED25-2E12-9B4C-B423-B8EF91CC9E2A}" type="slidenum">
              <a:rPr lang="en-US" smtClean="0"/>
              <a:t>‹#›</a:t>
            </a:fld>
            <a:endParaRPr lang="en-US"/>
          </a:p>
        </p:txBody>
      </p:sp>
    </p:spTree>
    <p:extLst>
      <p:ext uri="{BB962C8B-B14F-4D97-AF65-F5344CB8AC3E}">
        <p14:creationId xmlns:p14="http://schemas.microsoft.com/office/powerpoint/2010/main" val="3265732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6E28C3-9AF5-B542-8DF9-18B3DEF30227}" type="datetimeFigureOut">
              <a:rPr lang="en-US" smtClean="0"/>
              <a:t>8/30/16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C9CED25-2E12-9B4C-B423-B8EF91CC9E2A}" type="slidenum">
              <a:rPr lang="en-US" smtClean="0"/>
              <a:t>‹#›</a:t>
            </a:fld>
            <a:endParaRPr lang="en-US"/>
          </a:p>
        </p:txBody>
      </p:sp>
    </p:spTree>
    <p:extLst>
      <p:ext uri="{BB962C8B-B14F-4D97-AF65-F5344CB8AC3E}">
        <p14:creationId xmlns:p14="http://schemas.microsoft.com/office/powerpoint/2010/main" val="28558297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6E28C3-9AF5-B542-8DF9-18B3DEF30227}" type="datetimeFigureOut">
              <a:rPr lang="en-US" smtClean="0"/>
              <a:t>8/30/16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C9CED25-2E12-9B4C-B423-B8EF91CC9E2A}" type="slidenum">
              <a:rPr lang="en-US" smtClean="0"/>
              <a:t>‹#›</a:t>
            </a:fld>
            <a:endParaRPr lang="en-US"/>
          </a:p>
        </p:txBody>
      </p:sp>
    </p:spTree>
    <p:extLst>
      <p:ext uri="{BB962C8B-B14F-4D97-AF65-F5344CB8AC3E}">
        <p14:creationId xmlns:p14="http://schemas.microsoft.com/office/powerpoint/2010/main" val="24047944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6E28C3-9AF5-B542-8DF9-18B3DEF30227}" type="datetimeFigureOut">
              <a:rPr lang="en-US" smtClean="0"/>
              <a:t>8/30/16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C9CED25-2E12-9B4C-B423-B8EF91CC9E2A}" type="slidenum">
              <a:rPr lang="en-US" smtClean="0"/>
              <a:t>‹#›</a:t>
            </a:fld>
            <a:endParaRPr lang="en-US"/>
          </a:p>
        </p:txBody>
      </p:sp>
    </p:spTree>
    <p:extLst>
      <p:ext uri="{BB962C8B-B14F-4D97-AF65-F5344CB8AC3E}">
        <p14:creationId xmlns:p14="http://schemas.microsoft.com/office/powerpoint/2010/main" val="2280061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6E28C3-9AF5-B542-8DF9-18B3DEF30227}" type="datetimeFigureOut">
              <a:rPr lang="en-US" smtClean="0"/>
              <a:t>8/30/16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9CED25-2E12-9B4C-B423-B8EF91CC9E2A}" type="slidenum">
              <a:rPr lang="en-US" smtClean="0"/>
              <a:t>‹#›</a:t>
            </a:fld>
            <a:endParaRPr lang="en-US"/>
          </a:p>
        </p:txBody>
      </p:sp>
    </p:spTree>
    <p:extLst>
      <p:ext uri="{BB962C8B-B14F-4D97-AF65-F5344CB8AC3E}">
        <p14:creationId xmlns:p14="http://schemas.microsoft.com/office/powerpoint/2010/main" val="154179334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6E28C3-9AF5-B542-8DF9-18B3DEF30227}" type="datetimeFigureOut">
              <a:rPr lang="en-US" smtClean="0"/>
              <a:t>8/30/16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C9CED25-2E12-9B4C-B423-B8EF91CC9E2A}" type="slidenum">
              <a:rPr lang="en-US" smtClean="0"/>
              <a:t>‹#›</a:t>
            </a:fld>
            <a:endParaRPr lang="en-US"/>
          </a:p>
        </p:txBody>
      </p:sp>
    </p:spTree>
    <p:extLst>
      <p:ext uri="{BB962C8B-B14F-4D97-AF65-F5344CB8AC3E}">
        <p14:creationId xmlns:p14="http://schemas.microsoft.com/office/powerpoint/2010/main" val="3689368442"/>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6E28C3-9AF5-B542-8DF9-18B3DEF30227}" type="datetimeFigureOut">
              <a:rPr lang="en-US" smtClean="0"/>
              <a:t>8/30/16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C9CED25-2E12-9B4C-B423-B8EF91CC9E2A}" type="slidenum">
              <a:rPr lang="en-US" smtClean="0"/>
              <a:t>‹#›</a:t>
            </a:fld>
            <a:endParaRPr lang="en-US"/>
          </a:p>
        </p:txBody>
      </p:sp>
    </p:spTree>
    <p:extLst>
      <p:ext uri="{BB962C8B-B14F-4D97-AF65-F5344CB8AC3E}">
        <p14:creationId xmlns:p14="http://schemas.microsoft.com/office/powerpoint/2010/main" val="4889976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2.png"/><Relationship Id="rId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7.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4" Type="http://schemas.openxmlformats.org/officeDocument/2006/relationships/image" Target="../media/image21.png"/><Relationship Id="rId1" Type="http://schemas.openxmlformats.org/officeDocument/2006/relationships/slideLayout" Target="../slideLayouts/slideLayout1.xml"/><Relationship Id="rId2" Type="http://schemas.openxmlformats.org/officeDocument/2006/relationships/image" Target="../media/image1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22.png"/><Relationship Id="rId3"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5"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image" Target="../media/image9.png"/><Relationship Id="rId1" Type="http://schemas.microsoft.com/office/2007/relationships/media" Target="../media/media1.mov"/><Relationship Id="rId2" Type="http://schemas.openxmlformats.org/officeDocument/2006/relationships/video" Target="../media/media1.mov"/></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png"/><Relationship Id="rId3"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ChangeArrowheads="1"/>
          </p:cNvSpPr>
          <p:nvPr/>
        </p:nvSpPr>
        <p:spPr bwMode="auto">
          <a:xfrm>
            <a:off x="330200" y="769716"/>
            <a:ext cx="8382000" cy="3785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a:solidFill>
                  <a:srgbClr val="FF00FF"/>
                </a:solidFill>
                <a:latin typeface="Cambria"/>
                <a:cs typeface="Cambria"/>
              </a:rPr>
              <a:t>Compounds and Formulas</a:t>
            </a:r>
          </a:p>
          <a:p>
            <a:r>
              <a:rPr lang="en-US" sz="2000" dirty="0" smtClean="0">
                <a:solidFill>
                  <a:schemeClr val="bg1"/>
                </a:solidFill>
                <a:latin typeface="Cambria"/>
                <a:cs typeface="Cambria"/>
              </a:rPr>
              <a:t>Hydrogen (H), sulfur (S), and </a:t>
            </a:r>
            <a:r>
              <a:rPr lang="en-US" sz="2000" dirty="0">
                <a:solidFill>
                  <a:schemeClr val="bg1"/>
                </a:solidFill>
                <a:latin typeface="Cambria"/>
                <a:cs typeface="Cambria"/>
              </a:rPr>
              <a:t>oxygen (O) combine to </a:t>
            </a:r>
            <a:r>
              <a:rPr lang="en-US" sz="2000" dirty="0" smtClean="0">
                <a:solidFill>
                  <a:schemeClr val="bg1"/>
                </a:solidFill>
                <a:latin typeface="Cambria"/>
                <a:cs typeface="Cambria"/>
              </a:rPr>
              <a:t>form the compound sulfuric acid, a pollutant when present in the environment. </a:t>
            </a:r>
          </a:p>
          <a:p>
            <a:endParaRPr lang="en-US" sz="2000" dirty="0">
              <a:solidFill>
                <a:schemeClr val="bg1"/>
              </a:solidFill>
              <a:latin typeface="Cambria"/>
              <a:cs typeface="Cambria"/>
            </a:endParaRPr>
          </a:p>
          <a:p>
            <a:endParaRPr lang="en-US" sz="2000" dirty="0" smtClean="0">
              <a:solidFill>
                <a:schemeClr val="bg1"/>
              </a:solidFill>
              <a:latin typeface="Cambria"/>
              <a:cs typeface="Cambria"/>
            </a:endParaRPr>
          </a:p>
          <a:p>
            <a:endParaRPr lang="en-US" sz="2000" dirty="0">
              <a:solidFill>
                <a:schemeClr val="bg1"/>
              </a:solidFill>
              <a:latin typeface="Cambria"/>
              <a:cs typeface="Cambria"/>
            </a:endParaRPr>
          </a:p>
          <a:p>
            <a:endParaRPr lang="en-US" sz="2000" dirty="0" smtClean="0">
              <a:solidFill>
                <a:schemeClr val="bg1"/>
              </a:solidFill>
              <a:latin typeface="Cambria"/>
              <a:cs typeface="Cambria"/>
            </a:endParaRPr>
          </a:p>
          <a:p>
            <a:endParaRPr lang="en-US" sz="2000" dirty="0">
              <a:solidFill>
                <a:schemeClr val="bg1"/>
              </a:solidFill>
              <a:latin typeface="Cambria"/>
              <a:cs typeface="Cambria"/>
            </a:endParaRPr>
          </a:p>
          <a:p>
            <a:r>
              <a:rPr lang="en-US" sz="2000" dirty="0" smtClean="0">
                <a:solidFill>
                  <a:srgbClr val="00FFFF"/>
                </a:solidFill>
                <a:latin typeface="Cambria"/>
                <a:cs typeface="Cambria"/>
              </a:rPr>
              <a:t>Subscript </a:t>
            </a:r>
            <a:r>
              <a:rPr lang="en-US" sz="2000" dirty="0">
                <a:solidFill>
                  <a:srgbClr val="00FFFF"/>
                </a:solidFill>
                <a:latin typeface="Cambria"/>
                <a:cs typeface="Cambria"/>
              </a:rPr>
              <a:t>means </a:t>
            </a:r>
            <a:r>
              <a:rPr lang="ja-JP" altLang="en-US" sz="2000" dirty="0">
                <a:solidFill>
                  <a:srgbClr val="00FFFF"/>
                </a:solidFill>
                <a:latin typeface="Cambria"/>
                <a:cs typeface="Cambria"/>
              </a:rPr>
              <a:t>“</a:t>
            </a:r>
            <a:r>
              <a:rPr lang="en-US" altLang="ja-JP" sz="2000" dirty="0">
                <a:solidFill>
                  <a:srgbClr val="00FFFF"/>
                </a:solidFill>
                <a:latin typeface="Cambria"/>
                <a:cs typeface="Cambria"/>
              </a:rPr>
              <a:t>written below</a:t>
            </a:r>
            <a:r>
              <a:rPr lang="ja-JP" altLang="en-US" sz="2000" dirty="0">
                <a:solidFill>
                  <a:srgbClr val="00FFFF"/>
                </a:solidFill>
                <a:latin typeface="Cambria"/>
                <a:cs typeface="Cambria"/>
              </a:rPr>
              <a:t>”</a:t>
            </a:r>
            <a:r>
              <a:rPr lang="en-US" altLang="ja-JP" sz="2000" dirty="0">
                <a:solidFill>
                  <a:srgbClr val="00FFFF"/>
                </a:solidFill>
                <a:latin typeface="Cambria"/>
                <a:cs typeface="Cambria"/>
              </a:rPr>
              <a:t>.  A subscript number written after a symbol tells how many atoms of that element are in the compound</a:t>
            </a:r>
            <a:r>
              <a:rPr lang="en-US" altLang="ja-JP" sz="2000" dirty="0" smtClean="0">
                <a:solidFill>
                  <a:srgbClr val="00FFFF"/>
                </a:solidFill>
                <a:latin typeface="Cambria"/>
                <a:cs typeface="Cambria"/>
              </a:rPr>
              <a:t>.</a:t>
            </a:r>
          </a:p>
          <a:p>
            <a:r>
              <a:rPr lang="en-US" sz="2000" dirty="0" smtClean="0">
                <a:solidFill>
                  <a:srgbClr val="FF9F07"/>
                </a:solidFill>
                <a:latin typeface="Cambria"/>
                <a:cs typeface="Cambria"/>
              </a:rPr>
              <a:t>Sulfuric acid is composed of two hydrogen atoms, one sulfur atom, and four oxygen atoms.  </a:t>
            </a:r>
            <a:endParaRPr lang="en-US" sz="2000" dirty="0">
              <a:solidFill>
                <a:srgbClr val="FF9F07"/>
              </a:solidFill>
              <a:latin typeface="Cambria"/>
              <a:cs typeface="Cambria"/>
            </a:endParaRPr>
          </a:p>
        </p:txBody>
      </p:sp>
      <p:grpSp>
        <p:nvGrpSpPr>
          <p:cNvPr id="16388" name="Group 29"/>
          <p:cNvGrpSpPr>
            <a:grpSpLocks/>
          </p:cNvGrpSpPr>
          <p:nvPr/>
        </p:nvGrpSpPr>
        <p:grpSpPr bwMode="auto">
          <a:xfrm>
            <a:off x="1006738" y="4079082"/>
            <a:ext cx="6843590" cy="2512154"/>
            <a:chOff x="-548433" y="4456106"/>
            <a:chExt cx="6844193" cy="2510870"/>
          </a:xfrm>
        </p:grpSpPr>
        <p:sp>
          <p:nvSpPr>
            <p:cNvPr id="16389" name="Rectangle 6"/>
            <p:cNvSpPr>
              <a:spLocks noChangeArrowheads="1"/>
            </p:cNvSpPr>
            <p:nvPr/>
          </p:nvSpPr>
          <p:spPr bwMode="auto">
            <a:xfrm>
              <a:off x="3725558" y="4456106"/>
              <a:ext cx="2570202" cy="1076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6400" dirty="0" smtClean="0">
                  <a:solidFill>
                    <a:srgbClr val="00FF00"/>
                  </a:solidFill>
                  <a:latin typeface="American Typewriter" charset="0"/>
                  <a:cs typeface="American Typewriter" charset="0"/>
                </a:rPr>
                <a:t>H</a:t>
              </a:r>
              <a:r>
                <a:rPr lang="en-US" sz="6400" baseline="-25000" dirty="0" smtClean="0">
                  <a:solidFill>
                    <a:srgbClr val="00FF00"/>
                  </a:solidFill>
                  <a:latin typeface="American Typewriter" charset="0"/>
                  <a:cs typeface="American Typewriter" charset="0"/>
                </a:rPr>
                <a:t>2</a:t>
              </a:r>
              <a:r>
                <a:rPr lang="en-US" sz="6400" dirty="0" smtClean="0">
                  <a:solidFill>
                    <a:srgbClr val="00FF00"/>
                  </a:solidFill>
                  <a:latin typeface="American Typewriter" charset="0"/>
                  <a:cs typeface="American Typewriter" charset="0"/>
                </a:rPr>
                <a:t>SO</a:t>
              </a:r>
              <a:r>
                <a:rPr lang="en-US" sz="6400" baseline="-25000" dirty="0" smtClean="0">
                  <a:solidFill>
                    <a:srgbClr val="00FF00"/>
                  </a:solidFill>
                  <a:latin typeface="American Typewriter" charset="0"/>
                  <a:cs typeface="American Typewriter" charset="0"/>
                </a:rPr>
                <a:t>4</a:t>
              </a:r>
              <a:endParaRPr lang="en-US" sz="6400" dirty="0">
                <a:solidFill>
                  <a:srgbClr val="00FF00"/>
                </a:solidFill>
                <a:latin typeface="Calibri" charset="0"/>
              </a:endParaRPr>
            </a:p>
          </p:txBody>
        </p:sp>
        <p:cxnSp>
          <p:nvCxnSpPr>
            <p:cNvPr id="9" name="Straight Arrow Connector 8"/>
            <p:cNvCxnSpPr/>
            <p:nvPr/>
          </p:nvCxnSpPr>
          <p:spPr>
            <a:xfrm>
              <a:off x="3119080" y="5044768"/>
              <a:ext cx="606478" cy="0"/>
            </a:xfrm>
            <a:prstGeom prst="straightConnector1">
              <a:avLst/>
            </a:prstGeom>
            <a:ln w="50800">
              <a:solidFill>
                <a:srgbClr val="FFFF00"/>
              </a:solidFill>
              <a:tailEnd type="stealth"/>
            </a:ln>
          </p:spPr>
          <p:style>
            <a:lnRef idx="2">
              <a:schemeClr val="accent1"/>
            </a:lnRef>
            <a:fillRef idx="0">
              <a:schemeClr val="accent1"/>
            </a:fillRef>
            <a:effectRef idx="1">
              <a:schemeClr val="accent1"/>
            </a:effectRef>
            <a:fontRef idx="minor">
              <a:schemeClr val="tx1"/>
            </a:fontRef>
          </p:style>
        </p:cxnSp>
        <p:sp>
          <p:nvSpPr>
            <p:cNvPr id="16391" name="TextBox 13"/>
            <p:cNvSpPr txBox="1">
              <a:spLocks noChangeArrowheads="1"/>
            </p:cNvSpPr>
            <p:nvPr/>
          </p:nvSpPr>
          <p:spPr bwMode="auto">
            <a:xfrm>
              <a:off x="-485417" y="4870625"/>
              <a:ext cx="3566177" cy="3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800" dirty="0">
                  <a:solidFill>
                    <a:srgbClr val="FFFFFF"/>
                  </a:solidFill>
                  <a:latin typeface="American Typewriter" charset="0"/>
                  <a:cs typeface="American Typewriter" charset="0"/>
                </a:rPr>
                <a:t>Chemical Symbol for h</a:t>
              </a:r>
              <a:r>
                <a:rPr lang="en-US" sz="1800" dirty="0" smtClean="0">
                  <a:solidFill>
                    <a:srgbClr val="FFFFFF"/>
                  </a:solidFill>
                  <a:latin typeface="American Typewriter" charset="0"/>
                  <a:cs typeface="American Typewriter" charset="0"/>
                </a:rPr>
                <a:t>ydrogen</a:t>
              </a:r>
              <a:endParaRPr lang="en-US" sz="1800" dirty="0">
                <a:solidFill>
                  <a:srgbClr val="FFFFFF"/>
                </a:solidFill>
                <a:latin typeface="American Typewriter" charset="0"/>
                <a:cs typeface="American Typewriter" charset="0"/>
              </a:endParaRPr>
            </a:p>
          </p:txBody>
        </p:sp>
        <p:cxnSp>
          <p:nvCxnSpPr>
            <p:cNvPr id="16" name="Straight Arrow Connector 15"/>
            <p:cNvCxnSpPr/>
            <p:nvPr/>
          </p:nvCxnSpPr>
          <p:spPr>
            <a:xfrm flipV="1">
              <a:off x="5514915" y="5532774"/>
              <a:ext cx="0" cy="902532"/>
            </a:xfrm>
            <a:prstGeom prst="straightConnector1">
              <a:avLst/>
            </a:prstGeom>
            <a:ln w="50800">
              <a:solidFill>
                <a:srgbClr val="FFFF00"/>
              </a:solidFill>
              <a:tailEnd type="stealth"/>
            </a:ln>
          </p:spPr>
          <p:style>
            <a:lnRef idx="2">
              <a:schemeClr val="accent1"/>
            </a:lnRef>
            <a:fillRef idx="0">
              <a:schemeClr val="accent1"/>
            </a:fillRef>
            <a:effectRef idx="1">
              <a:schemeClr val="accent1"/>
            </a:effectRef>
            <a:fontRef idx="minor">
              <a:schemeClr val="tx1"/>
            </a:fontRef>
          </p:style>
        </p:cxnSp>
        <p:sp>
          <p:nvSpPr>
            <p:cNvPr id="16393" name="TextBox 16"/>
            <p:cNvSpPr txBox="1">
              <a:spLocks noChangeArrowheads="1"/>
            </p:cNvSpPr>
            <p:nvPr/>
          </p:nvSpPr>
          <p:spPr bwMode="auto">
            <a:xfrm>
              <a:off x="-194316" y="6248562"/>
              <a:ext cx="3313396" cy="3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800" dirty="0">
                  <a:solidFill>
                    <a:srgbClr val="FFFFFF"/>
                  </a:solidFill>
                  <a:latin typeface="American Typewriter" charset="0"/>
                  <a:cs typeface="American Typewriter" charset="0"/>
                </a:rPr>
                <a:t>Chemical Symbol for </a:t>
              </a:r>
              <a:r>
                <a:rPr lang="en-US" sz="1800" dirty="0" smtClean="0">
                  <a:solidFill>
                    <a:srgbClr val="FFFFFF"/>
                  </a:solidFill>
                  <a:latin typeface="American Typewriter" charset="0"/>
                  <a:cs typeface="American Typewriter" charset="0"/>
                </a:rPr>
                <a:t>oxygen</a:t>
              </a:r>
              <a:endParaRPr lang="en-US" sz="1800" dirty="0">
                <a:solidFill>
                  <a:srgbClr val="FFFFFF"/>
                </a:solidFill>
                <a:latin typeface="American Typewriter" charset="0"/>
                <a:cs typeface="American Typewriter" charset="0"/>
              </a:endParaRPr>
            </a:p>
          </p:txBody>
        </p:sp>
        <p:cxnSp>
          <p:nvCxnSpPr>
            <p:cNvPr id="21" name="Straight Arrow Connector 20"/>
            <p:cNvCxnSpPr>
              <a:stCxn id="16393" idx="3"/>
            </p:cNvCxnSpPr>
            <p:nvPr/>
          </p:nvCxnSpPr>
          <p:spPr>
            <a:xfrm>
              <a:off x="3119080" y="6433134"/>
              <a:ext cx="2395835" cy="3760"/>
            </a:xfrm>
            <a:prstGeom prst="straightConnector1">
              <a:avLst/>
            </a:prstGeom>
            <a:ln w="50800">
              <a:solidFill>
                <a:srgbClr val="FFFF00"/>
              </a:solidFill>
              <a:tailEnd type="none"/>
            </a:ln>
          </p:spPr>
          <p:style>
            <a:lnRef idx="2">
              <a:schemeClr val="accent1"/>
            </a:lnRef>
            <a:fillRef idx="0">
              <a:schemeClr val="accent1"/>
            </a:fillRef>
            <a:effectRef idx="1">
              <a:schemeClr val="accent1"/>
            </a:effectRef>
            <a:fontRef idx="minor">
              <a:schemeClr val="tx1"/>
            </a:fontRef>
          </p:style>
        </p:cxnSp>
        <p:sp>
          <p:nvSpPr>
            <p:cNvPr id="16395" name="TextBox 63"/>
            <p:cNvSpPr txBox="1">
              <a:spLocks noChangeArrowheads="1"/>
            </p:cNvSpPr>
            <p:nvPr/>
          </p:nvSpPr>
          <p:spPr bwMode="auto">
            <a:xfrm>
              <a:off x="-548433" y="5346468"/>
              <a:ext cx="3629193" cy="3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800" dirty="0">
                  <a:solidFill>
                    <a:srgbClr val="FFFFFF"/>
                  </a:solidFill>
                  <a:latin typeface="American Typewriter" charset="0"/>
                  <a:cs typeface="American Typewriter" charset="0"/>
                </a:rPr>
                <a:t>Subscript- 2 atoms of h</a:t>
              </a:r>
              <a:r>
                <a:rPr lang="en-US" sz="1800" dirty="0" smtClean="0">
                  <a:solidFill>
                    <a:srgbClr val="FFFFFF"/>
                  </a:solidFill>
                  <a:latin typeface="American Typewriter" charset="0"/>
                  <a:cs typeface="American Typewriter" charset="0"/>
                </a:rPr>
                <a:t>ydrogen</a:t>
              </a:r>
              <a:endParaRPr lang="en-US" sz="1800" dirty="0">
                <a:solidFill>
                  <a:srgbClr val="FFFFFF"/>
                </a:solidFill>
                <a:latin typeface="American Typewriter" charset="0"/>
                <a:cs typeface="American Typewriter" charset="0"/>
              </a:endParaRPr>
            </a:p>
          </p:txBody>
        </p:sp>
        <p:cxnSp>
          <p:nvCxnSpPr>
            <p:cNvPr id="11" name="Straight Arrow Connector 10"/>
            <p:cNvCxnSpPr/>
            <p:nvPr/>
          </p:nvCxnSpPr>
          <p:spPr>
            <a:xfrm>
              <a:off x="3119080" y="5563869"/>
              <a:ext cx="1262277" cy="1586"/>
            </a:xfrm>
            <a:prstGeom prst="straightConnector1">
              <a:avLst/>
            </a:prstGeom>
            <a:ln w="50800">
              <a:solidFill>
                <a:srgbClr val="FFFF00"/>
              </a:solidFill>
              <a:tailEnd type="stealth"/>
            </a:ln>
          </p:spPr>
          <p:style>
            <a:lnRef idx="2">
              <a:schemeClr val="accent1"/>
            </a:lnRef>
            <a:fillRef idx="0">
              <a:schemeClr val="accent1"/>
            </a:fillRef>
            <a:effectRef idx="1">
              <a:schemeClr val="accent1"/>
            </a:effectRef>
            <a:fontRef idx="minor">
              <a:schemeClr val="tx1"/>
            </a:fontRef>
          </p:style>
        </p:cxnSp>
        <p:sp>
          <p:nvSpPr>
            <p:cNvPr id="16397" name="TextBox 12"/>
            <p:cNvSpPr txBox="1">
              <a:spLocks noChangeArrowheads="1"/>
            </p:cNvSpPr>
            <p:nvPr/>
          </p:nvSpPr>
          <p:spPr bwMode="auto">
            <a:xfrm>
              <a:off x="-257331" y="6597833"/>
              <a:ext cx="3376411" cy="3691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800" dirty="0">
                  <a:solidFill>
                    <a:srgbClr val="FFFFFF"/>
                  </a:solidFill>
                  <a:latin typeface="American Typewriter" charset="0"/>
                  <a:cs typeface="American Typewriter" charset="0"/>
                </a:rPr>
                <a:t>Subscript- 3 atoms of </a:t>
              </a:r>
              <a:r>
                <a:rPr lang="en-US" sz="1800" dirty="0" smtClean="0">
                  <a:solidFill>
                    <a:srgbClr val="FFFFFF"/>
                  </a:solidFill>
                  <a:latin typeface="American Typewriter" charset="0"/>
                  <a:cs typeface="American Typewriter" charset="0"/>
                </a:rPr>
                <a:t>oxygen</a:t>
              </a:r>
              <a:endParaRPr lang="en-US" sz="1800" dirty="0">
                <a:solidFill>
                  <a:srgbClr val="FFFFFF"/>
                </a:solidFill>
                <a:latin typeface="American Typewriter" charset="0"/>
                <a:cs typeface="American Typewriter" charset="0"/>
              </a:endParaRPr>
            </a:p>
          </p:txBody>
        </p:sp>
        <p:cxnSp>
          <p:nvCxnSpPr>
            <p:cNvPr id="15" name="Straight Arrow Connector 14"/>
            <p:cNvCxnSpPr>
              <a:stCxn id="16397" idx="3"/>
            </p:cNvCxnSpPr>
            <p:nvPr/>
          </p:nvCxnSpPr>
          <p:spPr>
            <a:xfrm>
              <a:off x="3119080" y="6782404"/>
              <a:ext cx="2871560" cy="17348"/>
            </a:xfrm>
            <a:prstGeom prst="straightConnector1">
              <a:avLst/>
            </a:prstGeom>
            <a:ln w="50800">
              <a:solidFill>
                <a:srgbClr val="FFFF00"/>
              </a:solidFill>
              <a:tailEnd type="none"/>
            </a:ln>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flipV="1">
              <a:off x="5990640" y="5669842"/>
              <a:ext cx="0" cy="1129910"/>
            </a:xfrm>
            <a:prstGeom prst="straightConnector1">
              <a:avLst/>
            </a:prstGeom>
            <a:ln w="50800">
              <a:solidFill>
                <a:srgbClr val="FFFF00"/>
              </a:solidFill>
              <a:tailEnd type="stealth"/>
            </a:ln>
          </p:spPr>
          <p:style>
            <a:lnRef idx="2">
              <a:schemeClr val="accent1"/>
            </a:lnRef>
            <a:fillRef idx="0">
              <a:schemeClr val="accent1"/>
            </a:fillRef>
            <a:effectRef idx="1">
              <a:schemeClr val="accent1"/>
            </a:effectRef>
            <a:fontRef idx="minor">
              <a:schemeClr val="tx1"/>
            </a:fontRef>
          </p:style>
        </p:cxnSp>
      </p:grpSp>
      <p:cxnSp>
        <p:nvCxnSpPr>
          <p:cNvPr id="18" name="Straight Arrow Connector 17"/>
          <p:cNvCxnSpPr/>
          <p:nvPr/>
        </p:nvCxnSpPr>
        <p:spPr bwMode="auto">
          <a:xfrm rot="5400000" flipH="1" flipV="1">
            <a:off x="6333883" y="5288036"/>
            <a:ext cx="501650" cy="3175"/>
          </a:xfrm>
          <a:prstGeom prst="straightConnector1">
            <a:avLst/>
          </a:prstGeom>
          <a:ln w="50800">
            <a:solidFill>
              <a:srgbClr val="FFFF00"/>
            </a:solidFill>
            <a:tailEnd type="stealth"/>
          </a:ln>
        </p:spPr>
        <p:style>
          <a:lnRef idx="2">
            <a:schemeClr val="accent1"/>
          </a:lnRef>
          <a:fillRef idx="0">
            <a:schemeClr val="accent1"/>
          </a:fillRef>
          <a:effectRef idx="1">
            <a:schemeClr val="accent1"/>
          </a:effectRef>
          <a:fontRef idx="minor">
            <a:schemeClr val="tx1"/>
          </a:fontRef>
        </p:style>
      </p:cxnSp>
      <p:sp>
        <p:nvSpPr>
          <p:cNvPr id="19" name="TextBox 16"/>
          <p:cNvSpPr txBox="1">
            <a:spLocks noChangeArrowheads="1"/>
          </p:cNvSpPr>
          <p:nvPr/>
        </p:nvSpPr>
        <p:spPr bwMode="auto">
          <a:xfrm>
            <a:off x="1455702" y="5335159"/>
            <a:ext cx="317990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800" dirty="0">
                <a:solidFill>
                  <a:srgbClr val="FFFFFF"/>
                </a:solidFill>
                <a:latin typeface="American Typewriter" charset="0"/>
                <a:cs typeface="American Typewriter" charset="0"/>
              </a:rPr>
              <a:t>Chemical Symbol for s</a:t>
            </a:r>
            <a:r>
              <a:rPr lang="en-US" sz="1800" dirty="0" smtClean="0">
                <a:solidFill>
                  <a:srgbClr val="FFFFFF"/>
                </a:solidFill>
                <a:latin typeface="American Typewriter" charset="0"/>
                <a:cs typeface="American Typewriter" charset="0"/>
              </a:rPr>
              <a:t>ulfur</a:t>
            </a:r>
            <a:endParaRPr lang="en-US" sz="1800" dirty="0">
              <a:solidFill>
                <a:srgbClr val="FFFFFF"/>
              </a:solidFill>
              <a:latin typeface="American Typewriter" charset="0"/>
              <a:cs typeface="American Typewriter" charset="0"/>
            </a:endParaRPr>
          </a:p>
        </p:txBody>
      </p:sp>
      <p:cxnSp>
        <p:nvCxnSpPr>
          <p:cNvPr id="22" name="Straight Arrow Connector 21"/>
          <p:cNvCxnSpPr/>
          <p:nvPr/>
        </p:nvCxnSpPr>
        <p:spPr bwMode="auto">
          <a:xfrm>
            <a:off x="4673928" y="5521999"/>
            <a:ext cx="1909190" cy="1588"/>
          </a:xfrm>
          <a:prstGeom prst="straightConnector1">
            <a:avLst/>
          </a:prstGeom>
          <a:ln w="50800">
            <a:solidFill>
              <a:srgbClr val="FFFF00"/>
            </a:solidFill>
            <a:tailEnd type="none"/>
          </a:ln>
        </p:spPr>
        <p:style>
          <a:lnRef idx="2">
            <a:schemeClr val="accent1"/>
          </a:lnRef>
          <a:fillRef idx="0">
            <a:schemeClr val="accent1"/>
          </a:fillRef>
          <a:effectRef idx="1">
            <a:schemeClr val="accent1"/>
          </a:effectRef>
          <a:fontRef idx="minor">
            <a:schemeClr val="tx1"/>
          </a:fontRef>
        </p:style>
      </p:cxnSp>
      <p:pic>
        <p:nvPicPr>
          <p:cNvPr id="32" name="Picture 31"/>
          <p:cNvPicPr>
            <a:picLocks noChangeAspect="1"/>
          </p:cNvPicPr>
          <p:nvPr/>
        </p:nvPicPr>
        <p:blipFill>
          <a:blip r:embed="rId3"/>
          <a:stretch>
            <a:fillRect/>
          </a:stretch>
        </p:blipFill>
        <p:spPr>
          <a:xfrm>
            <a:off x="0" y="0"/>
            <a:ext cx="9144000" cy="793803"/>
          </a:xfrm>
          <a:prstGeom prst="rect">
            <a:avLst/>
          </a:prstGeom>
        </p:spPr>
      </p:pic>
      <p:pic>
        <p:nvPicPr>
          <p:cNvPr id="23" name="Picture 22"/>
          <p:cNvPicPr>
            <a:picLocks noChangeAspect="1"/>
          </p:cNvPicPr>
          <p:nvPr/>
        </p:nvPicPr>
        <p:blipFill>
          <a:blip r:embed="rId4"/>
          <a:stretch>
            <a:fillRect/>
          </a:stretch>
        </p:blipFill>
        <p:spPr>
          <a:xfrm>
            <a:off x="4526154" y="1778652"/>
            <a:ext cx="2832260" cy="1438085"/>
          </a:xfrm>
          <a:prstGeom prst="rect">
            <a:avLst/>
          </a:prstGeom>
          <a:ln>
            <a:solidFill>
              <a:schemeClr val="bg1"/>
            </a:solidFill>
          </a:ln>
        </p:spPr>
      </p:pic>
      <p:pic>
        <p:nvPicPr>
          <p:cNvPr id="24" name="Picture 23"/>
          <p:cNvPicPr>
            <a:picLocks noChangeAspect="1"/>
          </p:cNvPicPr>
          <p:nvPr/>
        </p:nvPicPr>
        <p:blipFill>
          <a:blip r:embed="rId5"/>
          <a:stretch>
            <a:fillRect/>
          </a:stretch>
        </p:blipFill>
        <p:spPr>
          <a:xfrm>
            <a:off x="1193409" y="1778652"/>
            <a:ext cx="3067916" cy="1438085"/>
          </a:xfrm>
          <a:prstGeom prst="rect">
            <a:avLst/>
          </a:prstGeom>
          <a:solidFill>
            <a:schemeClr val="bg1"/>
          </a:solidFill>
          <a:ln>
            <a:solidFill>
              <a:schemeClr val="bg1"/>
            </a:solidFill>
          </a:ln>
        </p:spPr>
      </p:pic>
    </p:spTree>
    <p:extLst>
      <p:ext uri="{BB962C8B-B14F-4D97-AF65-F5344CB8AC3E}">
        <p14:creationId xmlns:p14="http://schemas.microsoft.com/office/powerpoint/2010/main" val="770028015"/>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793803"/>
          </a:xfrm>
          <a:prstGeom prst="rect">
            <a:avLst/>
          </a:prstGeom>
        </p:spPr>
      </p:pic>
      <p:sp>
        <p:nvSpPr>
          <p:cNvPr id="7" name="TextBox 6"/>
          <p:cNvSpPr txBox="1"/>
          <p:nvPr/>
        </p:nvSpPr>
        <p:spPr>
          <a:xfrm>
            <a:off x="564445" y="3672954"/>
            <a:ext cx="8015111" cy="3046988"/>
          </a:xfrm>
          <a:prstGeom prst="rect">
            <a:avLst/>
          </a:prstGeom>
          <a:noFill/>
        </p:spPr>
        <p:txBody>
          <a:bodyPr wrap="square" rtlCol="0">
            <a:spAutoFit/>
          </a:bodyPr>
          <a:lstStyle/>
          <a:p>
            <a:r>
              <a:rPr lang="en-US" sz="2400" b="1" dirty="0" smtClean="0">
                <a:solidFill>
                  <a:srgbClr val="FFD604"/>
                </a:solidFill>
                <a:latin typeface="Cambria"/>
                <a:cs typeface="Cambria"/>
              </a:rPr>
              <a:t>A chemical equation: </a:t>
            </a:r>
          </a:p>
          <a:p>
            <a:endParaRPr lang="en-US" sz="800" dirty="0" smtClean="0">
              <a:solidFill>
                <a:schemeClr val="bg1"/>
              </a:solidFill>
              <a:latin typeface="Cambria"/>
              <a:cs typeface="Cambria"/>
            </a:endParaRPr>
          </a:p>
          <a:p>
            <a:r>
              <a:rPr lang="en-US" sz="2400" dirty="0">
                <a:solidFill>
                  <a:srgbClr val="00FF00"/>
                </a:solidFill>
                <a:latin typeface="Cambria"/>
                <a:cs typeface="Cambria"/>
              </a:rPr>
              <a:t>-</a:t>
            </a:r>
            <a:r>
              <a:rPr lang="en-US" sz="2400" dirty="0" smtClean="0">
                <a:solidFill>
                  <a:srgbClr val="00FF00"/>
                </a:solidFill>
                <a:latin typeface="Cambria"/>
                <a:cs typeface="Cambria"/>
              </a:rPr>
              <a:t>is a shorthand method to describing a chemical reaction.</a:t>
            </a:r>
          </a:p>
          <a:p>
            <a:endParaRPr lang="en-US" sz="800" dirty="0" smtClean="0">
              <a:solidFill>
                <a:schemeClr val="bg1"/>
              </a:solidFill>
              <a:latin typeface="Cambria"/>
              <a:cs typeface="Cambria"/>
            </a:endParaRPr>
          </a:p>
          <a:p>
            <a:r>
              <a:rPr lang="en-US" sz="2400" dirty="0" smtClean="0">
                <a:solidFill>
                  <a:schemeClr val="bg1"/>
                </a:solidFill>
                <a:latin typeface="Cambria"/>
                <a:cs typeface="Cambria"/>
              </a:rPr>
              <a:t>-is an expression that describes a chemical reaction using  chemical formulas and other symbols.</a:t>
            </a:r>
          </a:p>
          <a:p>
            <a:endParaRPr lang="en-US" sz="800" dirty="0">
              <a:solidFill>
                <a:schemeClr val="bg1"/>
              </a:solidFill>
              <a:latin typeface="Cambria"/>
              <a:cs typeface="Cambria"/>
            </a:endParaRPr>
          </a:p>
          <a:p>
            <a:r>
              <a:rPr lang="en-US" sz="2400" dirty="0" smtClean="0">
                <a:solidFill>
                  <a:srgbClr val="00FFFF"/>
                </a:solidFill>
                <a:latin typeface="Cambria"/>
                <a:cs typeface="Cambria"/>
              </a:rPr>
              <a:t>-uses coefficients to show that atoms a are rearranged but never lost or destroyed; mass is conserved. </a:t>
            </a:r>
            <a:endParaRPr lang="en-US" sz="2400" dirty="0">
              <a:solidFill>
                <a:srgbClr val="00FFFF"/>
              </a:solidFill>
              <a:latin typeface="Cambria"/>
              <a:cs typeface="Cambria"/>
            </a:endParaRPr>
          </a:p>
          <a:p>
            <a:endParaRPr lang="en-US" sz="2400" dirty="0">
              <a:solidFill>
                <a:schemeClr val="bg1"/>
              </a:solidFill>
              <a:latin typeface="Cambria"/>
              <a:cs typeface="Cambria"/>
            </a:endParaRPr>
          </a:p>
        </p:txBody>
      </p:sp>
      <p:pic>
        <p:nvPicPr>
          <p:cNvPr id="5" name="Picture 4"/>
          <p:cNvPicPr>
            <a:picLocks noChangeAspect="1"/>
          </p:cNvPicPr>
          <p:nvPr/>
        </p:nvPicPr>
        <p:blipFill>
          <a:blip r:embed="rId3"/>
          <a:stretch>
            <a:fillRect/>
          </a:stretch>
        </p:blipFill>
        <p:spPr>
          <a:xfrm>
            <a:off x="0" y="1038745"/>
            <a:ext cx="9144000" cy="2454765"/>
          </a:xfrm>
          <a:prstGeom prst="rect">
            <a:avLst/>
          </a:prstGeom>
        </p:spPr>
      </p:pic>
    </p:spTree>
    <p:extLst>
      <p:ext uri="{BB962C8B-B14F-4D97-AF65-F5344CB8AC3E}">
        <p14:creationId xmlns:p14="http://schemas.microsoft.com/office/powerpoint/2010/main" val="856049197"/>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793803"/>
          </a:xfrm>
          <a:prstGeom prst="rect">
            <a:avLst/>
          </a:prstGeom>
        </p:spPr>
      </p:pic>
      <p:grpSp>
        <p:nvGrpSpPr>
          <p:cNvPr id="13" name="Group 19"/>
          <p:cNvGrpSpPr>
            <a:grpSpLocks/>
          </p:cNvGrpSpPr>
          <p:nvPr/>
        </p:nvGrpSpPr>
        <p:grpSpPr bwMode="auto">
          <a:xfrm>
            <a:off x="610186" y="793803"/>
            <a:ext cx="8001000" cy="5745163"/>
            <a:chOff x="699" y="609"/>
            <a:chExt cx="5040" cy="3619"/>
          </a:xfrm>
        </p:grpSpPr>
        <p:pic>
          <p:nvPicPr>
            <p:cNvPr id="14" name="Picture 7"/>
            <p:cNvPicPr>
              <a:picLocks noChangeAspect="1" noChangeArrowheads="1"/>
            </p:cNvPicPr>
            <p:nvPr/>
          </p:nvPicPr>
          <p:blipFill>
            <a:blip r:embed="rId3">
              <a:biLevel thresh="25000"/>
              <a:extLst>
                <a:ext uri="{28A0092B-C50C-407E-A947-70E740481C1C}">
                  <a14:useLocalDpi xmlns:a14="http://schemas.microsoft.com/office/drawing/2010/main" val="0"/>
                </a:ext>
              </a:extLst>
            </a:blip>
            <a:srcRect/>
            <a:stretch>
              <a:fillRect/>
            </a:stretch>
          </p:blipFill>
          <p:spPr bwMode="auto">
            <a:xfrm>
              <a:off x="699" y="609"/>
              <a:ext cx="5040" cy="36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bg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17" name="Line 12"/>
            <p:cNvSpPr>
              <a:spLocks noChangeShapeType="1"/>
            </p:cNvSpPr>
            <p:nvPr/>
          </p:nvSpPr>
          <p:spPr bwMode="auto">
            <a:xfrm>
              <a:off x="1305" y="3666"/>
              <a:ext cx="0" cy="30"/>
            </a:xfrm>
            <a:prstGeom prst="line">
              <a:avLst/>
            </a:prstGeom>
            <a:noFill/>
            <a:ln w="28575">
              <a:solidFill>
                <a:schemeClr val="tx2"/>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sp>
          <p:nvSpPr>
            <p:cNvPr id="18" name="Line 18"/>
            <p:cNvSpPr>
              <a:spLocks noChangeShapeType="1"/>
            </p:cNvSpPr>
            <p:nvPr/>
          </p:nvSpPr>
          <p:spPr bwMode="auto">
            <a:xfrm>
              <a:off x="1274" y="3674"/>
              <a:ext cx="23" cy="0"/>
            </a:xfrm>
            <a:prstGeom prst="line">
              <a:avLst/>
            </a:prstGeom>
            <a:noFill/>
            <a:ln w="7620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txBody>
            <a:bodyPr wrap="none" anchor="ctr"/>
            <a:lstStyle/>
            <a:p>
              <a:endParaRPr lang="en-US"/>
            </a:p>
          </p:txBody>
        </p:sp>
      </p:grpSp>
    </p:spTree>
    <p:extLst>
      <p:ext uri="{BB962C8B-B14F-4D97-AF65-F5344CB8AC3E}">
        <p14:creationId xmlns:p14="http://schemas.microsoft.com/office/powerpoint/2010/main" val="24735356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54626" y="2637502"/>
            <a:ext cx="8793151" cy="923330"/>
          </a:xfrm>
          <a:prstGeom prst="rect">
            <a:avLst/>
          </a:prstGeom>
          <a:solidFill>
            <a:srgbClr val="800080"/>
          </a:solidFill>
        </p:spPr>
        <p:txBody>
          <a:bodyPr wrap="square" rtlCol="0">
            <a:spAutoFit/>
          </a:bodyPr>
          <a:lstStyle/>
          <a:p>
            <a:endParaRPr lang="en-US" dirty="0" smtClean="0">
              <a:solidFill>
                <a:srgbClr val="FFFFFF"/>
              </a:solidFill>
            </a:endParaRPr>
          </a:p>
          <a:p>
            <a:endParaRPr lang="en-US" dirty="0">
              <a:solidFill>
                <a:srgbClr val="FFFFFF"/>
              </a:solidFill>
            </a:endParaRPr>
          </a:p>
          <a:p>
            <a:endParaRPr lang="en-US" dirty="0">
              <a:solidFill>
                <a:srgbClr val="FFFFFF"/>
              </a:solidFill>
            </a:endParaRPr>
          </a:p>
        </p:txBody>
      </p:sp>
      <p:sp>
        <p:nvSpPr>
          <p:cNvPr id="2" name="TextBox 1"/>
          <p:cNvSpPr txBox="1"/>
          <p:nvPr/>
        </p:nvSpPr>
        <p:spPr>
          <a:xfrm>
            <a:off x="154626" y="3673386"/>
            <a:ext cx="8793152" cy="1200328"/>
          </a:xfrm>
          <a:prstGeom prst="rect">
            <a:avLst/>
          </a:prstGeom>
          <a:noFill/>
        </p:spPr>
        <p:txBody>
          <a:bodyPr wrap="square" rtlCol="0">
            <a:spAutoFit/>
          </a:bodyPr>
          <a:lstStyle/>
          <a:p>
            <a:r>
              <a:rPr lang="en-US" sz="2400" dirty="0" smtClean="0">
                <a:solidFill>
                  <a:srgbClr val="FFFFFF"/>
                </a:solidFill>
                <a:latin typeface="Cambria"/>
                <a:cs typeface="Cambria"/>
              </a:rPr>
              <a:t>The symbols to the right of the formulas are (</a:t>
            </a:r>
            <a:r>
              <a:rPr lang="en-US" sz="2400" i="1" dirty="0" smtClean="0">
                <a:solidFill>
                  <a:srgbClr val="FFFFFF"/>
                </a:solidFill>
                <a:latin typeface="Cambria"/>
                <a:cs typeface="Cambria"/>
              </a:rPr>
              <a:t>s</a:t>
            </a:r>
            <a:r>
              <a:rPr lang="en-US" sz="2400" dirty="0" smtClean="0">
                <a:solidFill>
                  <a:srgbClr val="FFFFFF"/>
                </a:solidFill>
                <a:latin typeface="Cambria"/>
                <a:cs typeface="Cambria"/>
              </a:rPr>
              <a:t>) for solid, (</a:t>
            </a:r>
            <a:r>
              <a:rPr lang="en-US" sz="2400" i="1" dirty="0" err="1" smtClean="0">
                <a:solidFill>
                  <a:srgbClr val="FFFFFF"/>
                </a:solidFill>
                <a:latin typeface="Cambria"/>
                <a:cs typeface="Cambria"/>
              </a:rPr>
              <a:t>aq</a:t>
            </a:r>
            <a:r>
              <a:rPr lang="en-US" sz="2400" dirty="0" smtClean="0">
                <a:solidFill>
                  <a:srgbClr val="FFFFFF"/>
                </a:solidFill>
                <a:latin typeface="Cambria"/>
                <a:cs typeface="Cambria"/>
              </a:rPr>
              <a:t>) for aqueous, which means “dissolved in water”, (</a:t>
            </a:r>
            <a:r>
              <a:rPr lang="en-US" sz="2400" i="1" dirty="0" smtClean="0">
                <a:solidFill>
                  <a:srgbClr val="FFFFFF"/>
                </a:solidFill>
                <a:latin typeface="Cambria"/>
                <a:cs typeface="Cambria"/>
              </a:rPr>
              <a:t>g</a:t>
            </a:r>
            <a:r>
              <a:rPr lang="en-US" sz="2400" dirty="0" smtClean="0">
                <a:solidFill>
                  <a:srgbClr val="FFFFFF"/>
                </a:solidFill>
                <a:latin typeface="Cambria"/>
                <a:cs typeface="Cambria"/>
              </a:rPr>
              <a:t>) for gas, and (</a:t>
            </a:r>
            <a:r>
              <a:rPr lang="en-US" sz="2400" i="1" dirty="0" smtClean="0">
                <a:solidFill>
                  <a:srgbClr val="FFFFFF"/>
                </a:solidFill>
                <a:latin typeface="Cambria"/>
                <a:cs typeface="Cambria"/>
              </a:rPr>
              <a:t>l</a:t>
            </a:r>
            <a:r>
              <a:rPr lang="en-US" sz="2400" dirty="0" smtClean="0">
                <a:solidFill>
                  <a:srgbClr val="FFFFFF"/>
                </a:solidFill>
                <a:latin typeface="Cambria"/>
                <a:cs typeface="Cambria"/>
              </a:rPr>
              <a:t>) for liquid.</a:t>
            </a:r>
          </a:p>
        </p:txBody>
      </p:sp>
      <p:sp>
        <p:nvSpPr>
          <p:cNvPr id="7" name="TextBox 6"/>
          <p:cNvSpPr txBox="1"/>
          <p:nvPr/>
        </p:nvSpPr>
        <p:spPr>
          <a:xfrm>
            <a:off x="154626" y="4927928"/>
            <a:ext cx="8793152" cy="1692771"/>
          </a:xfrm>
          <a:prstGeom prst="rect">
            <a:avLst/>
          </a:prstGeom>
          <a:noFill/>
        </p:spPr>
        <p:txBody>
          <a:bodyPr wrap="square" rtlCol="0">
            <a:spAutoFit/>
          </a:bodyPr>
          <a:lstStyle/>
          <a:p>
            <a:r>
              <a:rPr lang="en-US" sz="2400" b="1" dirty="0" smtClean="0">
                <a:solidFill>
                  <a:srgbClr val="00FFFF"/>
                </a:solidFill>
                <a:latin typeface="Cambria"/>
                <a:cs typeface="Cambria"/>
              </a:rPr>
              <a:t>Coefficients</a:t>
            </a:r>
          </a:p>
          <a:p>
            <a:r>
              <a:rPr lang="en-US" sz="2400" dirty="0" smtClean="0">
                <a:solidFill>
                  <a:srgbClr val="FFFFFF"/>
                </a:solidFill>
                <a:latin typeface="Cambria"/>
                <a:cs typeface="Cambria"/>
              </a:rPr>
              <a:t>The numbers to the left of the formulas are called coefficients.</a:t>
            </a:r>
          </a:p>
          <a:p>
            <a:endParaRPr lang="en-US" sz="800" dirty="0">
              <a:solidFill>
                <a:srgbClr val="FFFFFF"/>
              </a:solidFill>
              <a:latin typeface="Cambria"/>
              <a:cs typeface="Cambria"/>
            </a:endParaRPr>
          </a:p>
          <a:p>
            <a:r>
              <a:rPr lang="en-US" sz="2400" dirty="0" smtClean="0">
                <a:solidFill>
                  <a:srgbClr val="FFFFFF"/>
                </a:solidFill>
                <a:latin typeface="Cambria"/>
                <a:cs typeface="Cambria"/>
              </a:rPr>
              <a:t>Coefficients represent the number of units of each substance taking part in the reaction.   </a:t>
            </a:r>
          </a:p>
        </p:txBody>
      </p:sp>
      <p:sp>
        <p:nvSpPr>
          <p:cNvPr id="3" name="TextBox 2"/>
          <p:cNvSpPr txBox="1"/>
          <p:nvPr/>
        </p:nvSpPr>
        <p:spPr>
          <a:xfrm>
            <a:off x="316659" y="2701843"/>
            <a:ext cx="876261" cy="646331"/>
          </a:xfrm>
          <a:prstGeom prst="rect">
            <a:avLst/>
          </a:prstGeom>
          <a:noFill/>
        </p:spPr>
        <p:txBody>
          <a:bodyPr wrap="none" rtlCol="0">
            <a:spAutoFit/>
          </a:bodyPr>
          <a:lstStyle/>
          <a:p>
            <a:r>
              <a:rPr kumimoji="1" lang="en-US" sz="3600" b="1" dirty="0">
                <a:solidFill>
                  <a:schemeClr val="bg1"/>
                </a:solidFill>
              </a:rPr>
              <a:t>CH</a:t>
            </a:r>
            <a:r>
              <a:rPr kumimoji="1" lang="en-US" sz="3600" b="1" baseline="-25000" dirty="0">
                <a:solidFill>
                  <a:schemeClr val="bg1"/>
                </a:solidFill>
              </a:rPr>
              <a:t>4</a:t>
            </a:r>
            <a:endParaRPr lang="en-US" sz="3600" dirty="0">
              <a:solidFill>
                <a:schemeClr val="bg1"/>
              </a:solidFill>
            </a:endParaRPr>
          </a:p>
        </p:txBody>
      </p:sp>
      <p:sp>
        <p:nvSpPr>
          <p:cNvPr id="4" name="Rectangle 3"/>
          <p:cNvSpPr/>
          <p:nvPr/>
        </p:nvSpPr>
        <p:spPr>
          <a:xfrm>
            <a:off x="1192920" y="2720409"/>
            <a:ext cx="715986" cy="646331"/>
          </a:xfrm>
          <a:prstGeom prst="rect">
            <a:avLst/>
          </a:prstGeom>
        </p:spPr>
        <p:txBody>
          <a:bodyPr wrap="none">
            <a:spAutoFit/>
          </a:bodyPr>
          <a:lstStyle/>
          <a:p>
            <a:r>
              <a:rPr kumimoji="1" lang="en-US" sz="3600" b="1" dirty="0" smtClean="0">
                <a:solidFill>
                  <a:srgbClr val="FFFFFF"/>
                </a:solidFill>
              </a:rPr>
              <a:t>(</a:t>
            </a:r>
            <a:r>
              <a:rPr kumimoji="1" lang="en-US" sz="3600" b="1" i="1" dirty="0">
                <a:solidFill>
                  <a:srgbClr val="FFFFFF"/>
                </a:solidFill>
              </a:rPr>
              <a:t>g</a:t>
            </a:r>
            <a:r>
              <a:rPr kumimoji="1" lang="en-US" sz="3600" b="1" dirty="0" smtClean="0">
                <a:solidFill>
                  <a:srgbClr val="FFFFFF"/>
                </a:solidFill>
              </a:rPr>
              <a:t>)</a:t>
            </a:r>
            <a:endParaRPr lang="en-US" sz="3600" dirty="0">
              <a:solidFill>
                <a:srgbClr val="FFFFFF"/>
              </a:solidFill>
            </a:endParaRPr>
          </a:p>
        </p:txBody>
      </p:sp>
      <p:sp>
        <p:nvSpPr>
          <p:cNvPr id="10" name="Rectangle 9"/>
          <p:cNvSpPr/>
          <p:nvPr/>
        </p:nvSpPr>
        <p:spPr>
          <a:xfrm>
            <a:off x="1953737" y="2733687"/>
            <a:ext cx="414597" cy="646331"/>
          </a:xfrm>
          <a:prstGeom prst="rect">
            <a:avLst/>
          </a:prstGeom>
        </p:spPr>
        <p:txBody>
          <a:bodyPr wrap="none">
            <a:spAutoFit/>
          </a:bodyPr>
          <a:lstStyle/>
          <a:p>
            <a:r>
              <a:rPr kumimoji="1" lang="en-US" sz="3600" b="1" dirty="0">
                <a:solidFill>
                  <a:srgbClr val="FFFFFF"/>
                </a:solidFill>
              </a:rPr>
              <a:t>+</a:t>
            </a:r>
            <a:endParaRPr lang="en-US" sz="3600" dirty="0">
              <a:solidFill>
                <a:srgbClr val="FFFFFF"/>
              </a:solidFill>
            </a:endParaRPr>
          </a:p>
        </p:txBody>
      </p:sp>
      <p:sp>
        <p:nvSpPr>
          <p:cNvPr id="11" name="Rectangle 10"/>
          <p:cNvSpPr/>
          <p:nvPr/>
        </p:nvSpPr>
        <p:spPr>
          <a:xfrm>
            <a:off x="2502097" y="2733838"/>
            <a:ext cx="886856" cy="646331"/>
          </a:xfrm>
          <a:prstGeom prst="rect">
            <a:avLst/>
          </a:prstGeom>
        </p:spPr>
        <p:txBody>
          <a:bodyPr wrap="none">
            <a:spAutoFit/>
          </a:bodyPr>
          <a:lstStyle/>
          <a:p>
            <a:r>
              <a:rPr kumimoji="1" lang="en-US" sz="3600" b="1" dirty="0">
                <a:solidFill>
                  <a:srgbClr val="FFFFFF"/>
                </a:solidFill>
              </a:rPr>
              <a:t>2O</a:t>
            </a:r>
            <a:r>
              <a:rPr kumimoji="1" lang="en-US" sz="3600" b="1" baseline="-25000" dirty="0">
                <a:solidFill>
                  <a:srgbClr val="FFFFFF"/>
                </a:solidFill>
              </a:rPr>
              <a:t>2</a:t>
            </a:r>
            <a:endParaRPr lang="en-US" sz="3600" dirty="0">
              <a:solidFill>
                <a:srgbClr val="FFFFFF"/>
              </a:solidFill>
            </a:endParaRPr>
          </a:p>
        </p:txBody>
      </p:sp>
      <p:sp>
        <p:nvSpPr>
          <p:cNvPr id="12" name="Rectangle 11"/>
          <p:cNvSpPr/>
          <p:nvPr/>
        </p:nvSpPr>
        <p:spPr>
          <a:xfrm>
            <a:off x="4201573" y="2733989"/>
            <a:ext cx="640244" cy="646331"/>
          </a:xfrm>
          <a:prstGeom prst="rect">
            <a:avLst/>
          </a:prstGeom>
        </p:spPr>
        <p:txBody>
          <a:bodyPr wrap="none">
            <a:spAutoFit/>
          </a:bodyPr>
          <a:lstStyle/>
          <a:p>
            <a:r>
              <a:rPr kumimoji="1" lang="en-US" sz="3600" b="1" dirty="0">
                <a:solidFill>
                  <a:srgbClr val="FFFFFF"/>
                </a:solidFill>
                <a:sym typeface="Symbol" charset="0"/>
              </a:rPr>
              <a:t></a:t>
            </a:r>
            <a:endParaRPr lang="en-US" sz="3600" dirty="0">
              <a:solidFill>
                <a:srgbClr val="FFFFFF"/>
              </a:solidFill>
            </a:endParaRPr>
          </a:p>
        </p:txBody>
      </p:sp>
      <p:sp>
        <p:nvSpPr>
          <p:cNvPr id="13" name="Rectangle 12"/>
          <p:cNvSpPr/>
          <p:nvPr/>
        </p:nvSpPr>
        <p:spPr>
          <a:xfrm>
            <a:off x="4979866" y="2710208"/>
            <a:ext cx="897226" cy="646331"/>
          </a:xfrm>
          <a:prstGeom prst="rect">
            <a:avLst/>
          </a:prstGeom>
        </p:spPr>
        <p:txBody>
          <a:bodyPr wrap="none">
            <a:spAutoFit/>
          </a:bodyPr>
          <a:lstStyle/>
          <a:p>
            <a:r>
              <a:rPr kumimoji="1" lang="en-US" sz="3600" b="1" dirty="0">
                <a:solidFill>
                  <a:srgbClr val="FFFFFF"/>
                </a:solidFill>
                <a:sym typeface="Symbol" charset="0"/>
              </a:rPr>
              <a:t>CO</a:t>
            </a:r>
            <a:r>
              <a:rPr kumimoji="1" lang="en-US" sz="3600" b="1" baseline="-25000" dirty="0">
                <a:solidFill>
                  <a:srgbClr val="FFFFFF"/>
                </a:solidFill>
                <a:sym typeface="Symbol" charset="0"/>
              </a:rPr>
              <a:t>2 </a:t>
            </a:r>
            <a:endParaRPr lang="en-US" sz="3600" dirty="0">
              <a:solidFill>
                <a:srgbClr val="FFFFFF"/>
              </a:solidFill>
            </a:endParaRPr>
          </a:p>
        </p:txBody>
      </p:sp>
      <p:sp>
        <p:nvSpPr>
          <p:cNvPr id="14" name="Rectangle 13"/>
          <p:cNvSpPr/>
          <p:nvPr/>
        </p:nvSpPr>
        <p:spPr>
          <a:xfrm>
            <a:off x="6528494" y="2710208"/>
            <a:ext cx="414597" cy="646331"/>
          </a:xfrm>
          <a:prstGeom prst="rect">
            <a:avLst/>
          </a:prstGeom>
        </p:spPr>
        <p:txBody>
          <a:bodyPr wrap="none">
            <a:spAutoFit/>
          </a:bodyPr>
          <a:lstStyle/>
          <a:p>
            <a:r>
              <a:rPr kumimoji="1" lang="en-US" sz="3600" b="1" dirty="0">
                <a:solidFill>
                  <a:srgbClr val="FFFFFF"/>
                </a:solidFill>
              </a:rPr>
              <a:t>+</a:t>
            </a:r>
            <a:endParaRPr lang="en-US" sz="3600" dirty="0">
              <a:solidFill>
                <a:srgbClr val="FFFFFF"/>
              </a:solidFill>
            </a:endParaRPr>
          </a:p>
        </p:txBody>
      </p:sp>
      <p:pic>
        <p:nvPicPr>
          <p:cNvPr id="5" name="Picture 4"/>
          <p:cNvPicPr>
            <a:picLocks noChangeAspect="1"/>
          </p:cNvPicPr>
          <p:nvPr/>
        </p:nvPicPr>
        <p:blipFill>
          <a:blip r:embed="rId2"/>
          <a:stretch>
            <a:fillRect/>
          </a:stretch>
        </p:blipFill>
        <p:spPr>
          <a:xfrm>
            <a:off x="-19246" y="0"/>
            <a:ext cx="9144000" cy="2454765"/>
          </a:xfrm>
          <a:prstGeom prst="rect">
            <a:avLst/>
          </a:prstGeom>
        </p:spPr>
      </p:pic>
      <p:sp>
        <p:nvSpPr>
          <p:cNvPr id="17" name="Rectangle 16"/>
          <p:cNvSpPr/>
          <p:nvPr/>
        </p:nvSpPr>
        <p:spPr>
          <a:xfrm>
            <a:off x="3388953" y="2720409"/>
            <a:ext cx="715986" cy="646331"/>
          </a:xfrm>
          <a:prstGeom prst="rect">
            <a:avLst/>
          </a:prstGeom>
        </p:spPr>
        <p:txBody>
          <a:bodyPr wrap="none">
            <a:spAutoFit/>
          </a:bodyPr>
          <a:lstStyle/>
          <a:p>
            <a:r>
              <a:rPr kumimoji="1" lang="en-US" sz="3600" b="1" dirty="0" smtClean="0">
                <a:solidFill>
                  <a:srgbClr val="FFFFFF"/>
                </a:solidFill>
              </a:rPr>
              <a:t>(</a:t>
            </a:r>
            <a:r>
              <a:rPr kumimoji="1" lang="en-US" sz="3600" b="1" i="1" dirty="0">
                <a:solidFill>
                  <a:srgbClr val="FFFFFF"/>
                </a:solidFill>
              </a:rPr>
              <a:t>g</a:t>
            </a:r>
            <a:r>
              <a:rPr kumimoji="1" lang="en-US" sz="3600" b="1" dirty="0" smtClean="0">
                <a:solidFill>
                  <a:srgbClr val="FFFFFF"/>
                </a:solidFill>
              </a:rPr>
              <a:t>)</a:t>
            </a:r>
            <a:endParaRPr lang="en-US" sz="3600" dirty="0">
              <a:solidFill>
                <a:srgbClr val="FFFFFF"/>
              </a:solidFill>
            </a:endParaRPr>
          </a:p>
        </p:txBody>
      </p:sp>
      <p:sp>
        <p:nvSpPr>
          <p:cNvPr id="19" name="Rectangle 18"/>
          <p:cNvSpPr/>
          <p:nvPr/>
        </p:nvSpPr>
        <p:spPr>
          <a:xfrm>
            <a:off x="5779249" y="2720409"/>
            <a:ext cx="715986" cy="646331"/>
          </a:xfrm>
          <a:prstGeom prst="rect">
            <a:avLst/>
          </a:prstGeom>
        </p:spPr>
        <p:txBody>
          <a:bodyPr wrap="none">
            <a:spAutoFit/>
          </a:bodyPr>
          <a:lstStyle/>
          <a:p>
            <a:r>
              <a:rPr kumimoji="1" lang="en-US" sz="3600" b="1" dirty="0" smtClean="0">
                <a:solidFill>
                  <a:srgbClr val="FFFFFF"/>
                </a:solidFill>
              </a:rPr>
              <a:t>(</a:t>
            </a:r>
            <a:r>
              <a:rPr kumimoji="1" lang="en-US" sz="3600" b="1" i="1" dirty="0">
                <a:solidFill>
                  <a:srgbClr val="FFFFFF"/>
                </a:solidFill>
              </a:rPr>
              <a:t>g</a:t>
            </a:r>
            <a:r>
              <a:rPr kumimoji="1" lang="en-US" sz="3600" b="1" dirty="0" smtClean="0">
                <a:solidFill>
                  <a:srgbClr val="FFFFFF"/>
                </a:solidFill>
              </a:rPr>
              <a:t>)</a:t>
            </a:r>
            <a:endParaRPr lang="en-US" sz="3600" dirty="0">
              <a:solidFill>
                <a:srgbClr val="FFFFFF"/>
              </a:solidFill>
            </a:endParaRPr>
          </a:p>
        </p:txBody>
      </p:sp>
      <p:sp>
        <p:nvSpPr>
          <p:cNvPr id="20" name="Rectangle 19"/>
          <p:cNvSpPr/>
          <p:nvPr/>
        </p:nvSpPr>
        <p:spPr>
          <a:xfrm>
            <a:off x="6996996" y="2701843"/>
            <a:ext cx="1178102" cy="646331"/>
          </a:xfrm>
          <a:prstGeom prst="rect">
            <a:avLst/>
          </a:prstGeom>
        </p:spPr>
        <p:txBody>
          <a:bodyPr wrap="none">
            <a:spAutoFit/>
          </a:bodyPr>
          <a:lstStyle/>
          <a:p>
            <a:r>
              <a:rPr kumimoji="1" lang="en-US" sz="3600" b="1" dirty="0">
                <a:solidFill>
                  <a:srgbClr val="FFFFFF"/>
                </a:solidFill>
                <a:sym typeface="Symbol" charset="0"/>
              </a:rPr>
              <a:t>2H</a:t>
            </a:r>
            <a:r>
              <a:rPr kumimoji="1" lang="en-US" sz="3600" b="1" baseline="-25000" dirty="0">
                <a:solidFill>
                  <a:srgbClr val="FFFFFF"/>
                </a:solidFill>
                <a:sym typeface="Symbol" charset="0"/>
              </a:rPr>
              <a:t>2</a:t>
            </a:r>
            <a:r>
              <a:rPr kumimoji="1" lang="en-US" sz="3600" b="1" dirty="0">
                <a:solidFill>
                  <a:srgbClr val="FFFFFF"/>
                </a:solidFill>
                <a:sym typeface="Symbol" charset="0"/>
              </a:rPr>
              <a:t>O</a:t>
            </a:r>
            <a:endParaRPr lang="en-US" sz="3600" dirty="0">
              <a:solidFill>
                <a:srgbClr val="FFFFFF"/>
              </a:solidFill>
            </a:endParaRPr>
          </a:p>
        </p:txBody>
      </p:sp>
      <p:sp>
        <p:nvSpPr>
          <p:cNvPr id="21" name="Rectangle 20"/>
          <p:cNvSpPr/>
          <p:nvPr/>
        </p:nvSpPr>
        <p:spPr>
          <a:xfrm>
            <a:off x="8169796" y="2571709"/>
            <a:ext cx="585692" cy="784830"/>
          </a:xfrm>
          <a:prstGeom prst="rect">
            <a:avLst/>
          </a:prstGeom>
        </p:spPr>
        <p:txBody>
          <a:bodyPr wrap="none">
            <a:spAutoFit/>
          </a:bodyPr>
          <a:lstStyle/>
          <a:p>
            <a:pPr marL="342900" indent="-342900" algn="ctr">
              <a:lnSpc>
                <a:spcPct val="130000"/>
              </a:lnSpc>
              <a:spcBef>
                <a:spcPct val="40000"/>
              </a:spcBef>
              <a:buClr>
                <a:schemeClr val="hlink"/>
              </a:buClr>
              <a:buSzPct val="70000"/>
              <a:buFont typeface="Monotype Sorts" charset="0"/>
              <a:buNone/>
            </a:pPr>
            <a:r>
              <a:rPr kumimoji="1" lang="en-US" sz="3600" b="1" dirty="0" smtClean="0">
                <a:solidFill>
                  <a:srgbClr val="FFFFFF"/>
                </a:solidFill>
                <a:sym typeface="Symbol" charset="0"/>
              </a:rPr>
              <a:t>(</a:t>
            </a:r>
            <a:r>
              <a:rPr kumimoji="1" lang="en-US" sz="3600" b="1" i="1" dirty="0">
                <a:solidFill>
                  <a:srgbClr val="FFFFFF"/>
                </a:solidFill>
                <a:sym typeface="Symbol" charset="0"/>
              </a:rPr>
              <a:t>l</a:t>
            </a:r>
            <a:r>
              <a:rPr kumimoji="1" lang="en-US" sz="3600" b="1" dirty="0" smtClean="0">
                <a:solidFill>
                  <a:srgbClr val="FFFFFF"/>
                </a:solidFill>
                <a:sym typeface="Symbol" charset="0"/>
              </a:rPr>
              <a:t>)</a:t>
            </a:r>
            <a:endParaRPr kumimoji="1" lang="en-US" sz="3600" b="1" dirty="0">
              <a:solidFill>
                <a:srgbClr val="FFFFFF"/>
              </a:solidFill>
            </a:endParaRPr>
          </a:p>
        </p:txBody>
      </p:sp>
    </p:spTree>
    <p:extLst>
      <p:ext uri="{BB962C8B-B14F-4D97-AF65-F5344CB8AC3E}">
        <p14:creationId xmlns:p14="http://schemas.microsoft.com/office/powerpoint/2010/main" val="427897186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dissolv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ssolv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dissolv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ssolv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dissolve">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dissolve">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dissolve">
                                      <p:cBhvr>
                                        <p:cTn id="62" dur="500"/>
                                        <p:tgtEl>
                                          <p:spTgt spid="2"/>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grpId="0" nodeType="click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dissolve">
                                      <p:cBhvr>
                                        <p:cTn id="6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p:bldP spid="4" grpId="0"/>
      <p:bldP spid="10" grpId="0"/>
      <p:bldP spid="11" grpId="0"/>
      <p:bldP spid="12" grpId="0"/>
      <p:bldP spid="13" grpId="0"/>
      <p:bldP spid="14" grpId="0"/>
      <p:bldP spid="17" grpId="0"/>
      <p:bldP spid="19" grpId="0"/>
      <p:bldP spid="20" grpId="0"/>
      <p:bldP spid="2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154626" y="2637502"/>
            <a:ext cx="8793151" cy="923330"/>
          </a:xfrm>
          <a:prstGeom prst="rect">
            <a:avLst/>
          </a:prstGeom>
          <a:solidFill>
            <a:srgbClr val="800080"/>
          </a:solidFill>
        </p:spPr>
        <p:txBody>
          <a:bodyPr wrap="square" rtlCol="0">
            <a:spAutoFit/>
          </a:bodyPr>
          <a:lstStyle/>
          <a:p>
            <a:endParaRPr lang="en-US" dirty="0" smtClean="0">
              <a:solidFill>
                <a:srgbClr val="FFFFFF"/>
              </a:solidFill>
            </a:endParaRPr>
          </a:p>
          <a:p>
            <a:endParaRPr lang="en-US" dirty="0">
              <a:solidFill>
                <a:srgbClr val="FFFFFF"/>
              </a:solidFill>
            </a:endParaRPr>
          </a:p>
          <a:p>
            <a:endParaRPr lang="en-US" dirty="0">
              <a:solidFill>
                <a:srgbClr val="FFFFFF"/>
              </a:solidFill>
            </a:endParaRPr>
          </a:p>
        </p:txBody>
      </p:sp>
      <p:sp>
        <p:nvSpPr>
          <p:cNvPr id="3" name="TextBox 2"/>
          <p:cNvSpPr txBox="1"/>
          <p:nvPr/>
        </p:nvSpPr>
        <p:spPr>
          <a:xfrm>
            <a:off x="316659" y="2701843"/>
            <a:ext cx="876261" cy="646331"/>
          </a:xfrm>
          <a:prstGeom prst="rect">
            <a:avLst/>
          </a:prstGeom>
          <a:noFill/>
        </p:spPr>
        <p:txBody>
          <a:bodyPr wrap="none" rtlCol="0">
            <a:spAutoFit/>
          </a:bodyPr>
          <a:lstStyle/>
          <a:p>
            <a:r>
              <a:rPr kumimoji="1" lang="en-US" sz="3600" b="1" dirty="0">
                <a:solidFill>
                  <a:schemeClr val="bg1"/>
                </a:solidFill>
              </a:rPr>
              <a:t>CH</a:t>
            </a:r>
            <a:r>
              <a:rPr kumimoji="1" lang="en-US" sz="3600" b="1" baseline="-25000" dirty="0">
                <a:solidFill>
                  <a:schemeClr val="bg1"/>
                </a:solidFill>
              </a:rPr>
              <a:t>4</a:t>
            </a:r>
            <a:endParaRPr lang="en-US" sz="3600" dirty="0">
              <a:solidFill>
                <a:schemeClr val="bg1"/>
              </a:solidFill>
            </a:endParaRPr>
          </a:p>
        </p:txBody>
      </p:sp>
      <p:sp>
        <p:nvSpPr>
          <p:cNvPr id="4" name="Rectangle 3"/>
          <p:cNvSpPr/>
          <p:nvPr/>
        </p:nvSpPr>
        <p:spPr>
          <a:xfrm>
            <a:off x="1192920" y="2720409"/>
            <a:ext cx="715986" cy="646331"/>
          </a:xfrm>
          <a:prstGeom prst="rect">
            <a:avLst/>
          </a:prstGeom>
        </p:spPr>
        <p:txBody>
          <a:bodyPr wrap="none">
            <a:spAutoFit/>
          </a:bodyPr>
          <a:lstStyle/>
          <a:p>
            <a:r>
              <a:rPr kumimoji="1" lang="en-US" sz="3600" b="1" dirty="0" smtClean="0">
                <a:solidFill>
                  <a:srgbClr val="FFFFFF"/>
                </a:solidFill>
              </a:rPr>
              <a:t>(</a:t>
            </a:r>
            <a:r>
              <a:rPr kumimoji="1" lang="en-US" sz="3600" b="1" i="1" dirty="0">
                <a:solidFill>
                  <a:srgbClr val="FFFFFF"/>
                </a:solidFill>
              </a:rPr>
              <a:t>g</a:t>
            </a:r>
            <a:r>
              <a:rPr kumimoji="1" lang="en-US" sz="3600" b="1" dirty="0" smtClean="0">
                <a:solidFill>
                  <a:srgbClr val="FFFFFF"/>
                </a:solidFill>
              </a:rPr>
              <a:t>)</a:t>
            </a:r>
            <a:endParaRPr lang="en-US" sz="3600" dirty="0">
              <a:solidFill>
                <a:srgbClr val="FFFFFF"/>
              </a:solidFill>
            </a:endParaRPr>
          </a:p>
        </p:txBody>
      </p:sp>
      <p:sp>
        <p:nvSpPr>
          <p:cNvPr id="10" name="Rectangle 9"/>
          <p:cNvSpPr/>
          <p:nvPr/>
        </p:nvSpPr>
        <p:spPr>
          <a:xfrm>
            <a:off x="1953737" y="2733687"/>
            <a:ext cx="414597" cy="646331"/>
          </a:xfrm>
          <a:prstGeom prst="rect">
            <a:avLst/>
          </a:prstGeom>
        </p:spPr>
        <p:txBody>
          <a:bodyPr wrap="none">
            <a:spAutoFit/>
          </a:bodyPr>
          <a:lstStyle/>
          <a:p>
            <a:r>
              <a:rPr kumimoji="1" lang="en-US" sz="3600" b="1" dirty="0">
                <a:solidFill>
                  <a:srgbClr val="FFFFFF"/>
                </a:solidFill>
              </a:rPr>
              <a:t>+</a:t>
            </a:r>
            <a:endParaRPr lang="en-US" sz="3600" dirty="0">
              <a:solidFill>
                <a:srgbClr val="FFFFFF"/>
              </a:solidFill>
            </a:endParaRPr>
          </a:p>
        </p:txBody>
      </p:sp>
      <p:sp>
        <p:nvSpPr>
          <p:cNvPr id="11" name="Rectangle 10"/>
          <p:cNvSpPr/>
          <p:nvPr/>
        </p:nvSpPr>
        <p:spPr>
          <a:xfrm>
            <a:off x="2502097" y="2733838"/>
            <a:ext cx="886856" cy="646331"/>
          </a:xfrm>
          <a:prstGeom prst="rect">
            <a:avLst/>
          </a:prstGeom>
        </p:spPr>
        <p:txBody>
          <a:bodyPr wrap="none">
            <a:spAutoFit/>
          </a:bodyPr>
          <a:lstStyle/>
          <a:p>
            <a:r>
              <a:rPr kumimoji="1" lang="en-US" sz="3600" b="1" dirty="0">
                <a:solidFill>
                  <a:srgbClr val="FFFFFF"/>
                </a:solidFill>
              </a:rPr>
              <a:t>2O</a:t>
            </a:r>
            <a:r>
              <a:rPr kumimoji="1" lang="en-US" sz="3600" b="1" baseline="-25000" dirty="0">
                <a:solidFill>
                  <a:srgbClr val="FFFFFF"/>
                </a:solidFill>
              </a:rPr>
              <a:t>2</a:t>
            </a:r>
            <a:endParaRPr lang="en-US" sz="3600" dirty="0">
              <a:solidFill>
                <a:srgbClr val="FFFFFF"/>
              </a:solidFill>
            </a:endParaRPr>
          </a:p>
        </p:txBody>
      </p:sp>
      <p:sp>
        <p:nvSpPr>
          <p:cNvPr id="12" name="Rectangle 11"/>
          <p:cNvSpPr/>
          <p:nvPr/>
        </p:nvSpPr>
        <p:spPr>
          <a:xfrm>
            <a:off x="4201573" y="2733989"/>
            <a:ext cx="640244" cy="646331"/>
          </a:xfrm>
          <a:prstGeom prst="rect">
            <a:avLst/>
          </a:prstGeom>
        </p:spPr>
        <p:txBody>
          <a:bodyPr wrap="none">
            <a:spAutoFit/>
          </a:bodyPr>
          <a:lstStyle/>
          <a:p>
            <a:r>
              <a:rPr kumimoji="1" lang="en-US" sz="3600" b="1" dirty="0">
                <a:solidFill>
                  <a:srgbClr val="FFFFFF"/>
                </a:solidFill>
                <a:sym typeface="Symbol" charset="0"/>
              </a:rPr>
              <a:t></a:t>
            </a:r>
            <a:endParaRPr lang="en-US" sz="3600" dirty="0">
              <a:solidFill>
                <a:srgbClr val="FFFFFF"/>
              </a:solidFill>
            </a:endParaRPr>
          </a:p>
        </p:txBody>
      </p:sp>
      <p:sp>
        <p:nvSpPr>
          <p:cNvPr id="13" name="Rectangle 12"/>
          <p:cNvSpPr/>
          <p:nvPr/>
        </p:nvSpPr>
        <p:spPr>
          <a:xfrm>
            <a:off x="4979866" y="2710208"/>
            <a:ext cx="897226" cy="646331"/>
          </a:xfrm>
          <a:prstGeom prst="rect">
            <a:avLst/>
          </a:prstGeom>
        </p:spPr>
        <p:txBody>
          <a:bodyPr wrap="none">
            <a:spAutoFit/>
          </a:bodyPr>
          <a:lstStyle/>
          <a:p>
            <a:r>
              <a:rPr kumimoji="1" lang="en-US" sz="3600" b="1" dirty="0">
                <a:solidFill>
                  <a:srgbClr val="FFFFFF"/>
                </a:solidFill>
                <a:sym typeface="Symbol" charset="0"/>
              </a:rPr>
              <a:t>CO</a:t>
            </a:r>
            <a:r>
              <a:rPr kumimoji="1" lang="en-US" sz="3600" b="1" baseline="-25000" dirty="0">
                <a:solidFill>
                  <a:srgbClr val="FFFFFF"/>
                </a:solidFill>
                <a:sym typeface="Symbol" charset="0"/>
              </a:rPr>
              <a:t>2 </a:t>
            </a:r>
            <a:endParaRPr lang="en-US" sz="3600" dirty="0">
              <a:solidFill>
                <a:srgbClr val="FFFFFF"/>
              </a:solidFill>
            </a:endParaRPr>
          </a:p>
        </p:txBody>
      </p:sp>
      <p:sp>
        <p:nvSpPr>
          <p:cNvPr id="14" name="Rectangle 13"/>
          <p:cNvSpPr/>
          <p:nvPr/>
        </p:nvSpPr>
        <p:spPr>
          <a:xfrm>
            <a:off x="6528494" y="2710208"/>
            <a:ext cx="414597" cy="646331"/>
          </a:xfrm>
          <a:prstGeom prst="rect">
            <a:avLst/>
          </a:prstGeom>
        </p:spPr>
        <p:txBody>
          <a:bodyPr wrap="none">
            <a:spAutoFit/>
          </a:bodyPr>
          <a:lstStyle/>
          <a:p>
            <a:r>
              <a:rPr kumimoji="1" lang="en-US" sz="3600" b="1" dirty="0">
                <a:solidFill>
                  <a:srgbClr val="FFFFFF"/>
                </a:solidFill>
              </a:rPr>
              <a:t>+</a:t>
            </a:r>
            <a:endParaRPr lang="en-US" sz="3600" dirty="0">
              <a:solidFill>
                <a:srgbClr val="FFFFFF"/>
              </a:solidFill>
            </a:endParaRPr>
          </a:p>
        </p:txBody>
      </p:sp>
      <p:pic>
        <p:nvPicPr>
          <p:cNvPr id="5" name="Picture 4"/>
          <p:cNvPicPr>
            <a:picLocks noChangeAspect="1"/>
          </p:cNvPicPr>
          <p:nvPr/>
        </p:nvPicPr>
        <p:blipFill>
          <a:blip r:embed="rId2"/>
          <a:stretch>
            <a:fillRect/>
          </a:stretch>
        </p:blipFill>
        <p:spPr>
          <a:xfrm>
            <a:off x="-19246" y="0"/>
            <a:ext cx="9144000" cy="2454765"/>
          </a:xfrm>
          <a:prstGeom prst="rect">
            <a:avLst/>
          </a:prstGeom>
        </p:spPr>
      </p:pic>
      <p:sp>
        <p:nvSpPr>
          <p:cNvPr id="17" name="Rectangle 16"/>
          <p:cNvSpPr/>
          <p:nvPr/>
        </p:nvSpPr>
        <p:spPr>
          <a:xfrm>
            <a:off x="3388953" y="2720409"/>
            <a:ext cx="715986" cy="646331"/>
          </a:xfrm>
          <a:prstGeom prst="rect">
            <a:avLst/>
          </a:prstGeom>
        </p:spPr>
        <p:txBody>
          <a:bodyPr wrap="none">
            <a:spAutoFit/>
          </a:bodyPr>
          <a:lstStyle/>
          <a:p>
            <a:r>
              <a:rPr kumimoji="1" lang="en-US" sz="3600" b="1" dirty="0" smtClean="0">
                <a:solidFill>
                  <a:srgbClr val="FFFFFF"/>
                </a:solidFill>
              </a:rPr>
              <a:t>(</a:t>
            </a:r>
            <a:r>
              <a:rPr kumimoji="1" lang="en-US" sz="3600" b="1" i="1" dirty="0">
                <a:solidFill>
                  <a:srgbClr val="FFFFFF"/>
                </a:solidFill>
              </a:rPr>
              <a:t>g</a:t>
            </a:r>
            <a:r>
              <a:rPr kumimoji="1" lang="en-US" sz="3600" b="1" dirty="0" smtClean="0">
                <a:solidFill>
                  <a:srgbClr val="FFFFFF"/>
                </a:solidFill>
              </a:rPr>
              <a:t>)</a:t>
            </a:r>
            <a:endParaRPr lang="en-US" sz="3600" dirty="0">
              <a:solidFill>
                <a:srgbClr val="FFFFFF"/>
              </a:solidFill>
            </a:endParaRPr>
          </a:p>
        </p:txBody>
      </p:sp>
      <p:sp>
        <p:nvSpPr>
          <p:cNvPr id="19" name="Rectangle 18"/>
          <p:cNvSpPr/>
          <p:nvPr/>
        </p:nvSpPr>
        <p:spPr>
          <a:xfrm>
            <a:off x="5779249" y="2720409"/>
            <a:ext cx="715986" cy="646331"/>
          </a:xfrm>
          <a:prstGeom prst="rect">
            <a:avLst/>
          </a:prstGeom>
        </p:spPr>
        <p:txBody>
          <a:bodyPr wrap="none">
            <a:spAutoFit/>
          </a:bodyPr>
          <a:lstStyle/>
          <a:p>
            <a:r>
              <a:rPr kumimoji="1" lang="en-US" sz="3600" b="1" dirty="0" smtClean="0">
                <a:solidFill>
                  <a:srgbClr val="FFFFFF"/>
                </a:solidFill>
              </a:rPr>
              <a:t>(</a:t>
            </a:r>
            <a:r>
              <a:rPr kumimoji="1" lang="en-US" sz="3600" b="1" i="1" dirty="0">
                <a:solidFill>
                  <a:srgbClr val="FFFFFF"/>
                </a:solidFill>
              </a:rPr>
              <a:t>g</a:t>
            </a:r>
            <a:r>
              <a:rPr kumimoji="1" lang="en-US" sz="3600" b="1" dirty="0" smtClean="0">
                <a:solidFill>
                  <a:srgbClr val="FFFFFF"/>
                </a:solidFill>
              </a:rPr>
              <a:t>)</a:t>
            </a:r>
            <a:endParaRPr lang="en-US" sz="3600" dirty="0">
              <a:solidFill>
                <a:srgbClr val="FFFFFF"/>
              </a:solidFill>
            </a:endParaRPr>
          </a:p>
        </p:txBody>
      </p:sp>
      <p:sp>
        <p:nvSpPr>
          <p:cNvPr id="20" name="Rectangle 19"/>
          <p:cNvSpPr/>
          <p:nvPr/>
        </p:nvSpPr>
        <p:spPr>
          <a:xfrm>
            <a:off x="6996996" y="2701843"/>
            <a:ext cx="1178102" cy="646331"/>
          </a:xfrm>
          <a:prstGeom prst="rect">
            <a:avLst/>
          </a:prstGeom>
        </p:spPr>
        <p:txBody>
          <a:bodyPr wrap="none">
            <a:spAutoFit/>
          </a:bodyPr>
          <a:lstStyle/>
          <a:p>
            <a:r>
              <a:rPr kumimoji="1" lang="en-US" sz="3600" b="1" dirty="0">
                <a:solidFill>
                  <a:srgbClr val="FFFFFF"/>
                </a:solidFill>
                <a:sym typeface="Symbol" charset="0"/>
              </a:rPr>
              <a:t>2H</a:t>
            </a:r>
            <a:r>
              <a:rPr kumimoji="1" lang="en-US" sz="3600" b="1" baseline="-25000" dirty="0">
                <a:solidFill>
                  <a:srgbClr val="FFFFFF"/>
                </a:solidFill>
                <a:sym typeface="Symbol" charset="0"/>
              </a:rPr>
              <a:t>2</a:t>
            </a:r>
            <a:r>
              <a:rPr kumimoji="1" lang="en-US" sz="3600" b="1" dirty="0">
                <a:solidFill>
                  <a:srgbClr val="FFFFFF"/>
                </a:solidFill>
                <a:sym typeface="Symbol" charset="0"/>
              </a:rPr>
              <a:t>O</a:t>
            </a:r>
            <a:endParaRPr lang="en-US" sz="3600" dirty="0">
              <a:solidFill>
                <a:srgbClr val="FFFFFF"/>
              </a:solidFill>
            </a:endParaRPr>
          </a:p>
        </p:txBody>
      </p:sp>
      <p:sp>
        <p:nvSpPr>
          <p:cNvPr id="21" name="Rectangle 20"/>
          <p:cNvSpPr/>
          <p:nvPr/>
        </p:nvSpPr>
        <p:spPr>
          <a:xfrm>
            <a:off x="8169796" y="2571709"/>
            <a:ext cx="585692" cy="784830"/>
          </a:xfrm>
          <a:prstGeom prst="rect">
            <a:avLst/>
          </a:prstGeom>
        </p:spPr>
        <p:txBody>
          <a:bodyPr wrap="none">
            <a:spAutoFit/>
          </a:bodyPr>
          <a:lstStyle/>
          <a:p>
            <a:pPr marL="342900" indent="-342900" algn="ctr">
              <a:lnSpc>
                <a:spcPct val="130000"/>
              </a:lnSpc>
              <a:spcBef>
                <a:spcPct val="40000"/>
              </a:spcBef>
              <a:buClr>
                <a:schemeClr val="hlink"/>
              </a:buClr>
              <a:buSzPct val="70000"/>
              <a:buFont typeface="Monotype Sorts" charset="0"/>
              <a:buNone/>
            </a:pPr>
            <a:r>
              <a:rPr kumimoji="1" lang="en-US" sz="3600" b="1" dirty="0" smtClean="0">
                <a:solidFill>
                  <a:srgbClr val="FFFFFF"/>
                </a:solidFill>
                <a:sym typeface="Symbol" charset="0"/>
              </a:rPr>
              <a:t>(</a:t>
            </a:r>
            <a:r>
              <a:rPr kumimoji="1" lang="en-US" sz="3600" b="1" i="1" dirty="0">
                <a:solidFill>
                  <a:srgbClr val="FFFFFF"/>
                </a:solidFill>
                <a:sym typeface="Symbol" charset="0"/>
              </a:rPr>
              <a:t>l</a:t>
            </a:r>
            <a:r>
              <a:rPr kumimoji="1" lang="en-US" sz="3600" b="1" dirty="0" smtClean="0">
                <a:solidFill>
                  <a:srgbClr val="FFFFFF"/>
                </a:solidFill>
                <a:sym typeface="Symbol" charset="0"/>
              </a:rPr>
              <a:t>)</a:t>
            </a:r>
            <a:endParaRPr kumimoji="1" lang="en-US" sz="3600" b="1" dirty="0">
              <a:solidFill>
                <a:srgbClr val="FFFFFF"/>
              </a:solidFill>
            </a:endParaRPr>
          </a:p>
        </p:txBody>
      </p:sp>
      <p:sp>
        <p:nvSpPr>
          <p:cNvPr id="22" name="TextBox 21"/>
          <p:cNvSpPr txBox="1"/>
          <p:nvPr/>
        </p:nvSpPr>
        <p:spPr>
          <a:xfrm>
            <a:off x="154626" y="3807201"/>
            <a:ext cx="8793152" cy="1200328"/>
          </a:xfrm>
          <a:prstGeom prst="rect">
            <a:avLst/>
          </a:prstGeom>
          <a:noFill/>
        </p:spPr>
        <p:txBody>
          <a:bodyPr wrap="square" rtlCol="0">
            <a:spAutoFit/>
          </a:bodyPr>
          <a:lstStyle/>
          <a:p>
            <a:pPr algn="ctr"/>
            <a:r>
              <a:rPr lang="en-US" sz="2400" dirty="0" smtClean="0">
                <a:solidFill>
                  <a:srgbClr val="00FFFF"/>
                </a:solidFill>
                <a:latin typeface="Cambria"/>
                <a:cs typeface="Cambria"/>
              </a:rPr>
              <a:t>Remember that the law of conservation of mass states that matter is neither created nor destroyed during chemical reactions.  Atoms are rearranged but never lost or destroyed.</a:t>
            </a:r>
          </a:p>
        </p:txBody>
      </p:sp>
      <p:sp>
        <p:nvSpPr>
          <p:cNvPr id="23" name="Rectangle 22"/>
          <p:cNvSpPr/>
          <p:nvPr/>
        </p:nvSpPr>
        <p:spPr>
          <a:xfrm>
            <a:off x="2048669" y="5388260"/>
            <a:ext cx="4572000" cy="646331"/>
          </a:xfrm>
          <a:prstGeom prst="rect">
            <a:avLst/>
          </a:prstGeom>
        </p:spPr>
        <p:txBody>
          <a:bodyPr>
            <a:spAutoFit/>
          </a:bodyPr>
          <a:lstStyle/>
          <a:p>
            <a:pPr algn="ctr"/>
            <a:r>
              <a:rPr lang="en-US" dirty="0">
                <a:solidFill>
                  <a:srgbClr val="FFB603"/>
                </a:solidFill>
                <a:latin typeface="Cambria"/>
                <a:cs typeface="Cambria"/>
              </a:rPr>
              <a:t>By conducting an element inventory it is easy to see that this equation is not balanced.</a:t>
            </a:r>
          </a:p>
        </p:txBody>
      </p:sp>
    </p:spTree>
    <p:extLst>
      <p:ext uri="{BB962C8B-B14F-4D97-AF65-F5344CB8AC3E}">
        <p14:creationId xmlns:p14="http://schemas.microsoft.com/office/powerpoint/2010/main" val="22105103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dissolve">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dissolve">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ssolv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dissolve">
                                      <p:cBhvr>
                                        <p:cTn id="42" dur="5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dissolve">
                                      <p:cBhvr>
                                        <p:cTn id="47" dur="500"/>
                                        <p:tgtEl>
                                          <p:spTgt spid="14"/>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dissolve">
                                      <p:cBhvr>
                                        <p:cTn id="52" dur="500"/>
                                        <p:tgtEl>
                                          <p:spTgt spid="20"/>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dissolve">
                                      <p:cBhvr>
                                        <p:cTn id="57" dur="500"/>
                                        <p:tgtEl>
                                          <p:spTgt spid="21"/>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22"/>
                                        </p:tgtEl>
                                        <p:attrNameLst>
                                          <p:attrName>style.visibility</p:attrName>
                                        </p:attrNameLst>
                                      </p:cBhvr>
                                      <p:to>
                                        <p:strVal val="visible"/>
                                      </p:to>
                                    </p:set>
                                    <p:animEffect transition="in" filter="dissolve">
                                      <p:cBhvr>
                                        <p:cTn id="6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P spid="11" grpId="0"/>
      <p:bldP spid="12" grpId="0"/>
      <p:bldP spid="13" grpId="0"/>
      <p:bldP spid="14" grpId="0"/>
      <p:bldP spid="17" grpId="0"/>
      <p:bldP spid="19" grpId="0"/>
      <p:bldP spid="20" grpId="0"/>
      <p:bldP spid="21" grpId="0"/>
      <p:bldP spid="2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Table 19"/>
          <p:cNvGraphicFramePr>
            <a:graphicFrameLocks noGrp="1"/>
          </p:cNvGraphicFramePr>
          <p:nvPr>
            <p:extLst>
              <p:ext uri="{D42A27DB-BD31-4B8C-83A1-F6EECF244321}">
                <p14:modId xmlns:p14="http://schemas.microsoft.com/office/powerpoint/2010/main" val="4145988768"/>
              </p:ext>
            </p:extLst>
          </p:nvPr>
        </p:nvGraphicFramePr>
        <p:xfrm>
          <a:off x="508000" y="2435410"/>
          <a:ext cx="8051308" cy="3058056"/>
        </p:xfrm>
        <a:graphic>
          <a:graphicData uri="http://schemas.openxmlformats.org/drawingml/2006/table">
            <a:tbl>
              <a:tblPr firstRow="1" bandRow="1">
                <a:tableStyleId>{5C22544A-7EE6-4342-B048-85BDC9FD1C3A}</a:tableStyleId>
              </a:tblPr>
              <a:tblGrid>
                <a:gridCol w="911831"/>
                <a:gridCol w="3406480"/>
                <a:gridCol w="3732997"/>
              </a:tblGrid>
              <a:tr h="620979">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sz="3200" b="1" dirty="0" smtClean="0">
                          <a:solidFill>
                            <a:schemeClr val="tx1"/>
                          </a:solidFill>
                        </a:rPr>
                        <a:t>Element Inventory</a:t>
                      </a: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620979">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sz="3200" b="1" baseline="0" dirty="0" smtClean="0">
                          <a:solidFill>
                            <a:schemeClr val="tx1"/>
                          </a:solidFill>
                        </a:rPr>
                        <a:t>CH</a:t>
                      </a:r>
                      <a:r>
                        <a:rPr kumimoji="1" lang="en-US" sz="3200" b="1" baseline="-25000" dirty="0" smtClean="0">
                          <a:solidFill>
                            <a:schemeClr val="tx1"/>
                          </a:solidFill>
                        </a:rPr>
                        <a:t>4 </a:t>
                      </a:r>
                      <a:r>
                        <a:rPr kumimoji="1" lang="en-US" sz="3200" b="1" dirty="0" smtClean="0">
                          <a:solidFill>
                            <a:schemeClr val="tx1"/>
                          </a:solidFill>
                        </a:rPr>
                        <a:t>(</a:t>
                      </a:r>
                      <a:r>
                        <a:rPr kumimoji="1" lang="en-US" sz="3200" b="1" i="1" dirty="0" smtClean="0">
                          <a:solidFill>
                            <a:schemeClr val="tx1"/>
                          </a:solidFill>
                        </a:rPr>
                        <a:t>g</a:t>
                      </a:r>
                      <a:r>
                        <a:rPr kumimoji="1" lang="en-US" sz="3200" b="1" dirty="0" smtClean="0">
                          <a:solidFill>
                            <a:schemeClr val="tx1"/>
                          </a:solidFill>
                        </a:rPr>
                        <a:t>) +</a:t>
                      </a:r>
                      <a:r>
                        <a:rPr kumimoji="1" lang="en-US" sz="3200" b="1" baseline="0" dirty="0" smtClean="0">
                          <a:solidFill>
                            <a:schemeClr val="tx1"/>
                          </a:solidFill>
                        </a:rPr>
                        <a:t> 2O</a:t>
                      </a:r>
                      <a:r>
                        <a:rPr kumimoji="1" lang="en-US" sz="3200" b="1" baseline="-25000" dirty="0" smtClean="0">
                          <a:solidFill>
                            <a:schemeClr val="tx1"/>
                          </a:solidFill>
                        </a:rPr>
                        <a:t>2 </a:t>
                      </a:r>
                      <a:r>
                        <a:rPr kumimoji="1" lang="en-US" sz="3200" b="1" dirty="0" smtClean="0">
                          <a:solidFill>
                            <a:schemeClr val="tx1"/>
                          </a:solidFill>
                        </a:rPr>
                        <a:t>(</a:t>
                      </a:r>
                      <a:r>
                        <a:rPr kumimoji="1" lang="en-US" sz="3200" b="1" i="1" dirty="0" smtClean="0">
                          <a:solidFill>
                            <a:schemeClr val="tx1"/>
                          </a:solidFill>
                        </a:rPr>
                        <a:t>g</a:t>
                      </a:r>
                      <a:r>
                        <a:rPr kumimoji="1" lang="en-US" sz="3200" b="1" dirty="0" smtClean="0">
                          <a:solidFill>
                            <a:schemeClr val="tx1"/>
                          </a:solidFill>
                        </a:rPr>
                        <a:t>) </a:t>
                      </a:r>
                      <a:r>
                        <a:rPr kumimoji="1" lang="en-US" sz="3200" b="1" dirty="0" smtClean="0">
                          <a:solidFill>
                            <a:schemeClr val="tx1"/>
                          </a:solidFill>
                          <a:sym typeface="Symbol" charset="0"/>
                        </a:rPr>
                        <a:t> CO</a:t>
                      </a:r>
                      <a:r>
                        <a:rPr kumimoji="1" lang="en-US" sz="3200" b="1" baseline="-25000" dirty="0" smtClean="0">
                          <a:solidFill>
                            <a:schemeClr val="tx1"/>
                          </a:solidFill>
                          <a:sym typeface="Symbol" charset="0"/>
                        </a:rPr>
                        <a:t>2 </a:t>
                      </a:r>
                      <a:r>
                        <a:rPr kumimoji="1" lang="en-US" sz="3200" b="1" dirty="0" smtClean="0">
                          <a:solidFill>
                            <a:schemeClr val="tx1"/>
                          </a:solidFill>
                          <a:sym typeface="Symbol" charset="0"/>
                        </a:rPr>
                        <a:t>(</a:t>
                      </a:r>
                      <a:r>
                        <a:rPr kumimoji="1" lang="en-US" sz="3200" b="1" i="1" dirty="0" smtClean="0">
                          <a:solidFill>
                            <a:schemeClr val="tx1"/>
                          </a:solidFill>
                          <a:sym typeface="Symbol" charset="0"/>
                        </a:rPr>
                        <a:t>g</a:t>
                      </a:r>
                      <a:r>
                        <a:rPr kumimoji="1" lang="en-US" sz="3200" b="1" dirty="0" smtClean="0">
                          <a:solidFill>
                            <a:schemeClr val="tx1"/>
                          </a:solidFill>
                          <a:sym typeface="Symbol" charset="0"/>
                        </a:rPr>
                        <a:t>) + 2H</a:t>
                      </a:r>
                      <a:r>
                        <a:rPr kumimoji="1" lang="en-US" sz="3200" b="1" baseline="-25000" dirty="0" smtClean="0">
                          <a:solidFill>
                            <a:schemeClr val="tx1"/>
                          </a:solidFill>
                          <a:sym typeface="Symbol" charset="0"/>
                        </a:rPr>
                        <a:t>2</a:t>
                      </a:r>
                      <a:r>
                        <a:rPr kumimoji="1" lang="en-US" sz="3200" b="1" baseline="0" dirty="0" smtClean="0">
                          <a:solidFill>
                            <a:schemeClr val="tx1"/>
                          </a:solidFill>
                          <a:sym typeface="Symbol" charset="0"/>
                        </a:rPr>
                        <a:t>O</a:t>
                      </a:r>
                      <a:r>
                        <a:rPr kumimoji="1" lang="en-US" sz="3200" b="1" baseline="-25000" dirty="0" smtClean="0">
                          <a:solidFill>
                            <a:schemeClr val="tx1"/>
                          </a:solidFill>
                          <a:sym typeface="Symbol" charset="0"/>
                        </a:rPr>
                        <a:t> </a:t>
                      </a:r>
                      <a:r>
                        <a:rPr kumimoji="1" lang="en-US" sz="3200" b="1" dirty="0" smtClean="0">
                          <a:solidFill>
                            <a:schemeClr val="tx1"/>
                          </a:solidFill>
                          <a:sym typeface="Symbol" charset="0"/>
                        </a:rPr>
                        <a:t>(</a:t>
                      </a:r>
                      <a:r>
                        <a:rPr kumimoji="1" lang="en-US" sz="3200" b="1" i="1" dirty="0" smtClean="0">
                          <a:solidFill>
                            <a:schemeClr val="tx1"/>
                          </a:solidFill>
                          <a:sym typeface="Symbol" charset="0"/>
                        </a:rPr>
                        <a:t>l</a:t>
                      </a:r>
                      <a:r>
                        <a:rPr kumimoji="1" lang="en-US" sz="3200" b="1" dirty="0" smtClean="0">
                          <a:solidFill>
                            <a:schemeClr val="tx1"/>
                          </a:solidFill>
                          <a:sym typeface="Symbol" charset="0"/>
                        </a:rPr>
                        <a:t>)</a:t>
                      </a:r>
                      <a:endParaRPr kumimoji="1" lang="en-US" sz="3200" b="1" dirty="0" smtClean="0">
                        <a:solidFill>
                          <a:schemeClr val="tx1"/>
                        </a:solidFill>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605366">
                <a:tc>
                  <a:txBody>
                    <a:bodyPr/>
                    <a:lstStyle/>
                    <a:p>
                      <a:pPr algn="ctr"/>
                      <a:r>
                        <a:rPr lang="en-US" sz="3200" dirty="0" smtClean="0">
                          <a:solidFill>
                            <a:schemeClr val="tx1"/>
                          </a:solidFill>
                        </a:rPr>
                        <a:t>C</a:t>
                      </a:r>
                      <a:endParaRPr lang="en-US" sz="3200" dirty="0">
                        <a:solidFill>
                          <a:schemeClr val="tx1"/>
                        </a:solidFill>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chemeClr val="bg1"/>
                    </a:solidFill>
                  </a:tcPr>
                </a:tc>
              </a:tr>
              <a:tr h="605366">
                <a:tc>
                  <a:txBody>
                    <a:bodyPr/>
                    <a:lstStyle/>
                    <a:p>
                      <a:pPr algn="ctr"/>
                      <a:r>
                        <a:rPr lang="en-US" sz="3200" dirty="0" smtClean="0">
                          <a:solidFill>
                            <a:schemeClr val="tx1"/>
                          </a:solidFill>
                        </a:rPr>
                        <a:t>H</a:t>
                      </a:r>
                      <a:endParaRPr lang="en-US" sz="3200" dirty="0">
                        <a:solidFill>
                          <a:schemeClr val="tx1"/>
                        </a:solidFill>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chemeClr val="bg1"/>
                    </a:solidFill>
                  </a:tcPr>
                </a:tc>
              </a:tr>
              <a:tr h="605366">
                <a:tc>
                  <a:txBody>
                    <a:bodyPr/>
                    <a:lstStyle/>
                    <a:p>
                      <a:pPr algn="ctr"/>
                      <a:r>
                        <a:rPr lang="en-US" sz="3200" dirty="0" smtClean="0">
                          <a:solidFill>
                            <a:schemeClr val="tx1"/>
                          </a:solidFill>
                        </a:rPr>
                        <a:t>O</a:t>
                      </a:r>
                      <a:endParaRPr lang="en-US" sz="3200" dirty="0">
                        <a:solidFill>
                          <a:schemeClr val="tx1"/>
                        </a:solidFill>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prstClr val="black"/>
                      </a:solidFill>
                      <a:prstDash val="solid"/>
                      <a:round/>
                      <a:headEnd type="none" w="med" len="med"/>
                      <a:tailEnd type="none" w="med" len="med"/>
                    </a:lnL>
                    <a:lnR w="12700" cap="flat" cmpd="sng" algn="ctr">
                      <a:solidFill>
                        <a:prstClr val="black"/>
                      </a:solidFill>
                      <a:prstDash val="solid"/>
                      <a:round/>
                      <a:headEnd type="none" w="med" len="med"/>
                      <a:tailEnd type="none" w="med" len="med"/>
                    </a:lnR>
                    <a:lnT w="12700" cap="flat" cmpd="sng" algn="ctr">
                      <a:solidFill>
                        <a:prstClr val="black"/>
                      </a:solidFill>
                      <a:prstDash val="solid"/>
                      <a:round/>
                      <a:headEnd type="none" w="med" len="med"/>
                      <a:tailEnd type="none" w="med" len="med"/>
                    </a:lnT>
                    <a:lnB w="12700" cap="flat" cmpd="sng" algn="ctr">
                      <a:solidFill>
                        <a:prstClr val="black"/>
                      </a:solidFill>
                      <a:prstDash val="solid"/>
                      <a:round/>
                      <a:headEnd type="none" w="med" len="med"/>
                      <a:tailEnd type="none" w="med" len="med"/>
                    </a:lnB>
                    <a:solidFill>
                      <a:schemeClr val="bg1"/>
                    </a:solidFill>
                  </a:tcPr>
                </a:tc>
              </a:tr>
            </a:tbl>
          </a:graphicData>
        </a:graphic>
      </p:graphicFrame>
      <p:sp>
        <p:nvSpPr>
          <p:cNvPr id="5" name="TextBox 4"/>
          <p:cNvSpPr txBox="1"/>
          <p:nvPr/>
        </p:nvSpPr>
        <p:spPr>
          <a:xfrm>
            <a:off x="2823882" y="3645647"/>
            <a:ext cx="392656" cy="584776"/>
          </a:xfrm>
          <a:prstGeom prst="rect">
            <a:avLst/>
          </a:prstGeom>
          <a:noFill/>
        </p:spPr>
        <p:txBody>
          <a:bodyPr wrap="none" rtlCol="0">
            <a:spAutoFit/>
          </a:bodyPr>
          <a:lstStyle/>
          <a:p>
            <a:r>
              <a:rPr lang="en-US" sz="3200" dirty="0"/>
              <a:t>1</a:t>
            </a:r>
          </a:p>
        </p:txBody>
      </p:sp>
      <p:sp>
        <p:nvSpPr>
          <p:cNvPr id="22" name="TextBox 21"/>
          <p:cNvSpPr txBox="1"/>
          <p:nvPr/>
        </p:nvSpPr>
        <p:spPr>
          <a:xfrm>
            <a:off x="2831055" y="4230423"/>
            <a:ext cx="392656" cy="584776"/>
          </a:xfrm>
          <a:prstGeom prst="rect">
            <a:avLst/>
          </a:prstGeom>
          <a:noFill/>
        </p:spPr>
        <p:txBody>
          <a:bodyPr wrap="none" rtlCol="0">
            <a:spAutoFit/>
          </a:bodyPr>
          <a:lstStyle/>
          <a:p>
            <a:r>
              <a:rPr lang="en-US" sz="3200" dirty="0"/>
              <a:t>4</a:t>
            </a:r>
          </a:p>
        </p:txBody>
      </p:sp>
      <p:sp>
        <p:nvSpPr>
          <p:cNvPr id="23" name="TextBox 22"/>
          <p:cNvSpPr txBox="1"/>
          <p:nvPr/>
        </p:nvSpPr>
        <p:spPr>
          <a:xfrm>
            <a:off x="2831055" y="4815199"/>
            <a:ext cx="392656" cy="584776"/>
          </a:xfrm>
          <a:prstGeom prst="rect">
            <a:avLst/>
          </a:prstGeom>
          <a:noFill/>
        </p:spPr>
        <p:txBody>
          <a:bodyPr wrap="none" rtlCol="0">
            <a:spAutoFit/>
          </a:bodyPr>
          <a:lstStyle/>
          <a:p>
            <a:r>
              <a:rPr lang="en-US" sz="3200" dirty="0"/>
              <a:t>4</a:t>
            </a:r>
          </a:p>
        </p:txBody>
      </p:sp>
      <p:sp>
        <p:nvSpPr>
          <p:cNvPr id="24" name="TextBox 23"/>
          <p:cNvSpPr txBox="1"/>
          <p:nvPr/>
        </p:nvSpPr>
        <p:spPr>
          <a:xfrm>
            <a:off x="2831055" y="5399975"/>
            <a:ext cx="392656" cy="584776"/>
          </a:xfrm>
          <a:prstGeom prst="rect">
            <a:avLst/>
          </a:prstGeom>
          <a:noFill/>
        </p:spPr>
        <p:txBody>
          <a:bodyPr wrap="none" rtlCol="0">
            <a:spAutoFit/>
          </a:bodyPr>
          <a:lstStyle/>
          <a:p>
            <a:r>
              <a:rPr lang="en-US" sz="3200" dirty="0" smtClean="0"/>
              <a:t>2</a:t>
            </a:r>
            <a:endParaRPr lang="en-US" sz="3200" dirty="0"/>
          </a:p>
        </p:txBody>
      </p:sp>
      <p:sp>
        <p:nvSpPr>
          <p:cNvPr id="25" name="TextBox 24"/>
          <p:cNvSpPr txBox="1"/>
          <p:nvPr/>
        </p:nvSpPr>
        <p:spPr>
          <a:xfrm>
            <a:off x="2831055" y="5984751"/>
            <a:ext cx="392656" cy="584776"/>
          </a:xfrm>
          <a:prstGeom prst="rect">
            <a:avLst/>
          </a:prstGeom>
          <a:noFill/>
        </p:spPr>
        <p:txBody>
          <a:bodyPr wrap="none" rtlCol="0">
            <a:spAutoFit/>
          </a:bodyPr>
          <a:lstStyle/>
          <a:p>
            <a:r>
              <a:rPr lang="en-US" sz="3200" dirty="0" smtClean="0"/>
              <a:t>2</a:t>
            </a:r>
            <a:endParaRPr lang="en-US" sz="3200" dirty="0"/>
          </a:p>
        </p:txBody>
      </p:sp>
      <p:sp>
        <p:nvSpPr>
          <p:cNvPr id="26" name="TextBox 25"/>
          <p:cNvSpPr txBox="1"/>
          <p:nvPr/>
        </p:nvSpPr>
        <p:spPr>
          <a:xfrm>
            <a:off x="6314741" y="3645647"/>
            <a:ext cx="392656" cy="584776"/>
          </a:xfrm>
          <a:prstGeom prst="rect">
            <a:avLst/>
          </a:prstGeom>
          <a:noFill/>
        </p:spPr>
        <p:txBody>
          <a:bodyPr wrap="none" rtlCol="0">
            <a:spAutoFit/>
          </a:bodyPr>
          <a:lstStyle/>
          <a:p>
            <a:r>
              <a:rPr lang="en-US" sz="3200" dirty="0"/>
              <a:t>1</a:t>
            </a:r>
          </a:p>
        </p:txBody>
      </p:sp>
      <p:sp>
        <p:nvSpPr>
          <p:cNvPr id="27" name="TextBox 26"/>
          <p:cNvSpPr txBox="1"/>
          <p:nvPr/>
        </p:nvSpPr>
        <p:spPr>
          <a:xfrm>
            <a:off x="6312972" y="4230423"/>
            <a:ext cx="392656" cy="584776"/>
          </a:xfrm>
          <a:prstGeom prst="rect">
            <a:avLst/>
          </a:prstGeom>
          <a:noFill/>
        </p:spPr>
        <p:txBody>
          <a:bodyPr wrap="none" rtlCol="0">
            <a:spAutoFit/>
          </a:bodyPr>
          <a:lstStyle/>
          <a:p>
            <a:r>
              <a:rPr lang="en-US" sz="3200" dirty="0"/>
              <a:t>4</a:t>
            </a:r>
          </a:p>
        </p:txBody>
      </p:sp>
      <p:sp>
        <p:nvSpPr>
          <p:cNvPr id="28" name="TextBox 27"/>
          <p:cNvSpPr txBox="1"/>
          <p:nvPr/>
        </p:nvSpPr>
        <p:spPr>
          <a:xfrm>
            <a:off x="6314741" y="4815199"/>
            <a:ext cx="392656" cy="584776"/>
          </a:xfrm>
          <a:prstGeom prst="rect">
            <a:avLst/>
          </a:prstGeom>
          <a:noFill/>
        </p:spPr>
        <p:txBody>
          <a:bodyPr wrap="none" rtlCol="0">
            <a:spAutoFit/>
          </a:bodyPr>
          <a:lstStyle/>
          <a:p>
            <a:r>
              <a:rPr lang="en-US" sz="3200" dirty="0"/>
              <a:t>4</a:t>
            </a:r>
          </a:p>
        </p:txBody>
      </p:sp>
      <p:sp>
        <p:nvSpPr>
          <p:cNvPr id="29" name="TextBox 28"/>
          <p:cNvSpPr txBox="1"/>
          <p:nvPr/>
        </p:nvSpPr>
        <p:spPr>
          <a:xfrm>
            <a:off x="6314741" y="5504564"/>
            <a:ext cx="392656" cy="584776"/>
          </a:xfrm>
          <a:prstGeom prst="rect">
            <a:avLst/>
          </a:prstGeom>
          <a:noFill/>
        </p:spPr>
        <p:txBody>
          <a:bodyPr wrap="none" rtlCol="0">
            <a:spAutoFit/>
          </a:bodyPr>
          <a:lstStyle/>
          <a:p>
            <a:r>
              <a:rPr lang="en-US" sz="3200" dirty="0" smtClean="0"/>
              <a:t>2</a:t>
            </a:r>
            <a:endParaRPr lang="en-US" sz="3200" dirty="0"/>
          </a:p>
        </p:txBody>
      </p:sp>
      <p:sp>
        <p:nvSpPr>
          <p:cNvPr id="30" name="TextBox 29"/>
          <p:cNvSpPr txBox="1"/>
          <p:nvPr/>
        </p:nvSpPr>
        <p:spPr>
          <a:xfrm>
            <a:off x="1256087" y="5766174"/>
            <a:ext cx="6837554" cy="646331"/>
          </a:xfrm>
          <a:prstGeom prst="rect">
            <a:avLst/>
          </a:prstGeom>
          <a:noFill/>
        </p:spPr>
        <p:txBody>
          <a:bodyPr wrap="none" rtlCol="0">
            <a:spAutoFit/>
          </a:bodyPr>
          <a:lstStyle/>
          <a:p>
            <a:r>
              <a:rPr lang="en-US" sz="3600" dirty="0" smtClean="0">
                <a:solidFill>
                  <a:schemeClr val="bg1"/>
                </a:solidFill>
              </a:rPr>
              <a:t>This chemical equation is balanced!</a:t>
            </a:r>
            <a:endParaRPr lang="en-US" sz="3600" dirty="0">
              <a:solidFill>
                <a:schemeClr val="bg1"/>
              </a:solidFill>
            </a:endParaRPr>
          </a:p>
        </p:txBody>
      </p:sp>
      <p:pic>
        <p:nvPicPr>
          <p:cNvPr id="2" name="Picture 1"/>
          <p:cNvPicPr>
            <a:picLocks noChangeAspect="1"/>
          </p:cNvPicPr>
          <p:nvPr/>
        </p:nvPicPr>
        <p:blipFill>
          <a:blip r:embed="rId2"/>
          <a:stretch>
            <a:fillRect/>
          </a:stretch>
        </p:blipFill>
        <p:spPr>
          <a:xfrm>
            <a:off x="0" y="0"/>
            <a:ext cx="9144000" cy="2454765"/>
          </a:xfrm>
          <a:prstGeom prst="rect">
            <a:avLst/>
          </a:prstGeom>
          <a:ln>
            <a:solidFill>
              <a:srgbClr val="000000"/>
            </a:solidFill>
          </a:ln>
        </p:spPr>
      </p:pic>
    </p:spTree>
    <p:extLst>
      <p:ext uri="{BB962C8B-B14F-4D97-AF65-F5344CB8AC3E}">
        <p14:creationId xmlns:p14="http://schemas.microsoft.com/office/powerpoint/2010/main" val="60349787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dissolve">
                                      <p:cBhvr>
                                        <p:cTn id="12" dur="500"/>
                                        <p:tgtEl>
                                          <p:spTgt spid="2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dissolv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dissolv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dissolve">
                                      <p:cBhvr>
                                        <p:cTn id="27" dur="500"/>
                                        <p:tgtEl>
                                          <p:spTgt spid="27"/>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dissolve">
                                      <p:cBhvr>
                                        <p:cTn id="32" dur="500"/>
                                        <p:tgtEl>
                                          <p:spTgt spid="28"/>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dissolve">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2" grpId="0"/>
      <p:bldP spid="23" grpId="0"/>
      <p:bldP spid="26" grpId="0"/>
      <p:bldP spid="27" grpId="0"/>
      <p:bldP spid="28" grpId="0"/>
      <p:bldP spid="3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831055" y="4230423"/>
            <a:ext cx="184666" cy="584776"/>
          </a:xfrm>
          <a:prstGeom prst="rect">
            <a:avLst/>
          </a:prstGeom>
          <a:noFill/>
        </p:spPr>
        <p:txBody>
          <a:bodyPr wrap="none" rtlCol="0">
            <a:spAutoFit/>
          </a:bodyPr>
          <a:lstStyle/>
          <a:p>
            <a:endParaRPr lang="en-US" sz="3200" dirty="0"/>
          </a:p>
        </p:txBody>
      </p:sp>
      <p:sp>
        <p:nvSpPr>
          <p:cNvPr id="25" name="TextBox 24"/>
          <p:cNvSpPr txBox="1"/>
          <p:nvPr/>
        </p:nvSpPr>
        <p:spPr>
          <a:xfrm>
            <a:off x="2831055" y="5984751"/>
            <a:ext cx="392656" cy="584776"/>
          </a:xfrm>
          <a:prstGeom prst="rect">
            <a:avLst/>
          </a:prstGeom>
          <a:noFill/>
        </p:spPr>
        <p:txBody>
          <a:bodyPr wrap="none" rtlCol="0">
            <a:spAutoFit/>
          </a:bodyPr>
          <a:lstStyle/>
          <a:p>
            <a:r>
              <a:rPr lang="en-US" sz="3200" dirty="0" smtClean="0"/>
              <a:t>2</a:t>
            </a:r>
            <a:endParaRPr lang="en-US" sz="3200" dirty="0"/>
          </a:p>
        </p:txBody>
      </p:sp>
      <p:sp>
        <p:nvSpPr>
          <p:cNvPr id="2" name="Rectangle 1"/>
          <p:cNvSpPr/>
          <p:nvPr/>
        </p:nvSpPr>
        <p:spPr>
          <a:xfrm>
            <a:off x="508000" y="648656"/>
            <a:ext cx="8051307" cy="2000548"/>
          </a:xfrm>
          <a:prstGeom prst="rect">
            <a:avLst/>
          </a:prstGeom>
          <a:solidFill>
            <a:srgbClr val="FFFFFF"/>
          </a:solidFill>
        </p:spPr>
        <p:txBody>
          <a:bodyPr wrap="square">
            <a:spAutoFit/>
          </a:bodyPr>
          <a:lstStyle/>
          <a:p>
            <a:pPr algn="ctr"/>
            <a:r>
              <a:rPr lang="en-US" sz="2800" b="1" u="sng" dirty="0">
                <a:latin typeface="Cambria"/>
                <a:cs typeface="Cambria"/>
              </a:rPr>
              <a:t>The Law of Conservation of Mass</a:t>
            </a:r>
          </a:p>
          <a:p>
            <a:pPr algn="ctr"/>
            <a:endParaRPr lang="en-US" sz="800" dirty="0" smtClean="0">
              <a:latin typeface="Cambria"/>
              <a:cs typeface="Cambria"/>
            </a:endParaRPr>
          </a:p>
          <a:p>
            <a:pPr algn="ctr"/>
            <a:r>
              <a:rPr lang="en-US" sz="2400" dirty="0" smtClean="0">
                <a:latin typeface="Cambria"/>
                <a:cs typeface="Cambria"/>
              </a:rPr>
              <a:t>In </a:t>
            </a:r>
            <a:r>
              <a:rPr lang="en-US" sz="2400" dirty="0">
                <a:latin typeface="Cambria"/>
                <a:cs typeface="Cambria"/>
              </a:rPr>
              <a:t>a chemical reaction, matter is not created or </a:t>
            </a:r>
            <a:r>
              <a:rPr lang="en-US" sz="2400" dirty="0" smtClean="0">
                <a:latin typeface="Cambria"/>
                <a:cs typeface="Cambria"/>
              </a:rPr>
              <a:t>destroyed but </a:t>
            </a:r>
            <a:r>
              <a:rPr lang="en-US" sz="2400" dirty="0">
                <a:latin typeface="Cambria"/>
                <a:cs typeface="Cambria"/>
              </a:rPr>
              <a:t>is conserved.</a:t>
            </a:r>
          </a:p>
          <a:p>
            <a:pPr algn="ctr"/>
            <a:endParaRPr lang="en-US" sz="800" dirty="0" smtClean="0">
              <a:latin typeface="Cambria"/>
              <a:cs typeface="Cambria"/>
            </a:endParaRPr>
          </a:p>
          <a:p>
            <a:pPr algn="ctr"/>
            <a:r>
              <a:rPr lang="en-US" sz="3200" b="1" dirty="0" smtClean="0">
                <a:latin typeface="Cambria"/>
                <a:cs typeface="Cambria"/>
              </a:rPr>
              <a:t>Atoms </a:t>
            </a:r>
            <a:r>
              <a:rPr lang="en-US" sz="3200" b="1" dirty="0">
                <a:latin typeface="Cambria"/>
                <a:cs typeface="Cambria"/>
              </a:rPr>
              <a:t>can only rearrange.</a:t>
            </a:r>
          </a:p>
        </p:txBody>
      </p:sp>
      <p:sp>
        <p:nvSpPr>
          <p:cNvPr id="3" name="Rectangle 2"/>
          <p:cNvSpPr/>
          <p:nvPr/>
        </p:nvSpPr>
        <p:spPr>
          <a:xfrm>
            <a:off x="508000" y="5692363"/>
            <a:ext cx="8051307" cy="584776"/>
          </a:xfrm>
          <a:prstGeom prst="rect">
            <a:avLst/>
          </a:prstGeom>
          <a:solidFill>
            <a:srgbClr val="FFFFFF"/>
          </a:solidFill>
        </p:spPr>
        <p:txBody>
          <a:bodyPr wrap="square">
            <a:spAutoFit/>
          </a:bodyPr>
          <a:lstStyle/>
          <a:p>
            <a:pPr algn="ctr">
              <a:defRPr/>
            </a:pPr>
            <a:r>
              <a:rPr kumimoji="1" lang="en-US" sz="3200" b="1" dirty="0"/>
              <a:t>CH</a:t>
            </a:r>
            <a:r>
              <a:rPr kumimoji="1" lang="en-US" sz="3200" b="1" baseline="-25000" dirty="0"/>
              <a:t>4 </a:t>
            </a:r>
            <a:r>
              <a:rPr kumimoji="1" lang="en-US" sz="3200" b="1" dirty="0"/>
              <a:t>(</a:t>
            </a:r>
            <a:r>
              <a:rPr kumimoji="1" lang="en-US" sz="3200" b="1" i="1" dirty="0"/>
              <a:t>g</a:t>
            </a:r>
            <a:r>
              <a:rPr kumimoji="1" lang="en-US" sz="3200" b="1" dirty="0"/>
              <a:t>) + 2O</a:t>
            </a:r>
            <a:r>
              <a:rPr kumimoji="1" lang="en-US" sz="3200" b="1" baseline="-25000" dirty="0"/>
              <a:t>2 </a:t>
            </a:r>
            <a:r>
              <a:rPr kumimoji="1" lang="en-US" sz="3200" b="1" dirty="0"/>
              <a:t>(</a:t>
            </a:r>
            <a:r>
              <a:rPr kumimoji="1" lang="en-US" sz="3200" b="1" i="1" dirty="0"/>
              <a:t>g</a:t>
            </a:r>
            <a:r>
              <a:rPr kumimoji="1" lang="en-US" sz="3200" b="1" dirty="0"/>
              <a:t>) </a:t>
            </a:r>
            <a:r>
              <a:rPr kumimoji="1" lang="en-US" sz="3200" b="1" dirty="0">
                <a:sym typeface="Symbol" charset="0"/>
              </a:rPr>
              <a:t> CO</a:t>
            </a:r>
            <a:r>
              <a:rPr kumimoji="1" lang="en-US" sz="3200" b="1" baseline="-25000" dirty="0">
                <a:sym typeface="Symbol" charset="0"/>
              </a:rPr>
              <a:t>2 </a:t>
            </a:r>
            <a:r>
              <a:rPr kumimoji="1" lang="en-US" sz="3200" b="1" dirty="0">
                <a:sym typeface="Symbol" charset="0"/>
              </a:rPr>
              <a:t>(</a:t>
            </a:r>
            <a:r>
              <a:rPr kumimoji="1" lang="en-US" sz="3200" b="1" i="1" dirty="0">
                <a:sym typeface="Symbol" charset="0"/>
              </a:rPr>
              <a:t>g</a:t>
            </a:r>
            <a:r>
              <a:rPr kumimoji="1" lang="en-US" sz="3200" b="1" dirty="0">
                <a:sym typeface="Symbol" charset="0"/>
              </a:rPr>
              <a:t>) + 2H</a:t>
            </a:r>
            <a:r>
              <a:rPr kumimoji="1" lang="en-US" sz="3200" b="1" baseline="-25000" dirty="0">
                <a:sym typeface="Symbol" charset="0"/>
              </a:rPr>
              <a:t>2</a:t>
            </a:r>
            <a:r>
              <a:rPr kumimoji="1" lang="en-US" sz="3200" b="1" dirty="0">
                <a:sym typeface="Symbol" charset="0"/>
              </a:rPr>
              <a:t>O</a:t>
            </a:r>
            <a:r>
              <a:rPr kumimoji="1" lang="en-US" sz="3200" b="1" baseline="-25000" dirty="0">
                <a:sym typeface="Symbol" charset="0"/>
              </a:rPr>
              <a:t> </a:t>
            </a:r>
            <a:r>
              <a:rPr kumimoji="1" lang="en-US" sz="3200" b="1" dirty="0">
                <a:sym typeface="Symbol" charset="0"/>
              </a:rPr>
              <a:t>(</a:t>
            </a:r>
            <a:r>
              <a:rPr kumimoji="1" lang="en-US" sz="3200" b="1" i="1" dirty="0">
                <a:sym typeface="Symbol" charset="0"/>
              </a:rPr>
              <a:t>l</a:t>
            </a:r>
            <a:r>
              <a:rPr kumimoji="1" lang="en-US" sz="3200" b="1" dirty="0">
                <a:sym typeface="Symbol" charset="0"/>
              </a:rPr>
              <a:t>)</a:t>
            </a:r>
            <a:endParaRPr kumimoji="1" lang="en-US" sz="3200" b="1" dirty="0"/>
          </a:p>
        </p:txBody>
      </p:sp>
      <p:pic>
        <p:nvPicPr>
          <p:cNvPr id="4" name="Picture 3"/>
          <p:cNvPicPr>
            <a:picLocks noChangeAspect="1"/>
          </p:cNvPicPr>
          <p:nvPr/>
        </p:nvPicPr>
        <p:blipFill>
          <a:blip r:embed="rId2"/>
          <a:stretch>
            <a:fillRect/>
          </a:stretch>
        </p:blipFill>
        <p:spPr>
          <a:xfrm>
            <a:off x="0" y="3003040"/>
            <a:ext cx="9144000" cy="2454765"/>
          </a:xfrm>
          <a:prstGeom prst="rect">
            <a:avLst/>
          </a:prstGeom>
        </p:spPr>
      </p:pic>
    </p:spTree>
    <p:extLst>
      <p:ext uri="{BB962C8B-B14F-4D97-AF65-F5344CB8AC3E}">
        <p14:creationId xmlns:p14="http://schemas.microsoft.com/office/powerpoint/2010/main" val="35439933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nodePh="1">
                                  <p:stCondLst>
                                    <p:cond delay="0"/>
                                  </p:stCondLst>
                                  <p:endCondLst>
                                    <p:cond evt="begin" delay="0">
                                      <p:tn val="5"/>
                                    </p:cond>
                                  </p:endCondLst>
                                  <p:childTnLst>
                                    <p:set>
                                      <p:cBhvr>
                                        <p:cTn id="6" dur="1" fill="hold">
                                          <p:stCondLst>
                                            <p:cond delay="0"/>
                                          </p:stCondLst>
                                        </p:cTn>
                                        <p:tgtEl>
                                          <p:spTgt spid="22"/>
                                        </p:tgtEl>
                                        <p:attrNameLst>
                                          <p:attrName>style.visibility</p:attrName>
                                        </p:attrNameLst>
                                      </p:cBhvr>
                                      <p:to>
                                        <p:strVal val="visible"/>
                                      </p:to>
                                    </p:set>
                                    <p:animEffect transition="in" filter="dissolve">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dissolve">
                                      <p:cBhvr>
                                        <p:cTn id="12"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2"/>
          <p:cNvSpPr txBox="1">
            <a:spLocks noChangeArrowheads="1"/>
          </p:cNvSpPr>
          <p:nvPr/>
        </p:nvSpPr>
        <p:spPr bwMode="auto">
          <a:xfrm>
            <a:off x="392113" y="126533"/>
            <a:ext cx="7772400" cy="895350"/>
          </a:xfrm>
          <a:prstGeom prst="rect">
            <a:avLst/>
          </a:prstGeom>
          <a:noFill/>
          <a:ln w="9525">
            <a:noFill/>
            <a:miter lim="800000"/>
            <a:headEnd/>
            <a:tailEnd/>
          </a:ln>
          <a:effectLst/>
        </p:spPr>
        <p:txBody>
          <a:bodyPr lIns="92075" tIns="46038" rIns="92075" bIns="46038" anchor="b"/>
          <a:lstStyle/>
          <a:p>
            <a:pPr defTabSz="914400" eaLnBrk="0" fontAlgn="auto" hangingPunct="0">
              <a:spcBef>
                <a:spcPts val="0"/>
              </a:spcBef>
              <a:spcAft>
                <a:spcPts val="0"/>
              </a:spcAft>
              <a:defRPr/>
            </a:pPr>
            <a:r>
              <a:rPr lang="en-US" sz="3800" b="1" kern="0" dirty="0" smtClean="0">
                <a:solidFill>
                  <a:srgbClr val="00FFFF"/>
                </a:solidFill>
                <a:latin typeface="Cambria"/>
                <a:ea typeface="+mj-ea"/>
                <a:cs typeface="Cambria"/>
              </a:rPr>
              <a:t>Diatomic molecules</a:t>
            </a:r>
            <a:endParaRPr lang="en-US" sz="3800" b="1" kern="0" dirty="0">
              <a:solidFill>
                <a:srgbClr val="00FFFF"/>
              </a:solidFill>
              <a:latin typeface="Cambria"/>
              <a:ea typeface="+mj-ea"/>
              <a:cs typeface="Cambria"/>
            </a:endParaRPr>
          </a:p>
        </p:txBody>
      </p:sp>
      <p:sp>
        <p:nvSpPr>
          <p:cNvPr id="7" name="Text Box 8"/>
          <p:cNvSpPr txBox="1">
            <a:spLocks noChangeArrowheads="1"/>
          </p:cNvSpPr>
          <p:nvPr/>
        </p:nvSpPr>
        <p:spPr bwMode="auto">
          <a:xfrm>
            <a:off x="392113" y="1259967"/>
            <a:ext cx="8482012" cy="1575816"/>
          </a:xfrm>
          <a:prstGeom prst="rect">
            <a:avLst/>
          </a:prstGeom>
          <a:solidFill>
            <a:srgbClr val="80008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tabLst>
                <a:tab pos="228600" algn="l"/>
                <a:tab pos="1943100" algn="l"/>
              </a:tabLst>
              <a:defRPr sz="2400">
                <a:solidFill>
                  <a:schemeClr val="tx1"/>
                </a:solidFill>
                <a:latin typeface="Arial" charset="0"/>
                <a:ea typeface="ＭＳ Ｐゴシック" charset="0"/>
                <a:cs typeface="ＭＳ Ｐゴシック" charset="0"/>
              </a:defRPr>
            </a:lvl1pPr>
            <a:lvl2pPr marL="742950" indent="-285750" eaLnBrk="0" hangingPunct="0">
              <a:tabLst>
                <a:tab pos="228600" algn="l"/>
                <a:tab pos="1943100" algn="l"/>
              </a:tabLst>
              <a:defRPr sz="2400">
                <a:solidFill>
                  <a:schemeClr val="tx1"/>
                </a:solidFill>
                <a:latin typeface="Arial" charset="0"/>
                <a:ea typeface="ＭＳ Ｐゴシック" charset="0"/>
              </a:defRPr>
            </a:lvl2pPr>
            <a:lvl3pPr marL="1143000" indent="-228600" eaLnBrk="0" hangingPunct="0">
              <a:tabLst>
                <a:tab pos="228600" algn="l"/>
                <a:tab pos="1943100" algn="l"/>
              </a:tabLst>
              <a:defRPr sz="2400">
                <a:solidFill>
                  <a:schemeClr val="tx1"/>
                </a:solidFill>
                <a:latin typeface="Arial" charset="0"/>
                <a:ea typeface="ＭＳ Ｐゴシック" charset="0"/>
              </a:defRPr>
            </a:lvl3pPr>
            <a:lvl4pPr marL="1600200" indent="-228600" eaLnBrk="0" hangingPunct="0">
              <a:tabLst>
                <a:tab pos="228600" algn="l"/>
                <a:tab pos="1943100" algn="l"/>
              </a:tabLst>
              <a:defRPr sz="2400">
                <a:solidFill>
                  <a:schemeClr val="tx1"/>
                </a:solidFill>
                <a:latin typeface="Arial" charset="0"/>
                <a:ea typeface="ＭＳ Ｐゴシック" charset="0"/>
              </a:defRPr>
            </a:lvl4pPr>
            <a:lvl5pPr marL="2057400" indent="-228600" eaLnBrk="0" hangingPunct="0">
              <a:tabLst>
                <a:tab pos="228600" algn="l"/>
                <a:tab pos="1943100" algn="l"/>
              </a:tabLst>
              <a:defRPr sz="2400">
                <a:solidFill>
                  <a:schemeClr val="tx1"/>
                </a:solidFill>
                <a:latin typeface="Arial" charset="0"/>
                <a:ea typeface="ＭＳ Ｐゴシック" charset="0"/>
              </a:defRPr>
            </a:lvl5pPr>
            <a:lvl6pPr marL="2514600" indent="-228600" eaLnBrk="0" fontAlgn="base" hangingPunct="0">
              <a:spcBef>
                <a:spcPct val="0"/>
              </a:spcBef>
              <a:spcAft>
                <a:spcPct val="0"/>
              </a:spcAft>
              <a:tabLst>
                <a:tab pos="228600" algn="l"/>
                <a:tab pos="1943100" algn="l"/>
              </a:tabLst>
              <a:defRPr sz="2400">
                <a:solidFill>
                  <a:schemeClr val="tx1"/>
                </a:solidFill>
                <a:latin typeface="Arial" charset="0"/>
                <a:ea typeface="ＭＳ Ｐゴシック" charset="0"/>
              </a:defRPr>
            </a:lvl6pPr>
            <a:lvl7pPr marL="2971800" indent="-228600" eaLnBrk="0" fontAlgn="base" hangingPunct="0">
              <a:spcBef>
                <a:spcPct val="0"/>
              </a:spcBef>
              <a:spcAft>
                <a:spcPct val="0"/>
              </a:spcAft>
              <a:tabLst>
                <a:tab pos="228600" algn="l"/>
                <a:tab pos="1943100" algn="l"/>
              </a:tabLst>
              <a:defRPr sz="2400">
                <a:solidFill>
                  <a:schemeClr val="tx1"/>
                </a:solidFill>
                <a:latin typeface="Arial" charset="0"/>
                <a:ea typeface="ＭＳ Ｐゴシック" charset="0"/>
              </a:defRPr>
            </a:lvl7pPr>
            <a:lvl8pPr marL="3429000" indent="-228600" eaLnBrk="0" fontAlgn="base" hangingPunct="0">
              <a:spcBef>
                <a:spcPct val="0"/>
              </a:spcBef>
              <a:spcAft>
                <a:spcPct val="0"/>
              </a:spcAft>
              <a:tabLst>
                <a:tab pos="228600" algn="l"/>
                <a:tab pos="1943100" algn="l"/>
              </a:tabLst>
              <a:defRPr sz="2400">
                <a:solidFill>
                  <a:schemeClr val="tx1"/>
                </a:solidFill>
                <a:latin typeface="Arial" charset="0"/>
                <a:ea typeface="ＭＳ Ｐゴシック" charset="0"/>
              </a:defRPr>
            </a:lvl8pPr>
            <a:lvl9pPr marL="3886200" indent="-228600" eaLnBrk="0" fontAlgn="base" hangingPunct="0">
              <a:spcBef>
                <a:spcPct val="0"/>
              </a:spcBef>
              <a:spcAft>
                <a:spcPct val="0"/>
              </a:spcAft>
              <a:tabLst>
                <a:tab pos="228600" algn="l"/>
                <a:tab pos="1943100" algn="l"/>
              </a:tabLst>
              <a:defRPr sz="2400">
                <a:solidFill>
                  <a:schemeClr val="tx1"/>
                </a:solidFill>
                <a:latin typeface="Arial" charset="0"/>
                <a:ea typeface="ＭＳ Ｐゴシック" charset="0"/>
              </a:defRPr>
            </a:lvl9pPr>
          </a:lstStyle>
          <a:p>
            <a:pPr eaLnBrk="1" hangingPunct="1">
              <a:lnSpc>
                <a:spcPct val="90000"/>
              </a:lnSpc>
              <a:spcBef>
                <a:spcPct val="20000"/>
              </a:spcBef>
              <a:spcAft>
                <a:spcPct val="20000"/>
              </a:spcAft>
              <a:buClr>
                <a:srgbClr val="800080"/>
              </a:buClr>
              <a:buFontTx/>
              <a:buChar char="•"/>
            </a:pPr>
            <a:r>
              <a:rPr lang="en-US" dirty="0">
                <a:solidFill>
                  <a:schemeClr val="bg1"/>
                </a:solidFill>
                <a:latin typeface="Cambria"/>
                <a:cs typeface="Cambria"/>
              </a:rPr>
              <a:t>Diatomic molecules are molecules composed only of two atoms, of either the same or different chemical elements</a:t>
            </a:r>
          </a:p>
          <a:p>
            <a:pPr eaLnBrk="1" hangingPunct="1">
              <a:lnSpc>
                <a:spcPct val="90000"/>
              </a:lnSpc>
              <a:spcBef>
                <a:spcPct val="20000"/>
              </a:spcBef>
              <a:spcAft>
                <a:spcPct val="20000"/>
              </a:spcAft>
              <a:buClr>
                <a:srgbClr val="800080"/>
              </a:buClr>
              <a:buFontTx/>
              <a:buChar char="•"/>
            </a:pPr>
            <a:r>
              <a:rPr lang="en-US" dirty="0">
                <a:solidFill>
                  <a:schemeClr val="bg1"/>
                </a:solidFill>
                <a:latin typeface="Cambria"/>
                <a:cs typeface="Cambria"/>
              </a:rPr>
              <a:t>There are seven elements that exist as diatomic molecules in their natural state.  </a:t>
            </a:r>
          </a:p>
        </p:txBody>
      </p:sp>
      <p:sp>
        <p:nvSpPr>
          <p:cNvPr id="8" name="Rectangle 5"/>
          <p:cNvSpPr>
            <a:spLocks noChangeArrowheads="1"/>
          </p:cNvSpPr>
          <p:nvPr/>
        </p:nvSpPr>
        <p:spPr bwMode="auto">
          <a:xfrm>
            <a:off x="392113" y="3291170"/>
            <a:ext cx="848201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sz="4800" dirty="0">
                <a:solidFill>
                  <a:srgbClr val="00FF00"/>
                </a:solidFill>
                <a:latin typeface="Cambria"/>
                <a:cs typeface="Cambria"/>
              </a:rPr>
              <a:t>H</a:t>
            </a:r>
            <a:r>
              <a:rPr lang="en-US" sz="4800" baseline="-25000" dirty="0">
                <a:solidFill>
                  <a:srgbClr val="00FF00"/>
                </a:solidFill>
                <a:latin typeface="Cambria"/>
                <a:cs typeface="Cambria"/>
              </a:rPr>
              <a:t>2</a:t>
            </a:r>
            <a:r>
              <a:rPr lang="en-US" sz="4800" dirty="0">
                <a:solidFill>
                  <a:srgbClr val="00FF00"/>
                </a:solidFill>
                <a:latin typeface="Cambria"/>
                <a:cs typeface="Cambria"/>
              </a:rPr>
              <a:t>, Cl</a:t>
            </a:r>
            <a:r>
              <a:rPr lang="en-US" sz="4800" baseline="-25000" dirty="0">
                <a:solidFill>
                  <a:srgbClr val="00FF00"/>
                </a:solidFill>
                <a:latin typeface="Cambria"/>
                <a:cs typeface="Cambria"/>
              </a:rPr>
              <a:t>2</a:t>
            </a:r>
            <a:r>
              <a:rPr lang="en-US" sz="4800" dirty="0">
                <a:solidFill>
                  <a:srgbClr val="00FF00"/>
                </a:solidFill>
                <a:latin typeface="Cambria"/>
                <a:cs typeface="Cambria"/>
              </a:rPr>
              <a:t>, N</a:t>
            </a:r>
            <a:r>
              <a:rPr lang="en-US" sz="4800" baseline="-25000" dirty="0">
                <a:solidFill>
                  <a:srgbClr val="00FF00"/>
                </a:solidFill>
                <a:latin typeface="Cambria"/>
                <a:cs typeface="Cambria"/>
              </a:rPr>
              <a:t>2</a:t>
            </a:r>
            <a:r>
              <a:rPr lang="en-US" sz="4800" dirty="0">
                <a:solidFill>
                  <a:srgbClr val="00FF00"/>
                </a:solidFill>
                <a:latin typeface="Cambria"/>
                <a:cs typeface="Cambria"/>
              </a:rPr>
              <a:t>, O</a:t>
            </a:r>
            <a:r>
              <a:rPr lang="en-US" sz="4800" baseline="-25000" dirty="0">
                <a:solidFill>
                  <a:srgbClr val="00FF00"/>
                </a:solidFill>
                <a:latin typeface="Cambria"/>
                <a:cs typeface="Cambria"/>
              </a:rPr>
              <a:t>2</a:t>
            </a:r>
            <a:r>
              <a:rPr lang="en-US" sz="4800" dirty="0">
                <a:solidFill>
                  <a:srgbClr val="00FF00"/>
                </a:solidFill>
                <a:latin typeface="Cambria"/>
                <a:cs typeface="Cambria"/>
              </a:rPr>
              <a:t>, F</a:t>
            </a:r>
            <a:r>
              <a:rPr lang="en-US" sz="4800" baseline="-25000" dirty="0">
                <a:solidFill>
                  <a:srgbClr val="00FF00"/>
                </a:solidFill>
                <a:latin typeface="Cambria"/>
                <a:cs typeface="Cambria"/>
              </a:rPr>
              <a:t>2</a:t>
            </a:r>
            <a:r>
              <a:rPr lang="en-US" sz="4800" dirty="0">
                <a:solidFill>
                  <a:srgbClr val="00FF00"/>
                </a:solidFill>
                <a:latin typeface="Cambria"/>
                <a:cs typeface="Cambria"/>
              </a:rPr>
              <a:t>, Br</a:t>
            </a:r>
            <a:r>
              <a:rPr lang="en-US" sz="4800" baseline="-25000" dirty="0">
                <a:solidFill>
                  <a:srgbClr val="00FF00"/>
                </a:solidFill>
                <a:latin typeface="Cambria"/>
                <a:cs typeface="Cambria"/>
              </a:rPr>
              <a:t>2, </a:t>
            </a:r>
            <a:r>
              <a:rPr lang="en-US" sz="4800" dirty="0">
                <a:solidFill>
                  <a:srgbClr val="00FF00"/>
                </a:solidFill>
                <a:latin typeface="Cambria"/>
                <a:cs typeface="Cambria"/>
              </a:rPr>
              <a:t>&amp; I</a:t>
            </a:r>
            <a:r>
              <a:rPr lang="en-US" sz="4800" baseline="-25000" dirty="0">
                <a:solidFill>
                  <a:srgbClr val="00FF00"/>
                </a:solidFill>
                <a:latin typeface="Cambria"/>
                <a:cs typeface="Cambria"/>
              </a:rPr>
              <a:t>2</a:t>
            </a:r>
            <a:endParaRPr lang="en-US" sz="4800" dirty="0">
              <a:solidFill>
                <a:srgbClr val="00FF00"/>
              </a:solidFill>
              <a:latin typeface="Cambria"/>
              <a:cs typeface="Cambria"/>
            </a:endParaRPr>
          </a:p>
        </p:txBody>
      </p:sp>
    </p:spTree>
    <p:extLst>
      <p:ext uri="{BB962C8B-B14F-4D97-AF65-F5344CB8AC3E}">
        <p14:creationId xmlns:p14="http://schemas.microsoft.com/office/powerpoint/2010/main" val="4026965646"/>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a:blip r:embed="rId2"/>
          <a:stretch>
            <a:fillRect/>
          </a:stretch>
        </p:blipFill>
        <p:spPr>
          <a:xfrm>
            <a:off x="5817510" y="717898"/>
            <a:ext cx="3114873" cy="2560426"/>
          </a:xfrm>
          <a:prstGeom prst="rect">
            <a:avLst/>
          </a:prstGeom>
          <a:ln>
            <a:solidFill>
              <a:srgbClr val="000000"/>
            </a:solidFill>
          </a:ln>
        </p:spPr>
      </p:pic>
      <p:pic>
        <p:nvPicPr>
          <p:cNvPr id="2" name="Picture 1"/>
          <p:cNvPicPr>
            <a:picLocks noChangeAspect="1"/>
          </p:cNvPicPr>
          <p:nvPr/>
        </p:nvPicPr>
        <p:blipFill>
          <a:blip r:embed="rId3"/>
          <a:stretch>
            <a:fillRect/>
          </a:stretch>
        </p:blipFill>
        <p:spPr>
          <a:xfrm>
            <a:off x="0" y="717898"/>
            <a:ext cx="5632741" cy="4224556"/>
          </a:xfrm>
          <a:prstGeom prst="rect">
            <a:avLst/>
          </a:prstGeom>
          <a:ln>
            <a:solidFill>
              <a:srgbClr val="000000"/>
            </a:solidFill>
          </a:ln>
        </p:spPr>
      </p:pic>
      <p:pic>
        <p:nvPicPr>
          <p:cNvPr id="3" name="Picture 2"/>
          <p:cNvPicPr>
            <a:picLocks noChangeAspect="1"/>
          </p:cNvPicPr>
          <p:nvPr/>
        </p:nvPicPr>
        <p:blipFill>
          <a:blip r:embed="rId4"/>
          <a:stretch>
            <a:fillRect/>
          </a:stretch>
        </p:blipFill>
        <p:spPr>
          <a:xfrm>
            <a:off x="5460815" y="3202931"/>
            <a:ext cx="3683185" cy="3655069"/>
          </a:xfrm>
          <a:prstGeom prst="rect">
            <a:avLst/>
          </a:prstGeom>
          <a:ln>
            <a:solidFill>
              <a:srgbClr val="000000"/>
            </a:solidFill>
          </a:ln>
        </p:spPr>
      </p:pic>
      <p:sp>
        <p:nvSpPr>
          <p:cNvPr id="4" name="Rectangle 3"/>
          <p:cNvSpPr/>
          <p:nvPr/>
        </p:nvSpPr>
        <p:spPr>
          <a:xfrm>
            <a:off x="1562375" y="0"/>
            <a:ext cx="6543979" cy="584776"/>
          </a:xfrm>
          <a:prstGeom prst="rect">
            <a:avLst/>
          </a:prstGeom>
        </p:spPr>
        <p:txBody>
          <a:bodyPr wrap="none">
            <a:spAutoFit/>
          </a:bodyPr>
          <a:lstStyle/>
          <a:p>
            <a:r>
              <a:rPr lang="en-US" sz="3200" dirty="0" smtClean="0">
                <a:solidFill>
                  <a:srgbClr val="00FFFF"/>
                </a:solidFill>
                <a:latin typeface="Cambria"/>
                <a:cs typeface="Cambria"/>
              </a:rPr>
              <a:t>The nitrogen cycle: nitrogen </a:t>
            </a:r>
            <a:r>
              <a:rPr lang="en-US" sz="3200" dirty="0">
                <a:solidFill>
                  <a:srgbClr val="00FFFF"/>
                </a:solidFill>
                <a:latin typeface="Cambria"/>
                <a:cs typeface="Cambria"/>
              </a:rPr>
              <a:t>fixation</a:t>
            </a:r>
          </a:p>
        </p:txBody>
      </p:sp>
      <p:sp>
        <p:nvSpPr>
          <p:cNvPr id="10" name="Rectangle 9"/>
          <p:cNvSpPr/>
          <p:nvPr/>
        </p:nvSpPr>
        <p:spPr>
          <a:xfrm>
            <a:off x="7660812" y="2860441"/>
            <a:ext cx="562073" cy="338554"/>
          </a:xfrm>
          <a:prstGeom prst="rect">
            <a:avLst/>
          </a:prstGeom>
          <a:ln>
            <a:noFill/>
          </a:ln>
        </p:spPr>
        <p:txBody>
          <a:bodyPr wrap="none">
            <a:spAutoFit/>
          </a:bodyPr>
          <a:lstStyle/>
          <a:p>
            <a:r>
              <a:rPr lang="en-US" sz="1600" dirty="0" smtClean="0"/>
              <a:t>DNA</a:t>
            </a:r>
            <a:endParaRPr lang="en-US" sz="1600" dirty="0"/>
          </a:p>
        </p:txBody>
      </p:sp>
    </p:spTree>
    <p:extLst>
      <p:ext uri="{BB962C8B-B14F-4D97-AF65-F5344CB8AC3E}">
        <p14:creationId xmlns:p14="http://schemas.microsoft.com/office/powerpoint/2010/main" val="2951745365"/>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2"/>
          <a:stretch>
            <a:fillRect/>
          </a:stretch>
        </p:blipFill>
        <p:spPr>
          <a:xfrm>
            <a:off x="0" y="0"/>
            <a:ext cx="9144000" cy="793803"/>
          </a:xfrm>
          <a:prstGeom prst="rect">
            <a:avLst/>
          </a:prstGeom>
        </p:spPr>
      </p:pic>
      <p:graphicFrame>
        <p:nvGraphicFramePr>
          <p:cNvPr id="36" name="Table 35"/>
          <p:cNvGraphicFramePr>
            <a:graphicFrameLocks noGrp="1"/>
          </p:cNvGraphicFramePr>
          <p:nvPr>
            <p:extLst>
              <p:ext uri="{D42A27DB-BD31-4B8C-83A1-F6EECF244321}">
                <p14:modId xmlns:p14="http://schemas.microsoft.com/office/powerpoint/2010/main" val="2315680597"/>
              </p:ext>
            </p:extLst>
          </p:nvPr>
        </p:nvGraphicFramePr>
        <p:xfrm>
          <a:off x="365418" y="793803"/>
          <a:ext cx="8218597" cy="2452690"/>
        </p:xfrm>
        <a:graphic>
          <a:graphicData uri="http://schemas.openxmlformats.org/drawingml/2006/table">
            <a:tbl>
              <a:tblPr firstRow="1" bandRow="1">
                <a:tableStyleId>{5C22544A-7EE6-4342-B048-85BDC9FD1C3A}</a:tableStyleId>
              </a:tblPr>
              <a:tblGrid>
                <a:gridCol w="930777"/>
                <a:gridCol w="3477259"/>
                <a:gridCol w="3810561"/>
              </a:tblGrid>
              <a:tr h="620979">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sz="3200" b="1" dirty="0" smtClean="0">
                          <a:solidFill>
                            <a:schemeClr val="tx1"/>
                          </a:solidFill>
                        </a:rPr>
                        <a:t>Element Inventory</a:t>
                      </a:r>
                      <a:r>
                        <a:rPr kumimoji="1" lang="en-US" sz="3200" b="1" baseline="0" dirty="0" smtClean="0">
                          <a:solidFill>
                            <a:schemeClr val="tx1"/>
                          </a:solidFill>
                        </a:rPr>
                        <a:t>- Unbalanced</a:t>
                      </a:r>
                      <a:endParaRPr kumimoji="1" lang="en-US" sz="3200" b="1" dirty="0" smtClean="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620979">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sz="3200" b="1" dirty="0" smtClean="0">
                          <a:solidFill>
                            <a:schemeClr val="tx1"/>
                          </a:solidFill>
                        </a:rPr>
                        <a:t>N</a:t>
                      </a:r>
                      <a:r>
                        <a:rPr kumimoji="1" lang="en-US" sz="3200" b="1" baseline="-25000" dirty="0" smtClean="0">
                          <a:solidFill>
                            <a:schemeClr val="tx1"/>
                          </a:solidFill>
                        </a:rPr>
                        <a:t>2</a:t>
                      </a:r>
                      <a:r>
                        <a:rPr kumimoji="1" lang="en-US" sz="3200" b="1" dirty="0" smtClean="0">
                          <a:solidFill>
                            <a:schemeClr val="tx1"/>
                          </a:solidFill>
                        </a:rPr>
                        <a:t> (</a:t>
                      </a:r>
                      <a:r>
                        <a:rPr kumimoji="1" lang="en-US" sz="3200" b="1" i="1" dirty="0" smtClean="0">
                          <a:solidFill>
                            <a:schemeClr val="tx1"/>
                          </a:solidFill>
                        </a:rPr>
                        <a:t>g</a:t>
                      </a:r>
                      <a:r>
                        <a:rPr kumimoji="1" lang="en-US" sz="3200" b="1" i="0" dirty="0" smtClean="0">
                          <a:solidFill>
                            <a:schemeClr val="tx1"/>
                          </a:solidFill>
                        </a:rPr>
                        <a:t>) + H</a:t>
                      </a:r>
                      <a:r>
                        <a:rPr kumimoji="1" lang="en-US" sz="3200" b="1" i="0" baseline="-25000" dirty="0" smtClean="0">
                          <a:solidFill>
                            <a:schemeClr val="tx1"/>
                          </a:solidFill>
                        </a:rPr>
                        <a:t>2</a:t>
                      </a:r>
                      <a:r>
                        <a:rPr kumimoji="1" lang="en-US" sz="3200" b="1" i="0" baseline="0" dirty="0" smtClean="0">
                          <a:solidFill>
                            <a:schemeClr val="tx1"/>
                          </a:solidFill>
                        </a:rPr>
                        <a:t> (</a:t>
                      </a:r>
                      <a:r>
                        <a:rPr kumimoji="1" lang="en-US" sz="3200" b="1" i="1" baseline="0" dirty="0" smtClean="0">
                          <a:solidFill>
                            <a:schemeClr val="tx1"/>
                          </a:solidFill>
                        </a:rPr>
                        <a:t>g</a:t>
                      </a:r>
                      <a:r>
                        <a:rPr kumimoji="1" lang="en-US" sz="3200" b="1" i="0" baseline="0" dirty="0" smtClean="0">
                          <a:solidFill>
                            <a:schemeClr val="tx1"/>
                          </a:solidFill>
                        </a:rPr>
                        <a:t>) </a:t>
                      </a:r>
                      <a:r>
                        <a:rPr kumimoji="1" lang="en-US" sz="3200" b="1" i="0" baseline="0" dirty="0" smtClean="0">
                          <a:solidFill>
                            <a:schemeClr val="tx1"/>
                          </a:solidFill>
                          <a:sym typeface="Wingdings"/>
                        </a:rPr>
                        <a:t> NH</a:t>
                      </a:r>
                      <a:r>
                        <a:rPr kumimoji="1" lang="en-US" sz="3200" b="1" i="0" baseline="-25000" dirty="0" smtClean="0">
                          <a:solidFill>
                            <a:schemeClr val="tx1"/>
                          </a:solidFill>
                          <a:sym typeface="Wingdings"/>
                        </a:rPr>
                        <a:t>3</a:t>
                      </a:r>
                      <a:r>
                        <a:rPr kumimoji="1" lang="en-US" sz="3200" b="1" i="0" baseline="0" dirty="0" smtClean="0">
                          <a:solidFill>
                            <a:schemeClr val="tx1"/>
                          </a:solidFill>
                          <a:sym typeface="Wingdings"/>
                        </a:rPr>
                        <a:t> (</a:t>
                      </a:r>
                      <a:r>
                        <a:rPr kumimoji="1" lang="en-US" sz="3200" b="1" i="1" baseline="0" dirty="0" smtClean="0">
                          <a:solidFill>
                            <a:schemeClr val="tx1"/>
                          </a:solidFill>
                          <a:sym typeface="Wingdings"/>
                        </a:rPr>
                        <a:t>l</a:t>
                      </a:r>
                      <a:r>
                        <a:rPr kumimoji="1" lang="en-US" sz="3200" b="1" i="0" baseline="0" dirty="0" smtClean="0">
                          <a:solidFill>
                            <a:schemeClr val="tx1"/>
                          </a:solidFill>
                          <a:sym typeface="Wingdings"/>
                        </a:rPr>
                        <a:t>)</a:t>
                      </a:r>
                      <a:endParaRPr kumimoji="1" lang="en-US" sz="3200" b="1" dirty="0" smtClean="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605366">
                <a:tc>
                  <a:txBody>
                    <a:bodyPr/>
                    <a:lstStyle/>
                    <a:p>
                      <a:pPr algn="ctr"/>
                      <a:r>
                        <a:rPr lang="en-US" sz="3200" dirty="0" smtClean="0">
                          <a:solidFill>
                            <a:schemeClr val="tx1"/>
                          </a:solidFill>
                        </a:rPr>
                        <a:t>N</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605366">
                <a:tc>
                  <a:txBody>
                    <a:bodyPr/>
                    <a:lstStyle/>
                    <a:p>
                      <a:pPr algn="ctr"/>
                      <a:r>
                        <a:rPr lang="en-US" sz="3200" dirty="0" smtClean="0">
                          <a:solidFill>
                            <a:schemeClr val="tx1"/>
                          </a:solidFill>
                        </a:rPr>
                        <a:t>H</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
        <p:nvSpPr>
          <p:cNvPr id="55" name="TextBox 54"/>
          <p:cNvSpPr txBox="1"/>
          <p:nvPr/>
        </p:nvSpPr>
        <p:spPr>
          <a:xfrm>
            <a:off x="2843008" y="2680384"/>
            <a:ext cx="392656" cy="584776"/>
          </a:xfrm>
          <a:prstGeom prst="rect">
            <a:avLst/>
          </a:prstGeom>
          <a:noFill/>
        </p:spPr>
        <p:txBody>
          <a:bodyPr wrap="none" rtlCol="0">
            <a:spAutoFit/>
          </a:bodyPr>
          <a:lstStyle/>
          <a:p>
            <a:r>
              <a:rPr lang="en-US" sz="3200" dirty="0"/>
              <a:t>2</a:t>
            </a:r>
          </a:p>
        </p:txBody>
      </p:sp>
      <p:sp>
        <p:nvSpPr>
          <p:cNvPr id="56" name="TextBox 55"/>
          <p:cNvSpPr txBox="1"/>
          <p:nvPr/>
        </p:nvSpPr>
        <p:spPr>
          <a:xfrm>
            <a:off x="6398413" y="2680384"/>
            <a:ext cx="392656" cy="584776"/>
          </a:xfrm>
          <a:prstGeom prst="rect">
            <a:avLst/>
          </a:prstGeom>
          <a:noFill/>
        </p:spPr>
        <p:txBody>
          <a:bodyPr wrap="none" rtlCol="0">
            <a:spAutoFit/>
          </a:bodyPr>
          <a:lstStyle/>
          <a:p>
            <a:r>
              <a:rPr lang="en-US" sz="3200" dirty="0">
                <a:solidFill>
                  <a:srgbClr val="FF0000"/>
                </a:solidFill>
              </a:rPr>
              <a:t>3</a:t>
            </a:r>
          </a:p>
        </p:txBody>
      </p:sp>
      <p:sp>
        <p:nvSpPr>
          <p:cNvPr id="57" name="TextBox 56"/>
          <p:cNvSpPr txBox="1"/>
          <p:nvPr/>
        </p:nvSpPr>
        <p:spPr>
          <a:xfrm>
            <a:off x="2843008" y="3267083"/>
            <a:ext cx="392656" cy="584776"/>
          </a:xfrm>
          <a:prstGeom prst="rect">
            <a:avLst/>
          </a:prstGeom>
          <a:noFill/>
        </p:spPr>
        <p:txBody>
          <a:bodyPr wrap="none" rtlCol="0">
            <a:spAutoFit/>
          </a:bodyPr>
          <a:lstStyle/>
          <a:p>
            <a:r>
              <a:rPr lang="en-US" sz="3200" dirty="0" smtClean="0"/>
              <a:t>1</a:t>
            </a:r>
            <a:endParaRPr lang="en-US" sz="3200" dirty="0"/>
          </a:p>
        </p:txBody>
      </p:sp>
      <p:sp>
        <p:nvSpPr>
          <p:cNvPr id="58" name="TextBox 57"/>
          <p:cNvSpPr txBox="1"/>
          <p:nvPr/>
        </p:nvSpPr>
        <p:spPr>
          <a:xfrm>
            <a:off x="6398413" y="3265160"/>
            <a:ext cx="392656" cy="584776"/>
          </a:xfrm>
          <a:prstGeom prst="rect">
            <a:avLst/>
          </a:prstGeom>
          <a:noFill/>
        </p:spPr>
        <p:txBody>
          <a:bodyPr wrap="none" rtlCol="0">
            <a:spAutoFit/>
          </a:bodyPr>
          <a:lstStyle/>
          <a:p>
            <a:r>
              <a:rPr lang="en-US" sz="3200" dirty="0" smtClean="0"/>
              <a:t>1</a:t>
            </a:r>
            <a:endParaRPr lang="en-US" sz="3200" dirty="0"/>
          </a:p>
        </p:txBody>
      </p:sp>
      <p:sp>
        <p:nvSpPr>
          <p:cNvPr id="60" name="TextBox 59"/>
          <p:cNvSpPr txBox="1"/>
          <p:nvPr/>
        </p:nvSpPr>
        <p:spPr>
          <a:xfrm>
            <a:off x="2854366" y="2095608"/>
            <a:ext cx="392656" cy="584776"/>
          </a:xfrm>
          <a:prstGeom prst="rect">
            <a:avLst/>
          </a:prstGeom>
          <a:noFill/>
        </p:spPr>
        <p:txBody>
          <a:bodyPr wrap="none" rtlCol="0">
            <a:spAutoFit/>
          </a:bodyPr>
          <a:lstStyle/>
          <a:p>
            <a:r>
              <a:rPr lang="en-US" sz="3200" dirty="0"/>
              <a:t>2</a:t>
            </a:r>
          </a:p>
        </p:txBody>
      </p:sp>
      <p:sp>
        <p:nvSpPr>
          <p:cNvPr id="61" name="TextBox 60"/>
          <p:cNvSpPr txBox="1"/>
          <p:nvPr/>
        </p:nvSpPr>
        <p:spPr>
          <a:xfrm>
            <a:off x="6398413" y="2095608"/>
            <a:ext cx="392656" cy="584776"/>
          </a:xfrm>
          <a:prstGeom prst="rect">
            <a:avLst/>
          </a:prstGeom>
          <a:noFill/>
        </p:spPr>
        <p:txBody>
          <a:bodyPr wrap="none" rtlCol="0">
            <a:spAutoFit/>
          </a:bodyPr>
          <a:lstStyle/>
          <a:p>
            <a:r>
              <a:rPr lang="en-US" sz="3200" dirty="0">
                <a:solidFill>
                  <a:srgbClr val="FF0000"/>
                </a:solidFill>
              </a:rPr>
              <a:t>1</a:t>
            </a:r>
          </a:p>
        </p:txBody>
      </p:sp>
      <p:sp>
        <p:nvSpPr>
          <p:cNvPr id="11" name="TextBox 10"/>
          <p:cNvSpPr txBox="1"/>
          <p:nvPr/>
        </p:nvSpPr>
        <p:spPr>
          <a:xfrm>
            <a:off x="365418" y="3592248"/>
            <a:ext cx="8218597" cy="2862322"/>
          </a:xfrm>
          <a:prstGeom prst="rect">
            <a:avLst/>
          </a:prstGeom>
          <a:noFill/>
        </p:spPr>
        <p:txBody>
          <a:bodyPr wrap="square" rtlCol="0">
            <a:spAutoFit/>
          </a:bodyPr>
          <a:lstStyle/>
          <a:p>
            <a:r>
              <a:rPr lang="en-US" sz="2800" b="1" dirty="0" smtClean="0">
                <a:solidFill>
                  <a:srgbClr val="00FFFF"/>
                </a:solidFill>
                <a:latin typeface="Cambria"/>
                <a:cs typeface="Cambria"/>
              </a:rPr>
              <a:t>Choosing Coefficients</a:t>
            </a:r>
          </a:p>
          <a:p>
            <a:endParaRPr lang="en-US" sz="800" b="1" dirty="0" smtClean="0">
              <a:solidFill>
                <a:srgbClr val="00FFFF"/>
              </a:solidFill>
              <a:latin typeface="Cambria"/>
              <a:cs typeface="Cambria"/>
            </a:endParaRPr>
          </a:p>
          <a:p>
            <a:r>
              <a:rPr lang="en-US" sz="2400" dirty="0" smtClean="0">
                <a:solidFill>
                  <a:schemeClr val="bg1"/>
                </a:solidFill>
                <a:latin typeface="Cambria"/>
                <a:cs typeface="Cambria"/>
              </a:rPr>
              <a:t>To balance an equation, </a:t>
            </a:r>
            <a:r>
              <a:rPr lang="en-US" sz="2400" b="1" u="sng" dirty="0" smtClean="0">
                <a:solidFill>
                  <a:schemeClr val="bg1"/>
                </a:solidFill>
                <a:latin typeface="Cambria"/>
                <a:cs typeface="Cambria"/>
              </a:rPr>
              <a:t>never change the subscripts</a:t>
            </a:r>
            <a:r>
              <a:rPr lang="en-US" sz="2400" dirty="0">
                <a:solidFill>
                  <a:schemeClr val="bg1"/>
                </a:solidFill>
                <a:latin typeface="Cambria"/>
                <a:cs typeface="Cambria"/>
              </a:rPr>
              <a:t> </a:t>
            </a:r>
            <a:r>
              <a:rPr lang="en-US" sz="2400" dirty="0" smtClean="0">
                <a:solidFill>
                  <a:schemeClr val="bg1"/>
                </a:solidFill>
                <a:latin typeface="Cambria"/>
                <a:cs typeface="Cambria"/>
              </a:rPr>
              <a:t>of a correct formula.  Instead, place a whole number to the left of the formulas of the reactants and products so that equal numbers of nitrogen and hydrogen atoms are on both sides of the equation.  </a:t>
            </a:r>
          </a:p>
          <a:p>
            <a:r>
              <a:rPr lang="en-US" sz="2400" dirty="0" smtClean="0">
                <a:solidFill>
                  <a:srgbClr val="00FF00"/>
                </a:solidFill>
                <a:latin typeface="Cambria"/>
                <a:cs typeface="Cambria"/>
              </a:rPr>
              <a:t>If no number is written the coefficient is understood to be 1.  </a:t>
            </a:r>
            <a:endParaRPr lang="en-US" sz="2400" dirty="0">
              <a:solidFill>
                <a:srgbClr val="00FF00"/>
              </a:solidFill>
              <a:latin typeface="Cambria"/>
              <a:cs typeface="Cambria"/>
            </a:endParaRPr>
          </a:p>
        </p:txBody>
      </p:sp>
    </p:spTree>
    <p:extLst>
      <p:ext uri="{BB962C8B-B14F-4D97-AF65-F5344CB8AC3E}">
        <p14:creationId xmlns:p14="http://schemas.microsoft.com/office/powerpoint/2010/main" val="80449838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2"/>
          <a:stretch>
            <a:fillRect/>
          </a:stretch>
        </p:blipFill>
        <p:spPr>
          <a:xfrm>
            <a:off x="0" y="0"/>
            <a:ext cx="9144000" cy="793803"/>
          </a:xfrm>
          <a:prstGeom prst="rect">
            <a:avLst/>
          </a:prstGeom>
        </p:spPr>
      </p:pic>
      <p:graphicFrame>
        <p:nvGraphicFramePr>
          <p:cNvPr id="36" name="Table 35"/>
          <p:cNvGraphicFramePr>
            <a:graphicFrameLocks noGrp="1"/>
          </p:cNvGraphicFramePr>
          <p:nvPr>
            <p:extLst>
              <p:ext uri="{D42A27DB-BD31-4B8C-83A1-F6EECF244321}">
                <p14:modId xmlns:p14="http://schemas.microsoft.com/office/powerpoint/2010/main" val="720565866"/>
              </p:ext>
            </p:extLst>
          </p:nvPr>
        </p:nvGraphicFramePr>
        <p:xfrm>
          <a:off x="365418" y="793803"/>
          <a:ext cx="8218597" cy="2452690"/>
        </p:xfrm>
        <a:graphic>
          <a:graphicData uri="http://schemas.openxmlformats.org/drawingml/2006/table">
            <a:tbl>
              <a:tblPr firstRow="1" bandRow="1">
                <a:tableStyleId>{5C22544A-7EE6-4342-B048-85BDC9FD1C3A}</a:tableStyleId>
              </a:tblPr>
              <a:tblGrid>
                <a:gridCol w="930777"/>
                <a:gridCol w="3477259"/>
                <a:gridCol w="3810561"/>
              </a:tblGrid>
              <a:tr h="620979">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sz="3200" b="1" dirty="0" smtClean="0">
                          <a:solidFill>
                            <a:schemeClr val="tx1"/>
                          </a:solidFill>
                        </a:rPr>
                        <a:t>Element Inventory</a:t>
                      </a:r>
                      <a:r>
                        <a:rPr kumimoji="1" lang="en-US" sz="3200" b="1" baseline="0" dirty="0" smtClean="0">
                          <a:solidFill>
                            <a:schemeClr val="tx1"/>
                          </a:solidFill>
                        </a:rPr>
                        <a:t>- Unbalanced</a:t>
                      </a:r>
                      <a:endParaRPr kumimoji="1" lang="en-US" sz="3200" b="1" dirty="0" smtClean="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620979">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sz="3200" b="1" dirty="0" smtClean="0">
                          <a:solidFill>
                            <a:schemeClr val="tx1"/>
                          </a:solidFill>
                        </a:rPr>
                        <a:t>N</a:t>
                      </a:r>
                      <a:r>
                        <a:rPr kumimoji="1" lang="en-US" sz="3200" b="1" baseline="-25000" dirty="0" smtClean="0">
                          <a:solidFill>
                            <a:schemeClr val="tx1"/>
                          </a:solidFill>
                        </a:rPr>
                        <a:t>2</a:t>
                      </a:r>
                      <a:r>
                        <a:rPr kumimoji="1" lang="en-US" sz="3200" b="1" dirty="0" smtClean="0">
                          <a:solidFill>
                            <a:schemeClr val="tx1"/>
                          </a:solidFill>
                        </a:rPr>
                        <a:t> (</a:t>
                      </a:r>
                      <a:r>
                        <a:rPr kumimoji="1" lang="en-US" sz="3200" b="1" i="1" dirty="0" smtClean="0">
                          <a:solidFill>
                            <a:schemeClr val="tx1"/>
                          </a:solidFill>
                        </a:rPr>
                        <a:t>g</a:t>
                      </a:r>
                      <a:r>
                        <a:rPr kumimoji="1" lang="en-US" sz="3200" b="1" i="0" dirty="0" smtClean="0">
                          <a:solidFill>
                            <a:schemeClr val="tx1"/>
                          </a:solidFill>
                        </a:rPr>
                        <a:t>) + H</a:t>
                      </a:r>
                      <a:r>
                        <a:rPr kumimoji="1" lang="en-US" sz="3200" b="1" i="0" baseline="-25000" dirty="0" smtClean="0">
                          <a:solidFill>
                            <a:schemeClr val="tx1"/>
                          </a:solidFill>
                        </a:rPr>
                        <a:t>2</a:t>
                      </a:r>
                      <a:r>
                        <a:rPr kumimoji="1" lang="en-US" sz="3200" b="1" i="0" baseline="0" dirty="0" smtClean="0">
                          <a:solidFill>
                            <a:schemeClr val="tx1"/>
                          </a:solidFill>
                        </a:rPr>
                        <a:t> (</a:t>
                      </a:r>
                      <a:r>
                        <a:rPr kumimoji="1" lang="en-US" sz="3200" b="1" i="1" baseline="0" dirty="0" smtClean="0">
                          <a:solidFill>
                            <a:schemeClr val="tx1"/>
                          </a:solidFill>
                        </a:rPr>
                        <a:t>g</a:t>
                      </a:r>
                      <a:r>
                        <a:rPr kumimoji="1" lang="en-US" sz="3200" b="1" i="0" baseline="0" dirty="0" smtClean="0">
                          <a:solidFill>
                            <a:schemeClr val="tx1"/>
                          </a:solidFill>
                        </a:rPr>
                        <a:t>) </a:t>
                      </a:r>
                      <a:r>
                        <a:rPr kumimoji="1" lang="en-US" sz="3200" b="1" i="0" baseline="0" dirty="0" smtClean="0">
                          <a:solidFill>
                            <a:schemeClr val="tx1"/>
                          </a:solidFill>
                          <a:sym typeface="Wingdings"/>
                        </a:rPr>
                        <a:t> NH</a:t>
                      </a:r>
                      <a:r>
                        <a:rPr kumimoji="1" lang="en-US" sz="3200" b="1" i="0" baseline="-25000" dirty="0" smtClean="0">
                          <a:solidFill>
                            <a:schemeClr val="tx1"/>
                          </a:solidFill>
                          <a:sym typeface="Wingdings"/>
                        </a:rPr>
                        <a:t>3</a:t>
                      </a:r>
                      <a:r>
                        <a:rPr kumimoji="1" lang="en-US" sz="3200" b="1" i="0" baseline="0" dirty="0" smtClean="0">
                          <a:solidFill>
                            <a:schemeClr val="tx1"/>
                          </a:solidFill>
                          <a:sym typeface="Wingdings"/>
                        </a:rPr>
                        <a:t> (</a:t>
                      </a:r>
                      <a:r>
                        <a:rPr kumimoji="1" lang="en-US" sz="3200" b="1" i="1" baseline="0" dirty="0" smtClean="0">
                          <a:solidFill>
                            <a:schemeClr val="tx1"/>
                          </a:solidFill>
                          <a:sym typeface="Wingdings"/>
                        </a:rPr>
                        <a:t>l</a:t>
                      </a:r>
                      <a:r>
                        <a:rPr kumimoji="1" lang="en-US" sz="3200" b="1" i="0" baseline="0" dirty="0" smtClean="0">
                          <a:solidFill>
                            <a:schemeClr val="tx1"/>
                          </a:solidFill>
                          <a:sym typeface="Wingdings"/>
                        </a:rPr>
                        <a:t>)</a:t>
                      </a:r>
                      <a:endParaRPr kumimoji="1" lang="en-US" sz="3200" b="1" dirty="0" smtClean="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605366">
                <a:tc>
                  <a:txBody>
                    <a:bodyPr/>
                    <a:lstStyle/>
                    <a:p>
                      <a:pPr algn="ctr"/>
                      <a:r>
                        <a:rPr lang="en-US" sz="3200" dirty="0" smtClean="0">
                          <a:solidFill>
                            <a:schemeClr val="tx1"/>
                          </a:solidFill>
                        </a:rPr>
                        <a:t>N</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605366">
                <a:tc>
                  <a:txBody>
                    <a:bodyPr/>
                    <a:lstStyle/>
                    <a:p>
                      <a:pPr algn="ctr"/>
                      <a:r>
                        <a:rPr lang="en-US" sz="3200" dirty="0" smtClean="0">
                          <a:solidFill>
                            <a:schemeClr val="tx1"/>
                          </a:solidFill>
                        </a:rPr>
                        <a:t>H</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
        <p:nvSpPr>
          <p:cNvPr id="37" name="TextBox 36"/>
          <p:cNvSpPr txBox="1"/>
          <p:nvPr/>
        </p:nvSpPr>
        <p:spPr>
          <a:xfrm>
            <a:off x="365418" y="3647470"/>
            <a:ext cx="8890335" cy="2862322"/>
          </a:xfrm>
          <a:prstGeom prst="rect">
            <a:avLst/>
          </a:prstGeom>
          <a:noFill/>
        </p:spPr>
        <p:txBody>
          <a:bodyPr wrap="square" rtlCol="0">
            <a:spAutoFit/>
          </a:bodyPr>
          <a:lstStyle/>
          <a:p>
            <a:r>
              <a:rPr lang="en-US" sz="2800" b="1" dirty="0" smtClean="0">
                <a:solidFill>
                  <a:srgbClr val="00FFFF"/>
                </a:solidFill>
                <a:latin typeface="Cambria"/>
                <a:cs typeface="Cambria"/>
              </a:rPr>
              <a:t>Choosing Coefficients</a:t>
            </a:r>
          </a:p>
          <a:p>
            <a:endParaRPr lang="en-US" sz="800" b="1" dirty="0" smtClean="0">
              <a:solidFill>
                <a:srgbClr val="00FFFF"/>
              </a:solidFill>
              <a:latin typeface="Cambria"/>
              <a:cs typeface="Cambria"/>
            </a:endParaRPr>
          </a:p>
          <a:p>
            <a:r>
              <a:rPr lang="en-US" sz="2400" dirty="0" smtClean="0">
                <a:solidFill>
                  <a:schemeClr val="bg1"/>
                </a:solidFill>
                <a:latin typeface="Cambria"/>
                <a:cs typeface="Cambria"/>
              </a:rPr>
              <a:t>Choosing the correct coefficient, to balance a chemical equation, </a:t>
            </a:r>
          </a:p>
          <a:p>
            <a:r>
              <a:rPr lang="en-US" sz="2400" dirty="0" smtClean="0">
                <a:solidFill>
                  <a:schemeClr val="bg1"/>
                </a:solidFill>
                <a:latin typeface="Cambria"/>
                <a:cs typeface="Cambria"/>
              </a:rPr>
              <a:t>is a trial and error process and requires patience.  </a:t>
            </a:r>
            <a:endParaRPr lang="en-US" sz="800" dirty="0">
              <a:solidFill>
                <a:schemeClr val="bg1"/>
              </a:solidFill>
              <a:latin typeface="Cambria"/>
              <a:cs typeface="Cambria"/>
            </a:endParaRPr>
          </a:p>
          <a:p>
            <a:r>
              <a:rPr lang="en-US" sz="2400" dirty="0" smtClean="0">
                <a:solidFill>
                  <a:srgbClr val="00FF00"/>
                </a:solidFill>
                <a:latin typeface="Cambria"/>
                <a:cs typeface="Cambria"/>
              </a:rPr>
              <a:t>Look at the formulas containing nitrogen and hydrogen molecules.</a:t>
            </a:r>
            <a:endParaRPr lang="en-US" sz="800" dirty="0">
              <a:solidFill>
                <a:schemeClr val="bg1"/>
              </a:solidFill>
              <a:latin typeface="Cambria"/>
              <a:cs typeface="Cambria"/>
            </a:endParaRPr>
          </a:p>
          <a:p>
            <a:r>
              <a:rPr lang="en-US" sz="2400" dirty="0" smtClean="0">
                <a:solidFill>
                  <a:srgbClr val="FFD604"/>
                </a:solidFill>
                <a:latin typeface="Cambria"/>
                <a:cs typeface="Cambria"/>
              </a:rPr>
              <a:t>2 atoms of nitrogen are on the left and only 1 is on the right.</a:t>
            </a:r>
          </a:p>
          <a:p>
            <a:r>
              <a:rPr lang="en-US" sz="2400" dirty="0">
                <a:solidFill>
                  <a:srgbClr val="FF8AFE"/>
                </a:solidFill>
                <a:latin typeface="Cambria"/>
                <a:cs typeface="Cambria"/>
              </a:rPr>
              <a:t>2 atoms of </a:t>
            </a:r>
            <a:r>
              <a:rPr lang="en-US" sz="2400" dirty="0" smtClean="0">
                <a:solidFill>
                  <a:srgbClr val="FF8AFE"/>
                </a:solidFill>
                <a:latin typeface="Cambria"/>
                <a:cs typeface="Cambria"/>
              </a:rPr>
              <a:t>hydrogen are </a:t>
            </a:r>
            <a:r>
              <a:rPr lang="en-US" sz="2400" dirty="0">
                <a:solidFill>
                  <a:srgbClr val="FF8AFE"/>
                </a:solidFill>
                <a:latin typeface="Cambria"/>
                <a:cs typeface="Cambria"/>
              </a:rPr>
              <a:t>on the </a:t>
            </a:r>
            <a:r>
              <a:rPr lang="en-US" sz="2400" dirty="0" smtClean="0">
                <a:solidFill>
                  <a:srgbClr val="FF8AFE"/>
                </a:solidFill>
                <a:latin typeface="Cambria"/>
                <a:cs typeface="Cambria"/>
              </a:rPr>
              <a:t>left and there are 3 </a:t>
            </a:r>
            <a:r>
              <a:rPr lang="en-US" sz="2400" dirty="0">
                <a:solidFill>
                  <a:srgbClr val="FF8AFE"/>
                </a:solidFill>
                <a:latin typeface="Cambria"/>
                <a:cs typeface="Cambria"/>
              </a:rPr>
              <a:t>is on the </a:t>
            </a:r>
            <a:r>
              <a:rPr lang="en-US" sz="2400" dirty="0" smtClean="0">
                <a:solidFill>
                  <a:srgbClr val="FF8AFE"/>
                </a:solidFill>
                <a:latin typeface="Cambria"/>
                <a:cs typeface="Cambria"/>
              </a:rPr>
              <a:t>right.</a:t>
            </a:r>
            <a:endParaRPr lang="en-US" sz="2400" dirty="0">
              <a:solidFill>
                <a:srgbClr val="FF8AFE"/>
              </a:solidFill>
              <a:latin typeface="Cambria"/>
              <a:cs typeface="Cambria"/>
            </a:endParaRPr>
          </a:p>
          <a:p>
            <a:endParaRPr lang="en-US" sz="2400" dirty="0">
              <a:solidFill>
                <a:srgbClr val="FFD604"/>
              </a:solidFill>
              <a:latin typeface="Cambria"/>
              <a:cs typeface="Cambria"/>
            </a:endParaRPr>
          </a:p>
        </p:txBody>
      </p:sp>
      <p:sp>
        <p:nvSpPr>
          <p:cNvPr id="55" name="TextBox 54"/>
          <p:cNvSpPr txBox="1"/>
          <p:nvPr/>
        </p:nvSpPr>
        <p:spPr>
          <a:xfrm>
            <a:off x="2843008" y="2680384"/>
            <a:ext cx="392656" cy="584776"/>
          </a:xfrm>
          <a:prstGeom prst="rect">
            <a:avLst/>
          </a:prstGeom>
          <a:noFill/>
        </p:spPr>
        <p:txBody>
          <a:bodyPr wrap="none" rtlCol="0">
            <a:spAutoFit/>
          </a:bodyPr>
          <a:lstStyle/>
          <a:p>
            <a:r>
              <a:rPr lang="en-US" sz="3200" dirty="0"/>
              <a:t>2</a:t>
            </a:r>
          </a:p>
        </p:txBody>
      </p:sp>
      <p:sp>
        <p:nvSpPr>
          <p:cNvPr id="56" name="TextBox 55"/>
          <p:cNvSpPr txBox="1"/>
          <p:nvPr/>
        </p:nvSpPr>
        <p:spPr>
          <a:xfrm>
            <a:off x="6398413" y="2680384"/>
            <a:ext cx="392656" cy="584776"/>
          </a:xfrm>
          <a:prstGeom prst="rect">
            <a:avLst/>
          </a:prstGeom>
          <a:noFill/>
        </p:spPr>
        <p:txBody>
          <a:bodyPr wrap="none" rtlCol="0">
            <a:spAutoFit/>
          </a:bodyPr>
          <a:lstStyle/>
          <a:p>
            <a:r>
              <a:rPr lang="en-US" sz="3200" dirty="0">
                <a:solidFill>
                  <a:srgbClr val="FF0000"/>
                </a:solidFill>
              </a:rPr>
              <a:t>3</a:t>
            </a:r>
          </a:p>
        </p:txBody>
      </p:sp>
      <p:sp>
        <p:nvSpPr>
          <p:cNvPr id="57" name="TextBox 56"/>
          <p:cNvSpPr txBox="1"/>
          <p:nvPr/>
        </p:nvSpPr>
        <p:spPr>
          <a:xfrm>
            <a:off x="2843008" y="3267083"/>
            <a:ext cx="392656" cy="584776"/>
          </a:xfrm>
          <a:prstGeom prst="rect">
            <a:avLst/>
          </a:prstGeom>
          <a:noFill/>
        </p:spPr>
        <p:txBody>
          <a:bodyPr wrap="none" rtlCol="0">
            <a:spAutoFit/>
          </a:bodyPr>
          <a:lstStyle/>
          <a:p>
            <a:r>
              <a:rPr lang="en-US" sz="3200" dirty="0" smtClean="0"/>
              <a:t>1</a:t>
            </a:r>
            <a:endParaRPr lang="en-US" sz="3200" dirty="0"/>
          </a:p>
        </p:txBody>
      </p:sp>
      <p:sp>
        <p:nvSpPr>
          <p:cNvPr id="58" name="TextBox 57"/>
          <p:cNvSpPr txBox="1"/>
          <p:nvPr/>
        </p:nvSpPr>
        <p:spPr>
          <a:xfrm>
            <a:off x="6398413" y="3265160"/>
            <a:ext cx="392656" cy="584776"/>
          </a:xfrm>
          <a:prstGeom prst="rect">
            <a:avLst/>
          </a:prstGeom>
          <a:noFill/>
        </p:spPr>
        <p:txBody>
          <a:bodyPr wrap="none" rtlCol="0">
            <a:spAutoFit/>
          </a:bodyPr>
          <a:lstStyle/>
          <a:p>
            <a:r>
              <a:rPr lang="en-US" sz="3200" dirty="0" smtClean="0"/>
              <a:t>1</a:t>
            </a:r>
            <a:endParaRPr lang="en-US" sz="3200" dirty="0"/>
          </a:p>
        </p:txBody>
      </p:sp>
      <p:sp>
        <p:nvSpPr>
          <p:cNvPr id="60" name="TextBox 59"/>
          <p:cNvSpPr txBox="1"/>
          <p:nvPr/>
        </p:nvSpPr>
        <p:spPr>
          <a:xfrm>
            <a:off x="2854366" y="2095608"/>
            <a:ext cx="392656" cy="584776"/>
          </a:xfrm>
          <a:prstGeom prst="rect">
            <a:avLst/>
          </a:prstGeom>
          <a:noFill/>
        </p:spPr>
        <p:txBody>
          <a:bodyPr wrap="none" rtlCol="0">
            <a:spAutoFit/>
          </a:bodyPr>
          <a:lstStyle/>
          <a:p>
            <a:r>
              <a:rPr lang="en-US" sz="3200" dirty="0"/>
              <a:t>2</a:t>
            </a:r>
          </a:p>
        </p:txBody>
      </p:sp>
      <p:sp>
        <p:nvSpPr>
          <p:cNvPr id="61" name="TextBox 60"/>
          <p:cNvSpPr txBox="1"/>
          <p:nvPr/>
        </p:nvSpPr>
        <p:spPr>
          <a:xfrm>
            <a:off x="6398413" y="2095608"/>
            <a:ext cx="392656" cy="584776"/>
          </a:xfrm>
          <a:prstGeom prst="rect">
            <a:avLst/>
          </a:prstGeom>
          <a:noFill/>
        </p:spPr>
        <p:txBody>
          <a:bodyPr wrap="none" rtlCol="0">
            <a:spAutoFit/>
          </a:bodyPr>
          <a:lstStyle/>
          <a:p>
            <a:r>
              <a:rPr lang="en-US" sz="3200" dirty="0">
                <a:solidFill>
                  <a:srgbClr val="FF0000"/>
                </a:solidFill>
              </a:rPr>
              <a:t>1</a:t>
            </a:r>
          </a:p>
        </p:txBody>
      </p:sp>
    </p:spTree>
    <p:extLst>
      <p:ext uri="{BB962C8B-B14F-4D97-AF65-F5344CB8AC3E}">
        <p14:creationId xmlns:p14="http://schemas.microsoft.com/office/powerpoint/2010/main" val="1023276438"/>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0" y="0"/>
            <a:ext cx="9144000" cy="793803"/>
          </a:xfrm>
          <a:prstGeom prst="rect">
            <a:avLst/>
          </a:prstGeom>
        </p:spPr>
      </p:pic>
      <p:sp>
        <p:nvSpPr>
          <p:cNvPr id="2" name="TextBox 1"/>
          <p:cNvSpPr txBox="1"/>
          <p:nvPr/>
        </p:nvSpPr>
        <p:spPr>
          <a:xfrm>
            <a:off x="227093" y="1015950"/>
            <a:ext cx="5861994" cy="4154983"/>
          </a:xfrm>
          <a:prstGeom prst="rect">
            <a:avLst/>
          </a:prstGeom>
          <a:noFill/>
        </p:spPr>
        <p:txBody>
          <a:bodyPr wrap="square" rtlCol="0">
            <a:spAutoFit/>
          </a:bodyPr>
          <a:lstStyle/>
          <a:p>
            <a:r>
              <a:rPr lang="en-US" sz="2400" b="1" dirty="0" smtClean="0">
                <a:solidFill>
                  <a:srgbClr val="00FF00"/>
                </a:solidFill>
                <a:latin typeface="Cambria"/>
                <a:cs typeface="Cambria"/>
              </a:rPr>
              <a:t>Chemical Reactions</a:t>
            </a:r>
          </a:p>
          <a:p>
            <a:r>
              <a:rPr lang="en-US" sz="2400" dirty="0" smtClean="0">
                <a:solidFill>
                  <a:srgbClr val="FFD604"/>
                </a:solidFill>
                <a:latin typeface="Cambria"/>
                <a:cs typeface="Cambria"/>
              </a:rPr>
              <a:t>A chemical reaction is a well-defined example of a chemical change.  </a:t>
            </a:r>
          </a:p>
          <a:p>
            <a:r>
              <a:rPr lang="en-US" sz="2400" dirty="0" smtClean="0">
                <a:solidFill>
                  <a:srgbClr val="FFD604"/>
                </a:solidFill>
                <a:latin typeface="Cambria"/>
                <a:cs typeface="Cambria"/>
              </a:rPr>
              <a:t>In a chemical reaction one or more substances are changed to new substances.</a:t>
            </a:r>
          </a:p>
          <a:p>
            <a:endParaRPr lang="en-US" sz="2400" dirty="0">
              <a:solidFill>
                <a:srgbClr val="00FF00"/>
              </a:solidFill>
              <a:latin typeface="Cambria"/>
              <a:cs typeface="Cambria"/>
            </a:endParaRPr>
          </a:p>
          <a:p>
            <a:r>
              <a:rPr lang="en-US" sz="2400" dirty="0" smtClean="0">
                <a:solidFill>
                  <a:schemeClr val="bg1"/>
                </a:solidFill>
                <a:latin typeface="Cambria"/>
                <a:cs typeface="Cambria"/>
              </a:rPr>
              <a:t>The substances that are about to react are called reactants.</a:t>
            </a:r>
          </a:p>
          <a:p>
            <a:r>
              <a:rPr lang="en-US" sz="2400" dirty="0" smtClean="0">
                <a:solidFill>
                  <a:schemeClr val="bg1"/>
                </a:solidFill>
                <a:latin typeface="Cambria"/>
                <a:cs typeface="Cambria"/>
              </a:rPr>
              <a:t>The new substances produced are called products.</a:t>
            </a:r>
          </a:p>
          <a:p>
            <a:endParaRPr lang="en-US" sz="2400" dirty="0">
              <a:solidFill>
                <a:srgbClr val="00FFFF"/>
              </a:solidFill>
              <a:latin typeface="Cambria"/>
              <a:cs typeface="Cambria"/>
            </a:endParaRPr>
          </a:p>
        </p:txBody>
      </p:sp>
      <p:cxnSp>
        <p:nvCxnSpPr>
          <p:cNvPr id="3" name="Straight Arrow Connector 2"/>
          <p:cNvCxnSpPr>
            <a:cxnSpLocks/>
          </p:cNvCxnSpPr>
          <p:nvPr/>
        </p:nvCxnSpPr>
        <p:spPr>
          <a:xfrm>
            <a:off x="3922889" y="5892934"/>
            <a:ext cx="1524000" cy="0"/>
          </a:xfrm>
          <a:prstGeom prst="straightConnector1">
            <a:avLst/>
          </a:prstGeom>
          <a:ln w="50800">
            <a:solidFill>
              <a:srgbClr val="FFFF00"/>
            </a:solidFill>
            <a:tailEnd type="arrow"/>
          </a:ln>
        </p:spPr>
        <p:style>
          <a:lnRef idx="2">
            <a:schemeClr val="accent1"/>
          </a:lnRef>
          <a:fillRef idx="0">
            <a:schemeClr val="accent1"/>
          </a:fillRef>
          <a:effectRef idx="1">
            <a:schemeClr val="accent1"/>
          </a:effectRef>
          <a:fontRef idx="minor">
            <a:schemeClr val="tx1"/>
          </a:fontRef>
        </p:style>
      </p:cxnSp>
      <p:sp>
        <p:nvSpPr>
          <p:cNvPr id="9" name="TextBox 8"/>
          <p:cNvSpPr txBox="1"/>
          <p:nvPr/>
        </p:nvSpPr>
        <p:spPr>
          <a:xfrm>
            <a:off x="906756" y="5432611"/>
            <a:ext cx="2764398" cy="830997"/>
          </a:xfrm>
          <a:prstGeom prst="rect">
            <a:avLst/>
          </a:prstGeom>
          <a:noFill/>
        </p:spPr>
        <p:txBody>
          <a:bodyPr wrap="none" rtlCol="0">
            <a:spAutoFit/>
          </a:bodyPr>
          <a:lstStyle/>
          <a:p>
            <a:r>
              <a:rPr lang="en-US" sz="4800" dirty="0">
                <a:solidFill>
                  <a:srgbClr val="00FF00"/>
                </a:solidFill>
                <a:latin typeface="Cambria"/>
                <a:cs typeface="Cambria"/>
              </a:rPr>
              <a:t>Reactants</a:t>
            </a:r>
            <a:endParaRPr lang="en-US" sz="4800" dirty="0">
              <a:solidFill>
                <a:srgbClr val="00FF00"/>
              </a:solidFill>
            </a:endParaRPr>
          </a:p>
        </p:txBody>
      </p:sp>
      <p:sp>
        <p:nvSpPr>
          <p:cNvPr id="10" name="TextBox 9"/>
          <p:cNvSpPr txBox="1"/>
          <p:nvPr/>
        </p:nvSpPr>
        <p:spPr>
          <a:xfrm>
            <a:off x="5596451" y="5432611"/>
            <a:ext cx="2541080" cy="830997"/>
          </a:xfrm>
          <a:prstGeom prst="rect">
            <a:avLst/>
          </a:prstGeom>
          <a:noFill/>
        </p:spPr>
        <p:txBody>
          <a:bodyPr wrap="none" rtlCol="0">
            <a:spAutoFit/>
          </a:bodyPr>
          <a:lstStyle/>
          <a:p>
            <a:r>
              <a:rPr lang="en-US" sz="4800" dirty="0" smtClean="0">
                <a:solidFill>
                  <a:srgbClr val="00FF00"/>
                </a:solidFill>
                <a:latin typeface="Cambria"/>
                <a:cs typeface="Cambria"/>
              </a:rPr>
              <a:t>Products</a:t>
            </a:r>
            <a:endParaRPr lang="en-US" sz="4800" dirty="0">
              <a:solidFill>
                <a:srgbClr val="00FF00"/>
              </a:solidFill>
            </a:endParaRPr>
          </a:p>
        </p:txBody>
      </p:sp>
      <p:sp>
        <p:nvSpPr>
          <p:cNvPr id="11" name="TextBox 10"/>
          <p:cNvSpPr txBox="1"/>
          <p:nvPr/>
        </p:nvSpPr>
        <p:spPr>
          <a:xfrm>
            <a:off x="2839978" y="4991422"/>
            <a:ext cx="3676908" cy="461665"/>
          </a:xfrm>
          <a:prstGeom prst="rect">
            <a:avLst/>
          </a:prstGeom>
          <a:noFill/>
        </p:spPr>
        <p:txBody>
          <a:bodyPr wrap="none" rtlCol="0">
            <a:spAutoFit/>
          </a:bodyPr>
          <a:lstStyle/>
          <a:p>
            <a:r>
              <a:rPr lang="en-US" sz="2400" dirty="0" smtClean="0">
                <a:solidFill>
                  <a:srgbClr val="FF8000"/>
                </a:solidFill>
                <a:latin typeface="Cambria"/>
                <a:cs typeface="Cambria"/>
              </a:rPr>
              <a:t>Yields, Produces, or Forms</a:t>
            </a:r>
            <a:endParaRPr lang="en-US" sz="2400" dirty="0">
              <a:solidFill>
                <a:srgbClr val="FF8000"/>
              </a:solidFill>
            </a:endParaRPr>
          </a:p>
        </p:txBody>
      </p:sp>
      <p:pic>
        <p:nvPicPr>
          <p:cNvPr id="4" name="Picture 3"/>
          <p:cNvPicPr>
            <a:picLocks noChangeAspect="1"/>
          </p:cNvPicPr>
          <p:nvPr/>
        </p:nvPicPr>
        <p:blipFill>
          <a:blip r:embed="rId4"/>
          <a:stretch>
            <a:fillRect/>
          </a:stretch>
        </p:blipFill>
        <p:spPr>
          <a:xfrm>
            <a:off x="6089087" y="1015950"/>
            <a:ext cx="2819175" cy="3630756"/>
          </a:xfrm>
          <a:prstGeom prst="rect">
            <a:avLst/>
          </a:prstGeom>
        </p:spPr>
      </p:pic>
    </p:spTree>
    <p:extLst>
      <p:ext uri="{BB962C8B-B14F-4D97-AF65-F5344CB8AC3E}">
        <p14:creationId xmlns:p14="http://schemas.microsoft.com/office/powerpoint/2010/main" val="28532006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dissolv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dissolve">
                                      <p:cBhvr>
                                        <p:cTn id="17" dur="500"/>
                                        <p:tgtEl>
                                          <p:spTgt spid="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p:cNvPicPr>
            <a:picLocks noChangeAspect="1"/>
          </p:cNvPicPr>
          <p:nvPr/>
        </p:nvPicPr>
        <p:blipFill>
          <a:blip r:embed="rId2"/>
          <a:stretch>
            <a:fillRect/>
          </a:stretch>
        </p:blipFill>
        <p:spPr>
          <a:xfrm>
            <a:off x="0" y="0"/>
            <a:ext cx="9144000" cy="793803"/>
          </a:xfrm>
          <a:prstGeom prst="rect">
            <a:avLst/>
          </a:prstGeom>
        </p:spPr>
      </p:pic>
      <p:graphicFrame>
        <p:nvGraphicFramePr>
          <p:cNvPr id="36" name="Table 35"/>
          <p:cNvGraphicFramePr>
            <a:graphicFrameLocks noGrp="1"/>
          </p:cNvGraphicFramePr>
          <p:nvPr>
            <p:extLst>
              <p:ext uri="{D42A27DB-BD31-4B8C-83A1-F6EECF244321}">
                <p14:modId xmlns:p14="http://schemas.microsoft.com/office/powerpoint/2010/main" val="2328704517"/>
              </p:ext>
            </p:extLst>
          </p:nvPr>
        </p:nvGraphicFramePr>
        <p:xfrm>
          <a:off x="365418" y="793803"/>
          <a:ext cx="8218597" cy="2452690"/>
        </p:xfrm>
        <a:graphic>
          <a:graphicData uri="http://schemas.openxmlformats.org/drawingml/2006/table">
            <a:tbl>
              <a:tblPr firstRow="1" bandRow="1">
                <a:tableStyleId>{5C22544A-7EE6-4342-B048-85BDC9FD1C3A}</a:tableStyleId>
              </a:tblPr>
              <a:tblGrid>
                <a:gridCol w="930777"/>
                <a:gridCol w="3477259"/>
                <a:gridCol w="3810561"/>
              </a:tblGrid>
              <a:tr h="620979">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sz="3200" b="1" dirty="0" smtClean="0">
                          <a:solidFill>
                            <a:schemeClr val="tx1"/>
                          </a:solidFill>
                        </a:rPr>
                        <a:t>Element Inventory</a:t>
                      </a:r>
                      <a:r>
                        <a:rPr kumimoji="1" lang="en-US" sz="3200" b="1" baseline="0" dirty="0" smtClean="0">
                          <a:solidFill>
                            <a:schemeClr val="tx1"/>
                          </a:solidFill>
                        </a:rPr>
                        <a:t>- Balanced</a:t>
                      </a:r>
                      <a:endParaRPr kumimoji="1" lang="en-US" sz="3200" b="1" dirty="0" smtClean="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620979">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sz="3200" b="1" baseline="0" dirty="0" smtClean="0">
                          <a:solidFill>
                            <a:schemeClr val="tx1"/>
                          </a:solidFill>
                        </a:rPr>
                        <a:t> </a:t>
                      </a:r>
                      <a:r>
                        <a:rPr kumimoji="1" lang="en-US" sz="3200" b="1" dirty="0" smtClean="0">
                          <a:solidFill>
                            <a:schemeClr val="tx1"/>
                          </a:solidFill>
                        </a:rPr>
                        <a:t>N</a:t>
                      </a:r>
                      <a:r>
                        <a:rPr kumimoji="1" lang="en-US" sz="3200" b="1" baseline="-25000" dirty="0" smtClean="0">
                          <a:solidFill>
                            <a:schemeClr val="tx1"/>
                          </a:solidFill>
                        </a:rPr>
                        <a:t>2</a:t>
                      </a:r>
                      <a:r>
                        <a:rPr kumimoji="1" lang="en-US" sz="3200" b="1" dirty="0" smtClean="0">
                          <a:solidFill>
                            <a:schemeClr val="tx1"/>
                          </a:solidFill>
                        </a:rPr>
                        <a:t> (</a:t>
                      </a:r>
                      <a:r>
                        <a:rPr kumimoji="1" lang="en-US" sz="3200" b="1" i="1" dirty="0" smtClean="0">
                          <a:solidFill>
                            <a:schemeClr val="tx1"/>
                          </a:solidFill>
                        </a:rPr>
                        <a:t>g</a:t>
                      </a:r>
                      <a:r>
                        <a:rPr kumimoji="1" lang="en-US" sz="3200" b="1" i="0" dirty="0" smtClean="0">
                          <a:solidFill>
                            <a:schemeClr val="tx1"/>
                          </a:solidFill>
                        </a:rPr>
                        <a:t>) +        H</a:t>
                      </a:r>
                      <a:r>
                        <a:rPr kumimoji="1" lang="en-US" sz="3200" b="1" i="0" baseline="-25000" dirty="0" smtClean="0">
                          <a:solidFill>
                            <a:schemeClr val="tx1"/>
                          </a:solidFill>
                        </a:rPr>
                        <a:t>2</a:t>
                      </a:r>
                      <a:r>
                        <a:rPr kumimoji="1" lang="en-US" sz="3200" b="1" i="0" baseline="0" dirty="0" smtClean="0">
                          <a:solidFill>
                            <a:schemeClr val="tx1"/>
                          </a:solidFill>
                        </a:rPr>
                        <a:t> (</a:t>
                      </a:r>
                      <a:r>
                        <a:rPr kumimoji="1" lang="en-US" sz="3200" b="1" i="1" baseline="0" dirty="0" smtClean="0">
                          <a:solidFill>
                            <a:schemeClr val="tx1"/>
                          </a:solidFill>
                        </a:rPr>
                        <a:t>g</a:t>
                      </a:r>
                      <a:r>
                        <a:rPr kumimoji="1" lang="en-US" sz="3200" b="1" i="0" baseline="0" dirty="0" smtClean="0">
                          <a:solidFill>
                            <a:schemeClr val="tx1"/>
                          </a:solidFill>
                        </a:rPr>
                        <a:t>) </a:t>
                      </a:r>
                      <a:r>
                        <a:rPr kumimoji="1" lang="en-US" sz="3200" b="1" i="0" baseline="0" dirty="0" smtClean="0">
                          <a:solidFill>
                            <a:schemeClr val="tx1"/>
                          </a:solidFill>
                          <a:sym typeface="Wingdings"/>
                        </a:rPr>
                        <a:t>      NH</a:t>
                      </a:r>
                      <a:r>
                        <a:rPr kumimoji="1" lang="en-US" sz="3200" b="1" i="0" baseline="-25000" dirty="0" smtClean="0">
                          <a:solidFill>
                            <a:schemeClr val="tx1"/>
                          </a:solidFill>
                          <a:sym typeface="Wingdings"/>
                        </a:rPr>
                        <a:t>3</a:t>
                      </a:r>
                      <a:r>
                        <a:rPr kumimoji="1" lang="en-US" sz="3200" b="1" i="0" baseline="0" dirty="0" smtClean="0">
                          <a:solidFill>
                            <a:schemeClr val="tx1"/>
                          </a:solidFill>
                          <a:sym typeface="Wingdings"/>
                        </a:rPr>
                        <a:t> (</a:t>
                      </a:r>
                      <a:r>
                        <a:rPr kumimoji="1" lang="en-US" sz="3200" b="1" i="1" baseline="0" dirty="0" smtClean="0">
                          <a:solidFill>
                            <a:schemeClr val="tx1"/>
                          </a:solidFill>
                          <a:sym typeface="Wingdings"/>
                        </a:rPr>
                        <a:t>l</a:t>
                      </a:r>
                      <a:r>
                        <a:rPr kumimoji="1" lang="en-US" sz="3200" b="1" i="0" baseline="0" dirty="0" smtClean="0">
                          <a:solidFill>
                            <a:schemeClr val="tx1"/>
                          </a:solidFill>
                          <a:sym typeface="Wingdings"/>
                        </a:rPr>
                        <a:t>)</a:t>
                      </a:r>
                      <a:endParaRPr kumimoji="1" lang="en-US" sz="3200" b="1" dirty="0" smtClean="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605366">
                <a:tc>
                  <a:txBody>
                    <a:bodyPr/>
                    <a:lstStyle/>
                    <a:p>
                      <a:pPr algn="ctr"/>
                      <a:r>
                        <a:rPr lang="en-US" sz="3200" dirty="0" smtClean="0">
                          <a:solidFill>
                            <a:schemeClr val="tx1"/>
                          </a:solidFill>
                        </a:rPr>
                        <a:t>N</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605366">
                <a:tc>
                  <a:txBody>
                    <a:bodyPr/>
                    <a:lstStyle/>
                    <a:p>
                      <a:pPr algn="ctr"/>
                      <a:r>
                        <a:rPr lang="en-US" sz="3200" dirty="0" smtClean="0">
                          <a:solidFill>
                            <a:schemeClr val="tx1"/>
                          </a:solidFill>
                        </a:rPr>
                        <a:t>H</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
        <p:nvSpPr>
          <p:cNvPr id="37" name="TextBox 36"/>
          <p:cNvSpPr txBox="1"/>
          <p:nvPr/>
        </p:nvSpPr>
        <p:spPr>
          <a:xfrm>
            <a:off x="245888" y="3564636"/>
            <a:ext cx="8629170" cy="3231654"/>
          </a:xfrm>
          <a:prstGeom prst="rect">
            <a:avLst/>
          </a:prstGeom>
          <a:noFill/>
        </p:spPr>
        <p:txBody>
          <a:bodyPr wrap="square" rtlCol="0">
            <a:spAutoFit/>
          </a:bodyPr>
          <a:lstStyle/>
          <a:p>
            <a:r>
              <a:rPr lang="en-US" sz="2800" b="1" dirty="0" smtClean="0">
                <a:solidFill>
                  <a:srgbClr val="00FFFF"/>
                </a:solidFill>
                <a:latin typeface="Cambria"/>
                <a:cs typeface="Cambria"/>
              </a:rPr>
              <a:t>Choosing Coefficients</a:t>
            </a:r>
          </a:p>
          <a:p>
            <a:endParaRPr lang="en-US" sz="800" dirty="0">
              <a:solidFill>
                <a:schemeClr val="bg1"/>
              </a:solidFill>
              <a:latin typeface="Cambria"/>
              <a:cs typeface="Cambria"/>
            </a:endParaRPr>
          </a:p>
          <a:p>
            <a:r>
              <a:rPr lang="en-US" sz="2400" dirty="0" smtClean="0">
                <a:solidFill>
                  <a:schemeClr val="bg1"/>
                </a:solidFill>
                <a:latin typeface="Cambria"/>
                <a:cs typeface="Cambria"/>
              </a:rPr>
              <a:t>There are 2 hydrogen atoms on the reactants side and 3 hydrogen atoms on the products side.  The least common multiple of 2 &amp; 3 is 6.  Let’s see if this will help us balance this chemical equation. If we put a coefficient of 3 before H</a:t>
            </a:r>
            <a:r>
              <a:rPr lang="en-US" sz="2400" baseline="-25000" dirty="0" smtClean="0">
                <a:solidFill>
                  <a:schemeClr val="bg1"/>
                </a:solidFill>
                <a:latin typeface="Cambria"/>
                <a:cs typeface="Cambria"/>
              </a:rPr>
              <a:t>2 </a:t>
            </a:r>
            <a:r>
              <a:rPr lang="en-US" sz="2400" dirty="0">
                <a:solidFill>
                  <a:schemeClr val="bg1"/>
                </a:solidFill>
                <a:latin typeface="Cambria"/>
                <a:cs typeface="Cambria"/>
              </a:rPr>
              <a:t>o</a:t>
            </a:r>
            <a:r>
              <a:rPr lang="en-US" sz="2400" dirty="0" smtClean="0">
                <a:solidFill>
                  <a:schemeClr val="bg1"/>
                </a:solidFill>
                <a:latin typeface="Cambria"/>
                <a:cs typeface="Cambria"/>
              </a:rPr>
              <a:t>n the reactants side, </a:t>
            </a:r>
            <a:r>
              <a:rPr lang="en-US" sz="2400" dirty="0">
                <a:solidFill>
                  <a:schemeClr val="bg1"/>
                </a:solidFill>
                <a:latin typeface="Cambria"/>
                <a:cs typeface="Cambria"/>
              </a:rPr>
              <a:t>and a </a:t>
            </a:r>
            <a:r>
              <a:rPr lang="en-US" sz="2400" dirty="0" smtClean="0">
                <a:solidFill>
                  <a:schemeClr val="bg1"/>
                </a:solidFill>
                <a:latin typeface="Cambria"/>
                <a:cs typeface="Cambria"/>
              </a:rPr>
              <a:t>coefficient of 2 before NH</a:t>
            </a:r>
            <a:r>
              <a:rPr lang="en-US" sz="2400" baseline="-25000" dirty="0" smtClean="0">
                <a:solidFill>
                  <a:schemeClr val="bg1"/>
                </a:solidFill>
                <a:latin typeface="Cambria"/>
                <a:cs typeface="Cambria"/>
              </a:rPr>
              <a:t>3</a:t>
            </a:r>
            <a:r>
              <a:rPr lang="en-US" sz="2400" dirty="0" smtClean="0">
                <a:solidFill>
                  <a:schemeClr val="bg1"/>
                </a:solidFill>
                <a:latin typeface="Cambria"/>
                <a:cs typeface="Cambria"/>
              </a:rPr>
              <a:t> on the products side, </a:t>
            </a:r>
            <a:r>
              <a:rPr lang="en-US" sz="2400" b="1" u="sng" dirty="0" smtClean="0">
                <a:solidFill>
                  <a:schemeClr val="bg1"/>
                </a:solidFill>
                <a:latin typeface="Cambria"/>
                <a:cs typeface="Cambria"/>
              </a:rPr>
              <a:t>the equation is balanced</a:t>
            </a:r>
            <a:r>
              <a:rPr lang="en-US" sz="2400" dirty="0">
                <a:solidFill>
                  <a:schemeClr val="bg1"/>
                </a:solidFill>
                <a:latin typeface="Cambria"/>
                <a:cs typeface="Cambria"/>
              </a:rPr>
              <a:t> </a:t>
            </a:r>
            <a:r>
              <a:rPr lang="en-US" sz="2400" dirty="0" smtClean="0">
                <a:solidFill>
                  <a:schemeClr val="bg1"/>
                </a:solidFill>
                <a:latin typeface="Cambria"/>
                <a:cs typeface="Cambria"/>
              </a:rPr>
              <a:t>because there are 2 nitrogen atoms on each side and 6 hydrogen atoms on each side. </a:t>
            </a:r>
            <a:endParaRPr lang="en-US" sz="2800" dirty="0">
              <a:solidFill>
                <a:srgbClr val="00FFFF"/>
              </a:solidFill>
              <a:latin typeface="Cambria"/>
              <a:cs typeface="Cambria"/>
            </a:endParaRPr>
          </a:p>
        </p:txBody>
      </p:sp>
      <p:sp>
        <p:nvSpPr>
          <p:cNvPr id="55" name="TextBox 54"/>
          <p:cNvSpPr txBox="1"/>
          <p:nvPr/>
        </p:nvSpPr>
        <p:spPr>
          <a:xfrm>
            <a:off x="2843008" y="2680384"/>
            <a:ext cx="392656" cy="584776"/>
          </a:xfrm>
          <a:prstGeom prst="rect">
            <a:avLst/>
          </a:prstGeom>
          <a:noFill/>
        </p:spPr>
        <p:txBody>
          <a:bodyPr wrap="none" rtlCol="0">
            <a:spAutoFit/>
          </a:bodyPr>
          <a:lstStyle/>
          <a:p>
            <a:r>
              <a:rPr lang="en-US" sz="3200" dirty="0">
                <a:solidFill>
                  <a:srgbClr val="660066"/>
                </a:solidFill>
              </a:rPr>
              <a:t>6</a:t>
            </a:r>
          </a:p>
        </p:txBody>
      </p:sp>
      <p:sp>
        <p:nvSpPr>
          <p:cNvPr id="56" name="TextBox 55"/>
          <p:cNvSpPr txBox="1"/>
          <p:nvPr/>
        </p:nvSpPr>
        <p:spPr>
          <a:xfrm>
            <a:off x="6398413" y="2680384"/>
            <a:ext cx="392656" cy="584776"/>
          </a:xfrm>
          <a:prstGeom prst="rect">
            <a:avLst/>
          </a:prstGeom>
          <a:noFill/>
        </p:spPr>
        <p:txBody>
          <a:bodyPr wrap="none" rtlCol="0">
            <a:spAutoFit/>
          </a:bodyPr>
          <a:lstStyle/>
          <a:p>
            <a:r>
              <a:rPr lang="en-US" sz="3200" dirty="0">
                <a:solidFill>
                  <a:srgbClr val="660066"/>
                </a:solidFill>
              </a:rPr>
              <a:t>6</a:t>
            </a:r>
          </a:p>
        </p:txBody>
      </p:sp>
      <p:sp>
        <p:nvSpPr>
          <p:cNvPr id="61" name="TextBox 60"/>
          <p:cNvSpPr txBox="1"/>
          <p:nvPr/>
        </p:nvSpPr>
        <p:spPr>
          <a:xfrm>
            <a:off x="6398413" y="1991020"/>
            <a:ext cx="392656" cy="584776"/>
          </a:xfrm>
          <a:prstGeom prst="rect">
            <a:avLst/>
          </a:prstGeom>
          <a:noFill/>
        </p:spPr>
        <p:txBody>
          <a:bodyPr wrap="none" rtlCol="0">
            <a:spAutoFit/>
          </a:bodyPr>
          <a:lstStyle/>
          <a:p>
            <a:r>
              <a:rPr lang="en-US" sz="3200" dirty="0">
                <a:solidFill>
                  <a:srgbClr val="800080"/>
                </a:solidFill>
              </a:rPr>
              <a:t>2</a:t>
            </a:r>
          </a:p>
        </p:txBody>
      </p:sp>
      <p:sp>
        <p:nvSpPr>
          <p:cNvPr id="11" name="TextBox 10"/>
          <p:cNvSpPr txBox="1"/>
          <p:nvPr/>
        </p:nvSpPr>
        <p:spPr>
          <a:xfrm>
            <a:off x="3594992" y="1406244"/>
            <a:ext cx="392656" cy="584776"/>
          </a:xfrm>
          <a:prstGeom prst="rect">
            <a:avLst/>
          </a:prstGeom>
          <a:noFill/>
        </p:spPr>
        <p:txBody>
          <a:bodyPr wrap="none" rtlCol="0" anchor="t">
            <a:spAutoFit/>
          </a:bodyPr>
          <a:lstStyle/>
          <a:p>
            <a:r>
              <a:rPr lang="en-US" sz="3200" b="1" dirty="0">
                <a:solidFill>
                  <a:srgbClr val="800080"/>
                </a:solidFill>
              </a:rPr>
              <a:t>3</a:t>
            </a:r>
          </a:p>
        </p:txBody>
      </p:sp>
      <p:sp>
        <p:nvSpPr>
          <p:cNvPr id="12" name="TextBox 11"/>
          <p:cNvSpPr txBox="1"/>
          <p:nvPr/>
        </p:nvSpPr>
        <p:spPr>
          <a:xfrm>
            <a:off x="5613563" y="1406244"/>
            <a:ext cx="392656" cy="584776"/>
          </a:xfrm>
          <a:prstGeom prst="rect">
            <a:avLst/>
          </a:prstGeom>
          <a:noFill/>
        </p:spPr>
        <p:txBody>
          <a:bodyPr wrap="none" rtlCol="0" anchor="t">
            <a:spAutoFit/>
          </a:bodyPr>
          <a:lstStyle/>
          <a:p>
            <a:r>
              <a:rPr lang="en-US" sz="3200" b="1" dirty="0">
                <a:solidFill>
                  <a:srgbClr val="800080"/>
                </a:solidFill>
              </a:rPr>
              <a:t>2</a:t>
            </a:r>
          </a:p>
        </p:txBody>
      </p:sp>
      <p:sp>
        <p:nvSpPr>
          <p:cNvPr id="13" name="TextBox 12"/>
          <p:cNvSpPr txBox="1"/>
          <p:nvPr/>
        </p:nvSpPr>
        <p:spPr>
          <a:xfrm>
            <a:off x="2843008" y="1991020"/>
            <a:ext cx="392656" cy="584776"/>
          </a:xfrm>
          <a:prstGeom prst="rect">
            <a:avLst/>
          </a:prstGeom>
          <a:noFill/>
        </p:spPr>
        <p:txBody>
          <a:bodyPr wrap="none" rtlCol="0">
            <a:spAutoFit/>
          </a:bodyPr>
          <a:lstStyle/>
          <a:p>
            <a:r>
              <a:rPr lang="en-US" sz="3200" dirty="0">
                <a:solidFill>
                  <a:srgbClr val="800080"/>
                </a:solidFill>
              </a:rPr>
              <a:t>2</a:t>
            </a:r>
          </a:p>
        </p:txBody>
      </p:sp>
    </p:spTree>
    <p:extLst>
      <p:ext uri="{BB962C8B-B14F-4D97-AF65-F5344CB8AC3E}">
        <p14:creationId xmlns:p14="http://schemas.microsoft.com/office/powerpoint/2010/main" val="109977924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ssolv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61"/>
                                        </p:tgtEl>
                                        <p:attrNameLst>
                                          <p:attrName>style.visibility</p:attrName>
                                        </p:attrNameLst>
                                      </p:cBhvr>
                                      <p:to>
                                        <p:strVal val="visible"/>
                                      </p:to>
                                    </p:set>
                                    <p:animEffect transition="in" filter="dissolve">
                                      <p:cBhvr>
                                        <p:cTn id="22" dur="500"/>
                                        <p:tgtEl>
                                          <p:spTgt spid="6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dissolve">
                                      <p:cBhvr>
                                        <p:cTn id="27" dur="500"/>
                                        <p:tgtEl>
                                          <p:spTgt spid="55"/>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dissolve">
                                      <p:cBhvr>
                                        <p:cTn id="3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61" grpId="0"/>
      <p:bldP spid="11" grpId="0"/>
      <p:bldP spid="12"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Picture 16"/>
          <p:cNvPicPr>
            <a:picLocks noChangeAspect="1"/>
          </p:cNvPicPr>
          <p:nvPr/>
        </p:nvPicPr>
        <p:blipFill>
          <a:blip r:embed="rId2"/>
          <a:stretch>
            <a:fillRect/>
          </a:stretch>
        </p:blipFill>
        <p:spPr>
          <a:xfrm>
            <a:off x="0" y="0"/>
            <a:ext cx="9144000" cy="793803"/>
          </a:xfrm>
          <a:prstGeom prst="rect">
            <a:avLst/>
          </a:prstGeom>
        </p:spPr>
      </p:pic>
      <p:sp>
        <p:nvSpPr>
          <p:cNvPr id="21" name="TextBox 20"/>
          <p:cNvSpPr txBox="1"/>
          <p:nvPr/>
        </p:nvSpPr>
        <p:spPr>
          <a:xfrm>
            <a:off x="365418" y="793803"/>
            <a:ext cx="8464817" cy="1452705"/>
          </a:xfrm>
          <a:prstGeom prst="rect">
            <a:avLst/>
          </a:prstGeom>
          <a:noFill/>
        </p:spPr>
        <p:txBody>
          <a:bodyPr wrap="square" rtlCol="0">
            <a:spAutoFit/>
          </a:bodyPr>
          <a:lstStyle/>
          <a:p>
            <a:pPr>
              <a:lnSpc>
                <a:spcPct val="90000"/>
              </a:lnSpc>
            </a:pPr>
            <a:r>
              <a:rPr lang="en-US" sz="2800" b="1" dirty="0" smtClean="0">
                <a:solidFill>
                  <a:srgbClr val="00FF00"/>
                </a:solidFill>
                <a:latin typeface="Cambria"/>
                <a:cs typeface="Cambria"/>
              </a:rPr>
              <a:t>Writing Balanced </a:t>
            </a:r>
            <a:r>
              <a:rPr lang="en-US" sz="2800" b="1" dirty="0">
                <a:solidFill>
                  <a:srgbClr val="00FF00"/>
                </a:solidFill>
                <a:latin typeface="Cambria"/>
                <a:cs typeface="Cambria"/>
              </a:rPr>
              <a:t>C</a:t>
            </a:r>
            <a:r>
              <a:rPr lang="en-US" sz="2800" b="1" dirty="0" smtClean="0">
                <a:solidFill>
                  <a:srgbClr val="00FF00"/>
                </a:solidFill>
                <a:latin typeface="Cambria"/>
                <a:cs typeface="Cambria"/>
              </a:rPr>
              <a:t>hemical </a:t>
            </a:r>
            <a:r>
              <a:rPr lang="en-US" sz="2800" b="1" dirty="0">
                <a:solidFill>
                  <a:srgbClr val="00FF00"/>
                </a:solidFill>
                <a:latin typeface="Cambria"/>
                <a:cs typeface="Cambria"/>
              </a:rPr>
              <a:t>E</a:t>
            </a:r>
            <a:r>
              <a:rPr lang="en-US" sz="2800" b="1" dirty="0" smtClean="0">
                <a:solidFill>
                  <a:srgbClr val="00FF00"/>
                </a:solidFill>
                <a:latin typeface="Cambria"/>
                <a:cs typeface="Cambria"/>
              </a:rPr>
              <a:t>quations</a:t>
            </a:r>
          </a:p>
          <a:p>
            <a:pPr>
              <a:lnSpc>
                <a:spcPct val="90000"/>
              </a:lnSpc>
            </a:pPr>
            <a:endParaRPr lang="en-US" sz="800" dirty="0">
              <a:solidFill>
                <a:schemeClr val="bg1"/>
              </a:solidFill>
              <a:latin typeface="Cambria"/>
              <a:cs typeface="Cambria"/>
            </a:endParaRPr>
          </a:p>
          <a:p>
            <a:r>
              <a:rPr lang="en-US" sz="2800" dirty="0" smtClean="0">
                <a:solidFill>
                  <a:srgbClr val="00FFFF"/>
                </a:solidFill>
                <a:latin typeface="Cambria"/>
                <a:cs typeface="Cambria"/>
              </a:rPr>
              <a:t>To write a balanced chemical equation for most reactions follow these five steps.</a:t>
            </a:r>
            <a:endParaRPr lang="en-US" sz="2800" dirty="0">
              <a:solidFill>
                <a:srgbClr val="00FFFF"/>
              </a:solidFill>
              <a:latin typeface="Cambria"/>
              <a:cs typeface="Cambria"/>
            </a:endParaRPr>
          </a:p>
        </p:txBody>
      </p:sp>
      <p:sp>
        <p:nvSpPr>
          <p:cNvPr id="22" name="Rectangle 3"/>
          <p:cNvSpPr txBox="1">
            <a:spLocks noChangeArrowheads="1"/>
          </p:cNvSpPr>
          <p:nvPr/>
        </p:nvSpPr>
        <p:spPr>
          <a:xfrm>
            <a:off x="134471" y="2423872"/>
            <a:ext cx="8875057" cy="2659062"/>
          </a:xfrm>
          <a:prstGeom prst="rect">
            <a:avLst/>
          </a:prstGeom>
        </p:spPr>
        <p:txBody>
          <a:bodyPr vert="horz" lIns="91440" tIns="45720" rIns="91440" bIns="45720" rtlCol="0">
            <a:noAutofit/>
          </a:bodyPr>
          <a:lstStyle>
            <a:lvl1pPr marL="0" indent="0" algn="ctr" defTabSz="457200" rtl="0" eaLnBrk="1" latinLnBrk="0" hangingPunct="1">
              <a:spcBef>
                <a:spcPct val="20000"/>
              </a:spcBef>
              <a:buFont typeface="Arial"/>
              <a:buNone/>
              <a:defRPr sz="3200" kern="1200">
                <a:solidFill>
                  <a:schemeClr val="tx1">
                    <a:tint val="75000"/>
                  </a:schemeClr>
                </a:solidFill>
                <a:latin typeface="+mn-lt"/>
                <a:ea typeface="+mn-ea"/>
                <a:cs typeface="+mn-cs"/>
              </a:defRPr>
            </a:lvl1pPr>
            <a:lvl2pPr marL="457200" indent="0" algn="ctr" defTabSz="457200" rtl="0" eaLnBrk="1" latinLnBrk="0" hangingPunct="1">
              <a:spcBef>
                <a:spcPct val="20000"/>
              </a:spcBef>
              <a:buFont typeface="Arial"/>
              <a:buNone/>
              <a:defRPr sz="2800" kern="1200">
                <a:solidFill>
                  <a:schemeClr val="tx1">
                    <a:tint val="75000"/>
                  </a:schemeClr>
                </a:solidFill>
                <a:latin typeface="+mn-lt"/>
                <a:ea typeface="+mn-ea"/>
                <a:cs typeface="+mn-cs"/>
              </a:defRPr>
            </a:lvl2pPr>
            <a:lvl3pPr marL="914400" indent="0" algn="ctr" defTabSz="457200" rtl="0" eaLnBrk="1" latinLnBrk="0" hangingPunct="1">
              <a:spcBef>
                <a:spcPct val="20000"/>
              </a:spcBef>
              <a:buFont typeface="Arial"/>
              <a:buNone/>
              <a:defRPr sz="2400" kern="1200">
                <a:solidFill>
                  <a:schemeClr val="tx1">
                    <a:tint val="75000"/>
                  </a:schemeClr>
                </a:solidFill>
                <a:latin typeface="+mn-lt"/>
                <a:ea typeface="+mn-ea"/>
                <a:cs typeface="+mn-cs"/>
              </a:defRPr>
            </a:lvl3pPr>
            <a:lvl4pPr marL="1371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4pPr>
            <a:lvl5pPr marL="18288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pPr>
              <a:spcBef>
                <a:spcPct val="0"/>
              </a:spcBef>
              <a:buFont typeface="Monotype Sorts" charset="0"/>
              <a:buNone/>
            </a:pPr>
            <a:r>
              <a:rPr lang="en-US" sz="2800" dirty="0" smtClean="0">
                <a:solidFill>
                  <a:srgbClr val="FFD604"/>
                </a:solidFill>
                <a:latin typeface="Cambria"/>
                <a:cs typeface="Cambria"/>
              </a:rPr>
              <a:t>1. Write the unbalanced equation.</a:t>
            </a:r>
          </a:p>
          <a:p>
            <a:pPr>
              <a:buFont typeface="Monotype Sorts" charset="0"/>
              <a:buNone/>
            </a:pPr>
            <a:r>
              <a:rPr lang="en-US" sz="2800" dirty="0" smtClean="0">
                <a:solidFill>
                  <a:srgbClr val="FFD604"/>
                </a:solidFill>
                <a:latin typeface="Cambria"/>
                <a:cs typeface="Cambria"/>
              </a:rPr>
              <a:t>2. Count atoms on each side.</a:t>
            </a:r>
          </a:p>
          <a:p>
            <a:pPr>
              <a:buFont typeface="Monotype Sorts" charset="0"/>
              <a:buNone/>
            </a:pPr>
            <a:r>
              <a:rPr lang="en-US" sz="2200" dirty="0" smtClean="0">
                <a:solidFill>
                  <a:schemeClr val="bg1"/>
                </a:solidFill>
                <a:latin typeface="Cambria"/>
                <a:cs typeface="Cambria"/>
              </a:rPr>
              <a:t>Use an element inventory table.</a:t>
            </a:r>
          </a:p>
          <a:p>
            <a:pPr>
              <a:buFont typeface="Monotype Sorts" charset="0"/>
              <a:buNone/>
            </a:pPr>
            <a:r>
              <a:rPr lang="en-US" sz="2800" dirty="0" smtClean="0">
                <a:solidFill>
                  <a:srgbClr val="FFD604"/>
                </a:solidFill>
                <a:latin typeface="Cambria"/>
                <a:cs typeface="Cambria"/>
              </a:rPr>
              <a:t>3. Add coefficients to make #s equal.</a:t>
            </a:r>
          </a:p>
          <a:p>
            <a:pPr lvl="1">
              <a:spcBef>
                <a:spcPct val="0"/>
              </a:spcBef>
              <a:buFont typeface="Symbol" charset="0"/>
              <a:buNone/>
            </a:pPr>
            <a:r>
              <a:rPr lang="en-US" dirty="0" smtClean="0">
                <a:solidFill>
                  <a:srgbClr val="FFD604"/>
                </a:solidFill>
                <a:latin typeface="Cambria"/>
                <a:cs typeface="Cambria"/>
              </a:rPr>
              <a:t>Coefficient </a:t>
            </a:r>
            <a:r>
              <a:rPr lang="en-US" dirty="0" smtClean="0">
                <a:solidFill>
                  <a:srgbClr val="FFD604"/>
                </a:solidFill>
                <a:latin typeface="Cambria"/>
                <a:cs typeface="Cambria"/>
                <a:sym typeface="Symbol" charset="0"/>
              </a:rPr>
              <a:t> subscript = # atoms</a:t>
            </a:r>
          </a:p>
          <a:p>
            <a:pPr lvl="1">
              <a:spcBef>
                <a:spcPct val="0"/>
              </a:spcBef>
            </a:pPr>
            <a:r>
              <a:rPr lang="en-US" sz="2200" dirty="0">
                <a:solidFill>
                  <a:srgbClr val="FFFFFF"/>
                </a:solidFill>
                <a:latin typeface="Cambria"/>
                <a:cs typeface="Cambria"/>
              </a:rPr>
              <a:t>Use an element inventory table</a:t>
            </a:r>
            <a:r>
              <a:rPr lang="en-US" sz="2200" dirty="0" smtClean="0">
                <a:solidFill>
                  <a:srgbClr val="FFFFFF"/>
                </a:solidFill>
                <a:latin typeface="Cambria"/>
                <a:cs typeface="Cambria"/>
              </a:rPr>
              <a:t>.</a:t>
            </a:r>
            <a:endParaRPr lang="en-US" dirty="0" smtClean="0">
              <a:solidFill>
                <a:srgbClr val="FFFFFF"/>
              </a:solidFill>
              <a:latin typeface="Cambria"/>
              <a:cs typeface="Cambria"/>
              <a:sym typeface="Symbol" charset="0"/>
            </a:endParaRPr>
          </a:p>
          <a:p>
            <a:pPr>
              <a:buFont typeface="Monotype Sorts" charset="0"/>
              <a:buNone/>
            </a:pPr>
            <a:r>
              <a:rPr lang="en-US" sz="2800" dirty="0" smtClean="0">
                <a:solidFill>
                  <a:srgbClr val="FFD604"/>
                </a:solidFill>
                <a:latin typeface="Cambria"/>
                <a:cs typeface="Cambria"/>
              </a:rPr>
              <a:t>4. Reduce coefficients to lowest possible ratio. </a:t>
            </a:r>
          </a:p>
          <a:p>
            <a:pPr>
              <a:buFont typeface="Monotype Sorts" charset="0"/>
              <a:buNone/>
            </a:pPr>
            <a:r>
              <a:rPr lang="en-US" sz="2000" dirty="0" smtClean="0">
                <a:solidFill>
                  <a:srgbClr val="FFD604"/>
                </a:solidFill>
                <a:latin typeface="Cambria"/>
                <a:cs typeface="Cambria"/>
              </a:rPr>
              <a:t>(If necessary)</a:t>
            </a:r>
          </a:p>
          <a:p>
            <a:pPr>
              <a:buFont typeface="Monotype Sorts" charset="0"/>
              <a:buNone/>
            </a:pPr>
            <a:r>
              <a:rPr lang="en-US" sz="2800" dirty="0" smtClean="0">
                <a:solidFill>
                  <a:srgbClr val="FFD604"/>
                </a:solidFill>
                <a:latin typeface="Cambria"/>
                <a:cs typeface="Cambria"/>
              </a:rPr>
              <a:t>5. Double check atom balance!!!</a:t>
            </a:r>
            <a:endParaRPr lang="en-US" sz="2800" dirty="0">
              <a:solidFill>
                <a:srgbClr val="FFD604"/>
              </a:solidFill>
              <a:latin typeface="Cambria"/>
              <a:cs typeface="Cambria"/>
            </a:endParaRPr>
          </a:p>
        </p:txBody>
      </p:sp>
    </p:spTree>
    <p:extLst>
      <p:ext uri="{BB962C8B-B14F-4D97-AF65-F5344CB8AC3E}">
        <p14:creationId xmlns:p14="http://schemas.microsoft.com/office/powerpoint/2010/main" val="371969924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
                                            <p:txEl>
                                              <p:pRg st="0" end="0"/>
                                            </p:txEl>
                                          </p:spTgt>
                                        </p:tgtEl>
                                        <p:attrNameLst>
                                          <p:attrName>style.visibility</p:attrName>
                                        </p:attrNameLst>
                                      </p:cBhvr>
                                      <p:to>
                                        <p:strVal val="visible"/>
                                      </p:to>
                                    </p:set>
                                    <p:animEffect transition="in" filter="wipe(left)">
                                      <p:cBhvr>
                                        <p:cTn id="7" dur="500"/>
                                        <p:tgtEl>
                                          <p:spTgt spid="2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xEl>
                                              <p:pRg st="1" end="1"/>
                                            </p:txEl>
                                          </p:spTgt>
                                        </p:tgtEl>
                                        <p:attrNameLst>
                                          <p:attrName>style.visibility</p:attrName>
                                        </p:attrNameLst>
                                      </p:cBhvr>
                                      <p:to>
                                        <p:strVal val="visible"/>
                                      </p:to>
                                    </p:set>
                                    <p:animEffect transition="in" filter="wipe(left)">
                                      <p:cBhvr>
                                        <p:cTn id="12" dur="500"/>
                                        <p:tgtEl>
                                          <p:spTgt spid="2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2">
                                            <p:txEl>
                                              <p:pRg st="2" end="2"/>
                                            </p:txEl>
                                          </p:spTgt>
                                        </p:tgtEl>
                                        <p:attrNameLst>
                                          <p:attrName>style.visibility</p:attrName>
                                        </p:attrNameLst>
                                      </p:cBhvr>
                                      <p:to>
                                        <p:strVal val="visible"/>
                                      </p:to>
                                    </p:set>
                                    <p:animEffect transition="in" filter="wipe(left)">
                                      <p:cBhvr>
                                        <p:cTn id="17" dur="500"/>
                                        <p:tgtEl>
                                          <p:spTgt spid="2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
                                            <p:txEl>
                                              <p:pRg st="3" end="3"/>
                                            </p:txEl>
                                          </p:spTgt>
                                        </p:tgtEl>
                                        <p:attrNameLst>
                                          <p:attrName>style.visibility</p:attrName>
                                        </p:attrNameLst>
                                      </p:cBhvr>
                                      <p:to>
                                        <p:strVal val="visible"/>
                                      </p:to>
                                    </p:set>
                                    <p:animEffect transition="in" filter="wipe(left)">
                                      <p:cBhvr>
                                        <p:cTn id="22" dur="500"/>
                                        <p:tgtEl>
                                          <p:spTgt spid="22">
                                            <p:txEl>
                                              <p:pRg st="3" end="3"/>
                                            </p:txEl>
                                          </p:spTgt>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2">
                                            <p:txEl>
                                              <p:pRg st="4" end="4"/>
                                            </p:txEl>
                                          </p:spTgt>
                                        </p:tgtEl>
                                        <p:attrNameLst>
                                          <p:attrName>style.visibility</p:attrName>
                                        </p:attrNameLst>
                                      </p:cBhvr>
                                      <p:to>
                                        <p:strVal val="visible"/>
                                      </p:to>
                                    </p:set>
                                    <p:animEffect transition="in" filter="wipe(left)">
                                      <p:cBhvr>
                                        <p:cTn id="25" dur="500"/>
                                        <p:tgtEl>
                                          <p:spTgt spid="22">
                                            <p:txEl>
                                              <p:pRg st="4" end="4"/>
                                            </p:txEl>
                                          </p:spTgt>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2">
                                            <p:txEl>
                                              <p:pRg st="5" end="5"/>
                                            </p:txEl>
                                          </p:spTgt>
                                        </p:tgtEl>
                                        <p:attrNameLst>
                                          <p:attrName>style.visibility</p:attrName>
                                        </p:attrNameLst>
                                      </p:cBhvr>
                                      <p:to>
                                        <p:strVal val="visible"/>
                                      </p:to>
                                    </p:set>
                                    <p:animEffect transition="in" filter="wipe(left)">
                                      <p:cBhvr>
                                        <p:cTn id="28" dur="500"/>
                                        <p:tgtEl>
                                          <p:spTgt spid="22">
                                            <p:txEl>
                                              <p:pRg st="5" end="5"/>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22">
                                            <p:txEl>
                                              <p:pRg st="6" end="6"/>
                                            </p:txEl>
                                          </p:spTgt>
                                        </p:tgtEl>
                                        <p:attrNameLst>
                                          <p:attrName>style.visibility</p:attrName>
                                        </p:attrNameLst>
                                      </p:cBhvr>
                                      <p:to>
                                        <p:strVal val="visible"/>
                                      </p:to>
                                    </p:set>
                                    <p:animEffect transition="in" filter="wipe(left)">
                                      <p:cBhvr>
                                        <p:cTn id="33" dur="500"/>
                                        <p:tgtEl>
                                          <p:spTgt spid="22">
                                            <p:txEl>
                                              <p:pRg st="6" end="6"/>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2">
                                            <p:txEl>
                                              <p:pRg st="7" end="7"/>
                                            </p:txEl>
                                          </p:spTgt>
                                        </p:tgtEl>
                                        <p:attrNameLst>
                                          <p:attrName>style.visibility</p:attrName>
                                        </p:attrNameLst>
                                      </p:cBhvr>
                                      <p:to>
                                        <p:strVal val="visible"/>
                                      </p:to>
                                    </p:set>
                                    <p:animEffect transition="in" filter="wipe(left)">
                                      <p:cBhvr>
                                        <p:cTn id="38" dur="500"/>
                                        <p:tgtEl>
                                          <p:spTgt spid="22">
                                            <p:txEl>
                                              <p:pRg st="7" end="7"/>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2">
                                            <p:txEl>
                                              <p:pRg st="8" end="8"/>
                                            </p:txEl>
                                          </p:spTgt>
                                        </p:tgtEl>
                                        <p:attrNameLst>
                                          <p:attrName>style.visibility</p:attrName>
                                        </p:attrNameLst>
                                      </p:cBhvr>
                                      <p:to>
                                        <p:strVal val="visible"/>
                                      </p:to>
                                    </p:set>
                                    <p:animEffect transition="in" filter="wipe(left)">
                                      <p:cBhvr>
                                        <p:cTn id="43" dur="500"/>
                                        <p:tgtEl>
                                          <p:spTgt spid="2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uild="p"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61763" y="1352961"/>
            <a:ext cx="8614768" cy="4307385"/>
          </a:xfrm>
          <a:prstGeom prst="rect">
            <a:avLst/>
          </a:prstGeom>
          <a:ln>
            <a:solidFill>
              <a:srgbClr val="000000"/>
            </a:solidFill>
          </a:ln>
        </p:spPr>
      </p:pic>
    </p:spTree>
    <p:extLst>
      <p:ext uri="{BB962C8B-B14F-4D97-AF65-F5344CB8AC3E}">
        <p14:creationId xmlns:p14="http://schemas.microsoft.com/office/powerpoint/2010/main" val="663676221"/>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2453429912"/>
              </p:ext>
            </p:extLst>
          </p:nvPr>
        </p:nvGraphicFramePr>
        <p:xfrm>
          <a:off x="662634" y="3667848"/>
          <a:ext cx="8018664" cy="2895600"/>
        </p:xfrm>
        <a:graphic>
          <a:graphicData uri="http://schemas.openxmlformats.org/drawingml/2006/table">
            <a:tbl>
              <a:tblPr firstRow="1" bandRow="1">
                <a:tableStyleId>{5C22544A-7EE6-4342-B048-85BDC9FD1C3A}</a:tableStyleId>
              </a:tblPr>
              <a:tblGrid>
                <a:gridCol w="908134"/>
                <a:gridCol w="3392668"/>
                <a:gridCol w="3717862"/>
              </a:tblGrid>
              <a:tr h="568879">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sz="3200" b="1" dirty="0" smtClean="0">
                          <a:solidFill>
                            <a:schemeClr val="tx1"/>
                          </a:solidFill>
                        </a:rPr>
                        <a:t>Element Inventory</a:t>
                      </a:r>
                      <a:r>
                        <a:rPr kumimoji="1" lang="en-US" sz="3200" b="1" baseline="0" dirty="0" smtClean="0">
                          <a:solidFill>
                            <a:schemeClr val="tx1"/>
                          </a:solidFill>
                        </a:rPr>
                        <a:t>- Unbalanced</a:t>
                      </a:r>
                      <a:endParaRPr kumimoji="1" lang="en-US" sz="3200" b="1" dirty="0" smtClean="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568879">
                <a:tc gridSpan="3">
                  <a:txBody>
                    <a:bodyPr/>
                    <a:lstStyle/>
                    <a:p>
                      <a:pPr marL="0" indent="0" algn="ctr">
                        <a:buNone/>
                      </a:pPr>
                      <a:r>
                        <a:rPr kumimoji="1" lang="en-US" sz="3200" b="1" baseline="0" dirty="0" smtClean="0">
                          <a:solidFill>
                            <a:schemeClr val="tx1"/>
                          </a:solidFill>
                        </a:rPr>
                        <a:t> </a:t>
                      </a:r>
                      <a:r>
                        <a:rPr kumimoji="1" lang="en-US" sz="3200" b="1" dirty="0" smtClean="0">
                          <a:cs typeface="Calibri"/>
                          <a:sym typeface="Symbol" charset="0"/>
                        </a:rPr>
                        <a:t>CO</a:t>
                      </a:r>
                      <a:r>
                        <a:rPr kumimoji="1" lang="en-US" sz="3200" b="1" baseline="-25000" dirty="0" smtClean="0">
                          <a:cs typeface="Calibri"/>
                          <a:sym typeface="Symbol" charset="0"/>
                        </a:rPr>
                        <a:t>2</a:t>
                      </a:r>
                      <a:r>
                        <a:rPr kumimoji="1" lang="en-US" sz="3200" b="1" dirty="0" smtClean="0">
                          <a:cs typeface="Calibri"/>
                          <a:sym typeface="Symbol" charset="0"/>
                        </a:rPr>
                        <a:t> + H</a:t>
                      </a:r>
                      <a:r>
                        <a:rPr kumimoji="1" lang="en-US" sz="3200" b="1" baseline="-25000" dirty="0" smtClean="0">
                          <a:cs typeface="Calibri"/>
                          <a:sym typeface="Symbol" charset="0"/>
                        </a:rPr>
                        <a:t>2</a:t>
                      </a:r>
                      <a:r>
                        <a:rPr kumimoji="1" lang="en-US" sz="3200" b="1" dirty="0" smtClean="0">
                          <a:cs typeface="Calibri"/>
                          <a:sym typeface="Symbol" charset="0"/>
                        </a:rPr>
                        <a:t>O   C</a:t>
                      </a:r>
                      <a:r>
                        <a:rPr kumimoji="1" lang="en-US" sz="3200" b="1" baseline="-25000" dirty="0" smtClean="0">
                          <a:cs typeface="Calibri"/>
                          <a:sym typeface="Symbol" charset="0"/>
                        </a:rPr>
                        <a:t>6</a:t>
                      </a:r>
                      <a:r>
                        <a:rPr kumimoji="1" lang="en-US" sz="3200" b="1" dirty="0" smtClean="0">
                          <a:cs typeface="Calibri"/>
                          <a:sym typeface="Symbol" charset="0"/>
                        </a:rPr>
                        <a:t>H</a:t>
                      </a:r>
                      <a:r>
                        <a:rPr kumimoji="1" lang="en-US" sz="3200" b="1" baseline="-25000" dirty="0" smtClean="0">
                          <a:cs typeface="Calibri"/>
                          <a:sym typeface="Symbol" charset="0"/>
                        </a:rPr>
                        <a:t>12</a:t>
                      </a:r>
                      <a:r>
                        <a:rPr kumimoji="1" lang="en-US" sz="3200" b="1" dirty="0" smtClean="0">
                          <a:cs typeface="Calibri"/>
                          <a:sym typeface="Symbol" charset="0"/>
                        </a:rPr>
                        <a:t>O</a:t>
                      </a:r>
                      <a:r>
                        <a:rPr kumimoji="1" lang="en-US" sz="3200" b="1" baseline="-25000" dirty="0" smtClean="0">
                          <a:cs typeface="Calibri"/>
                          <a:sym typeface="Symbol" charset="0"/>
                        </a:rPr>
                        <a:t>6</a:t>
                      </a:r>
                      <a:r>
                        <a:rPr kumimoji="1" lang="en-US" sz="3200" b="1" dirty="0" smtClean="0">
                          <a:cs typeface="Calibri"/>
                          <a:sym typeface="Symbol" charset="0"/>
                        </a:rPr>
                        <a:t> +</a:t>
                      </a:r>
                      <a:r>
                        <a:rPr kumimoji="1" lang="en-US" sz="3200" b="1" baseline="0" dirty="0" smtClean="0">
                          <a:cs typeface="Calibri"/>
                          <a:sym typeface="Symbol" charset="0"/>
                        </a:rPr>
                        <a:t> </a:t>
                      </a:r>
                      <a:r>
                        <a:rPr kumimoji="1" lang="en-US" sz="3200" b="1" dirty="0" smtClean="0">
                          <a:cs typeface="Calibri"/>
                          <a:sym typeface="Symbol" charset="0"/>
                        </a:rPr>
                        <a:t>O</a:t>
                      </a:r>
                      <a:r>
                        <a:rPr kumimoji="1" lang="en-US" sz="3200" b="1" baseline="-25000" dirty="0" smtClean="0">
                          <a:cs typeface="Calibri"/>
                          <a:sym typeface="Symbol" charset="0"/>
                        </a:rPr>
                        <a:t>2</a:t>
                      </a:r>
                      <a:endParaRPr kumimoji="1" lang="en-US" sz="3200" b="1" baseline="-25000" dirty="0">
                        <a:cs typeface="Calibri"/>
                        <a:sym typeface="Symbol" charset="0"/>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554576">
                <a:tc>
                  <a:txBody>
                    <a:bodyPr/>
                    <a:lstStyle/>
                    <a:p>
                      <a:pPr algn="ctr"/>
                      <a:r>
                        <a:rPr lang="en-US" sz="3200" dirty="0" smtClean="0">
                          <a:solidFill>
                            <a:schemeClr val="tx1"/>
                          </a:solidFill>
                        </a:rPr>
                        <a:t>C</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554576">
                <a:tc>
                  <a:txBody>
                    <a:bodyPr/>
                    <a:lstStyle/>
                    <a:p>
                      <a:pPr algn="ctr"/>
                      <a:r>
                        <a:rPr lang="en-US" sz="3200" dirty="0" smtClean="0">
                          <a:solidFill>
                            <a:schemeClr val="tx1"/>
                          </a:solidFill>
                        </a:rPr>
                        <a:t>O</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554576">
                <a:tc>
                  <a:txBody>
                    <a:bodyPr/>
                    <a:lstStyle/>
                    <a:p>
                      <a:pPr algn="ctr"/>
                      <a:r>
                        <a:rPr lang="en-US" sz="3200" dirty="0" smtClean="0">
                          <a:solidFill>
                            <a:schemeClr val="tx1"/>
                          </a:solidFill>
                        </a:rPr>
                        <a:t>H</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
        <p:nvSpPr>
          <p:cNvPr id="7" name="TextBox 6"/>
          <p:cNvSpPr txBox="1"/>
          <p:nvPr/>
        </p:nvSpPr>
        <p:spPr>
          <a:xfrm>
            <a:off x="283882" y="813342"/>
            <a:ext cx="8218597" cy="1169551"/>
          </a:xfrm>
          <a:prstGeom prst="rect">
            <a:avLst/>
          </a:prstGeom>
          <a:noFill/>
        </p:spPr>
        <p:txBody>
          <a:bodyPr wrap="square" rtlCol="0">
            <a:spAutoFit/>
          </a:bodyPr>
          <a:lstStyle/>
          <a:p>
            <a:r>
              <a:rPr lang="en-US" sz="2400" b="1" dirty="0" smtClean="0">
                <a:solidFill>
                  <a:srgbClr val="FFD604"/>
                </a:solidFill>
                <a:latin typeface="Cambria"/>
                <a:cs typeface="Cambria"/>
              </a:rPr>
              <a:t>Step 1</a:t>
            </a:r>
            <a:r>
              <a:rPr lang="en-US" sz="2400" dirty="0" smtClean="0">
                <a:solidFill>
                  <a:srgbClr val="FFD604"/>
                </a:solidFill>
                <a:latin typeface="Cambria"/>
                <a:cs typeface="Cambria"/>
              </a:rPr>
              <a:t>- Write the unbalanced equation: </a:t>
            </a:r>
            <a:r>
              <a:rPr kumimoji="1" lang="en-US" sz="2400" b="1" dirty="0">
                <a:solidFill>
                  <a:srgbClr val="FFD604"/>
                </a:solidFill>
                <a:latin typeface="Cambria"/>
                <a:cs typeface="Cambria"/>
              </a:rPr>
              <a:t> </a:t>
            </a:r>
            <a:endParaRPr kumimoji="1" lang="en-US" sz="2400" b="1" dirty="0" smtClean="0">
              <a:solidFill>
                <a:srgbClr val="FFD604"/>
              </a:solidFill>
              <a:latin typeface="Cambria"/>
              <a:cs typeface="Cambria"/>
            </a:endParaRPr>
          </a:p>
          <a:p>
            <a:pPr algn="ctr"/>
            <a:r>
              <a:rPr kumimoji="1" lang="en-US" sz="2400" b="1" dirty="0">
                <a:solidFill>
                  <a:schemeClr val="bg1"/>
                </a:solidFill>
              </a:rPr>
              <a:t> </a:t>
            </a:r>
            <a:r>
              <a:rPr kumimoji="1" lang="en-US" sz="2400" b="1" dirty="0">
                <a:solidFill>
                  <a:schemeClr val="bg1"/>
                </a:solidFill>
                <a:cs typeface="Calibri"/>
                <a:sym typeface="Symbol" charset="0"/>
              </a:rPr>
              <a:t>CO</a:t>
            </a:r>
            <a:r>
              <a:rPr kumimoji="1" lang="en-US" sz="2400" b="1" baseline="-25000" dirty="0">
                <a:solidFill>
                  <a:schemeClr val="bg1"/>
                </a:solidFill>
                <a:cs typeface="Calibri"/>
                <a:sym typeface="Symbol" charset="0"/>
              </a:rPr>
              <a:t>2</a:t>
            </a:r>
            <a:r>
              <a:rPr kumimoji="1" lang="en-US" sz="2400" b="1" dirty="0">
                <a:solidFill>
                  <a:schemeClr val="bg1"/>
                </a:solidFill>
                <a:cs typeface="Calibri"/>
                <a:sym typeface="Symbol" charset="0"/>
              </a:rPr>
              <a:t> + H</a:t>
            </a:r>
            <a:r>
              <a:rPr kumimoji="1" lang="en-US" sz="2400" b="1" baseline="-25000" dirty="0">
                <a:solidFill>
                  <a:schemeClr val="bg1"/>
                </a:solidFill>
                <a:cs typeface="Calibri"/>
                <a:sym typeface="Symbol" charset="0"/>
              </a:rPr>
              <a:t>2</a:t>
            </a:r>
            <a:r>
              <a:rPr kumimoji="1" lang="en-US" sz="2400" b="1" dirty="0">
                <a:solidFill>
                  <a:schemeClr val="bg1"/>
                </a:solidFill>
                <a:cs typeface="Calibri"/>
                <a:sym typeface="Symbol" charset="0"/>
              </a:rPr>
              <a:t>O   C</a:t>
            </a:r>
            <a:r>
              <a:rPr kumimoji="1" lang="en-US" sz="2400" b="1" baseline="-25000" dirty="0">
                <a:solidFill>
                  <a:schemeClr val="bg1"/>
                </a:solidFill>
                <a:cs typeface="Calibri"/>
                <a:sym typeface="Symbol" charset="0"/>
              </a:rPr>
              <a:t>6</a:t>
            </a:r>
            <a:r>
              <a:rPr kumimoji="1" lang="en-US" sz="2400" b="1" dirty="0">
                <a:solidFill>
                  <a:schemeClr val="bg1"/>
                </a:solidFill>
                <a:cs typeface="Calibri"/>
                <a:sym typeface="Symbol" charset="0"/>
              </a:rPr>
              <a:t>H</a:t>
            </a:r>
            <a:r>
              <a:rPr kumimoji="1" lang="en-US" sz="2400" b="1" baseline="-25000" dirty="0">
                <a:solidFill>
                  <a:schemeClr val="bg1"/>
                </a:solidFill>
                <a:cs typeface="Calibri"/>
                <a:sym typeface="Symbol" charset="0"/>
              </a:rPr>
              <a:t>12</a:t>
            </a:r>
            <a:r>
              <a:rPr kumimoji="1" lang="en-US" sz="2400" b="1" dirty="0">
                <a:solidFill>
                  <a:schemeClr val="bg1"/>
                </a:solidFill>
                <a:cs typeface="Calibri"/>
                <a:sym typeface="Symbol" charset="0"/>
              </a:rPr>
              <a:t>O</a:t>
            </a:r>
            <a:r>
              <a:rPr kumimoji="1" lang="en-US" sz="2400" b="1" baseline="-25000" dirty="0">
                <a:solidFill>
                  <a:schemeClr val="bg1"/>
                </a:solidFill>
                <a:cs typeface="Calibri"/>
                <a:sym typeface="Symbol" charset="0"/>
              </a:rPr>
              <a:t>6</a:t>
            </a:r>
            <a:r>
              <a:rPr kumimoji="1" lang="en-US" sz="2400" b="1" dirty="0">
                <a:solidFill>
                  <a:schemeClr val="bg1"/>
                </a:solidFill>
                <a:cs typeface="Calibri"/>
                <a:sym typeface="Symbol" charset="0"/>
              </a:rPr>
              <a:t> + O</a:t>
            </a:r>
            <a:r>
              <a:rPr kumimoji="1" lang="en-US" sz="2400" b="1" baseline="-25000" dirty="0">
                <a:solidFill>
                  <a:schemeClr val="bg1"/>
                </a:solidFill>
                <a:cs typeface="Calibri"/>
                <a:sym typeface="Symbol" charset="0"/>
              </a:rPr>
              <a:t>2</a:t>
            </a:r>
          </a:p>
          <a:p>
            <a:pPr algn="ctr"/>
            <a:endParaRPr kumimoji="1" lang="en-US" sz="400" dirty="0" smtClean="0">
              <a:solidFill>
                <a:schemeClr val="bg1"/>
              </a:solidFill>
              <a:latin typeface="Cambria"/>
              <a:cs typeface="Cambria"/>
              <a:sym typeface="Wingdings"/>
            </a:endParaRPr>
          </a:p>
          <a:p>
            <a:pPr algn="ctr"/>
            <a:r>
              <a:rPr kumimoji="1" lang="en-US" dirty="0" smtClean="0">
                <a:solidFill>
                  <a:schemeClr val="bg1"/>
                </a:solidFill>
                <a:latin typeface="Cambria"/>
                <a:cs typeface="Cambria"/>
                <a:sym typeface="Wingdings"/>
              </a:rPr>
              <a:t>(Oxygen is a diatomic molecule, so there must be 2)</a:t>
            </a:r>
          </a:p>
        </p:txBody>
      </p:sp>
      <p:sp>
        <p:nvSpPr>
          <p:cNvPr id="2" name="Rectangle 1"/>
          <p:cNvSpPr/>
          <p:nvPr/>
        </p:nvSpPr>
        <p:spPr>
          <a:xfrm>
            <a:off x="277310" y="2091587"/>
            <a:ext cx="8650941" cy="1200328"/>
          </a:xfrm>
          <a:prstGeom prst="rect">
            <a:avLst/>
          </a:prstGeom>
        </p:spPr>
        <p:txBody>
          <a:bodyPr wrap="square">
            <a:spAutoFit/>
          </a:bodyPr>
          <a:lstStyle/>
          <a:p>
            <a:pPr algn="ctr">
              <a:buFont typeface="Monotype Sorts" charset="0"/>
              <a:buNone/>
            </a:pPr>
            <a:r>
              <a:rPr lang="en-US" sz="2400" b="1" dirty="0" smtClean="0">
                <a:solidFill>
                  <a:srgbClr val="FFD604"/>
                </a:solidFill>
                <a:latin typeface="Cambria"/>
                <a:cs typeface="Cambria"/>
              </a:rPr>
              <a:t>Step 2</a:t>
            </a:r>
            <a:r>
              <a:rPr lang="en-US" sz="2400" dirty="0" smtClean="0">
                <a:solidFill>
                  <a:srgbClr val="FFD604"/>
                </a:solidFill>
                <a:latin typeface="Cambria"/>
                <a:cs typeface="Cambria"/>
              </a:rPr>
              <a:t>- Count </a:t>
            </a:r>
            <a:r>
              <a:rPr lang="en-US" sz="2400" dirty="0">
                <a:solidFill>
                  <a:srgbClr val="FFD604"/>
                </a:solidFill>
                <a:latin typeface="Cambria"/>
                <a:cs typeface="Cambria"/>
              </a:rPr>
              <a:t>atoms on each </a:t>
            </a:r>
            <a:r>
              <a:rPr lang="en-US" sz="2400" dirty="0" smtClean="0">
                <a:solidFill>
                  <a:srgbClr val="FFD604"/>
                </a:solidFill>
                <a:latin typeface="Cambria"/>
                <a:cs typeface="Cambria"/>
              </a:rPr>
              <a:t>side: (</a:t>
            </a:r>
            <a:r>
              <a:rPr lang="en-US" sz="2200" dirty="0" smtClean="0">
                <a:solidFill>
                  <a:srgbClr val="FFD604"/>
                </a:solidFill>
                <a:latin typeface="Cambria"/>
                <a:cs typeface="Cambria"/>
              </a:rPr>
              <a:t>Use </a:t>
            </a:r>
            <a:r>
              <a:rPr lang="en-US" sz="2200" dirty="0">
                <a:solidFill>
                  <a:srgbClr val="FFD604"/>
                </a:solidFill>
                <a:latin typeface="Cambria"/>
                <a:cs typeface="Cambria"/>
              </a:rPr>
              <a:t>an element inventory table</a:t>
            </a:r>
            <a:r>
              <a:rPr lang="en-US" sz="2200" dirty="0" smtClean="0">
                <a:solidFill>
                  <a:srgbClr val="FFD604"/>
                </a:solidFill>
                <a:latin typeface="Cambria"/>
                <a:cs typeface="Cambria"/>
              </a:rPr>
              <a:t>.)</a:t>
            </a:r>
          </a:p>
          <a:p>
            <a:pPr algn="ctr">
              <a:buFont typeface="Monotype Sorts" charset="0"/>
              <a:buNone/>
            </a:pPr>
            <a:r>
              <a:rPr lang="en-US" sz="2400" dirty="0" smtClean="0">
                <a:solidFill>
                  <a:schemeClr val="bg1"/>
                </a:solidFill>
                <a:latin typeface="Cambria"/>
                <a:cs typeface="Cambria"/>
              </a:rPr>
              <a:t>None of the carbon, oxygen, and hydrogen atoms are balanced.  The equation is not balanced. </a:t>
            </a:r>
            <a:endParaRPr lang="en-US" sz="2400" dirty="0">
              <a:solidFill>
                <a:srgbClr val="FFD604"/>
              </a:solidFill>
              <a:latin typeface="Cambria"/>
              <a:cs typeface="Cambria"/>
            </a:endParaRPr>
          </a:p>
        </p:txBody>
      </p:sp>
      <p:sp>
        <p:nvSpPr>
          <p:cNvPr id="9" name="TextBox 8"/>
          <p:cNvSpPr txBox="1"/>
          <p:nvPr/>
        </p:nvSpPr>
        <p:spPr>
          <a:xfrm>
            <a:off x="2843008" y="4729119"/>
            <a:ext cx="392656" cy="584776"/>
          </a:xfrm>
          <a:prstGeom prst="rect">
            <a:avLst/>
          </a:prstGeom>
          <a:noFill/>
        </p:spPr>
        <p:txBody>
          <a:bodyPr wrap="none" rtlCol="0">
            <a:spAutoFit/>
          </a:bodyPr>
          <a:lstStyle/>
          <a:p>
            <a:r>
              <a:rPr lang="en-US" sz="3200" dirty="0" smtClean="0">
                <a:solidFill>
                  <a:srgbClr val="FF0000"/>
                </a:solidFill>
              </a:rPr>
              <a:t>1</a:t>
            </a:r>
            <a:endParaRPr lang="en-US" sz="3200" dirty="0">
              <a:solidFill>
                <a:srgbClr val="FF0000"/>
              </a:solidFill>
            </a:endParaRPr>
          </a:p>
        </p:txBody>
      </p:sp>
      <p:sp>
        <p:nvSpPr>
          <p:cNvPr id="10" name="TextBox 9"/>
          <p:cNvSpPr txBox="1"/>
          <p:nvPr/>
        </p:nvSpPr>
        <p:spPr>
          <a:xfrm>
            <a:off x="6342232" y="4729119"/>
            <a:ext cx="392656" cy="584776"/>
          </a:xfrm>
          <a:prstGeom prst="rect">
            <a:avLst/>
          </a:prstGeom>
          <a:noFill/>
        </p:spPr>
        <p:txBody>
          <a:bodyPr wrap="none" rtlCol="0">
            <a:spAutoFit/>
          </a:bodyPr>
          <a:lstStyle/>
          <a:p>
            <a:r>
              <a:rPr lang="en-US" sz="3200" dirty="0">
                <a:solidFill>
                  <a:srgbClr val="FF0000"/>
                </a:solidFill>
              </a:rPr>
              <a:t>6</a:t>
            </a:r>
          </a:p>
        </p:txBody>
      </p:sp>
      <p:sp>
        <p:nvSpPr>
          <p:cNvPr id="11" name="TextBox 10"/>
          <p:cNvSpPr txBox="1"/>
          <p:nvPr/>
        </p:nvSpPr>
        <p:spPr>
          <a:xfrm>
            <a:off x="2867215" y="5329982"/>
            <a:ext cx="392656" cy="584776"/>
          </a:xfrm>
          <a:prstGeom prst="rect">
            <a:avLst/>
          </a:prstGeom>
          <a:noFill/>
        </p:spPr>
        <p:txBody>
          <a:bodyPr wrap="none" rtlCol="0">
            <a:spAutoFit/>
          </a:bodyPr>
          <a:lstStyle/>
          <a:p>
            <a:r>
              <a:rPr lang="en-US" sz="3200" dirty="0">
                <a:solidFill>
                  <a:srgbClr val="FF0000"/>
                </a:solidFill>
              </a:rPr>
              <a:t>3</a:t>
            </a:r>
          </a:p>
        </p:txBody>
      </p:sp>
      <p:sp>
        <p:nvSpPr>
          <p:cNvPr id="12" name="TextBox 11"/>
          <p:cNvSpPr txBox="1"/>
          <p:nvPr/>
        </p:nvSpPr>
        <p:spPr>
          <a:xfrm>
            <a:off x="6332974" y="5329982"/>
            <a:ext cx="392656" cy="584776"/>
          </a:xfrm>
          <a:prstGeom prst="rect">
            <a:avLst/>
          </a:prstGeom>
          <a:noFill/>
        </p:spPr>
        <p:txBody>
          <a:bodyPr wrap="none" rtlCol="0">
            <a:spAutoFit/>
          </a:bodyPr>
          <a:lstStyle/>
          <a:p>
            <a:r>
              <a:rPr lang="en-US" sz="3200" dirty="0">
                <a:solidFill>
                  <a:srgbClr val="FF0000"/>
                </a:solidFill>
              </a:rPr>
              <a:t>8</a:t>
            </a:r>
          </a:p>
        </p:txBody>
      </p:sp>
      <p:sp>
        <p:nvSpPr>
          <p:cNvPr id="13" name="TextBox 12"/>
          <p:cNvSpPr txBox="1"/>
          <p:nvPr/>
        </p:nvSpPr>
        <p:spPr>
          <a:xfrm>
            <a:off x="283882" y="238749"/>
            <a:ext cx="8650941" cy="461665"/>
          </a:xfrm>
          <a:prstGeom prst="rect">
            <a:avLst/>
          </a:prstGeom>
          <a:noFill/>
        </p:spPr>
        <p:txBody>
          <a:bodyPr wrap="square" rtlCol="0">
            <a:spAutoFit/>
          </a:bodyPr>
          <a:lstStyle/>
          <a:p>
            <a:r>
              <a:rPr lang="en-US" sz="2400" b="1" dirty="0">
                <a:solidFill>
                  <a:srgbClr val="00FF00"/>
                </a:solidFill>
                <a:latin typeface="Cambria"/>
                <a:cs typeface="Cambria"/>
              </a:rPr>
              <a:t>Writing Balanced Chemical </a:t>
            </a:r>
            <a:r>
              <a:rPr lang="en-US" sz="2400" b="1" dirty="0" smtClean="0">
                <a:solidFill>
                  <a:srgbClr val="00FF00"/>
                </a:solidFill>
                <a:latin typeface="Cambria"/>
                <a:cs typeface="Cambria"/>
              </a:rPr>
              <a:t>Equations- Photosynthesis</a:t>
            </a:r>
            <a:endParaRPr lang="en-US" sz="2400" b="1" dirty="0">
              <a:solidFill>
                <a:srgbClr val="00FF00"/>
              </a:solidFill>
              <a:latin typeface="Cambria"/>
              <a:cs typeface="Cambria"/>
            </a:endParaRPr>
          </a:p>
        </p:txBody>
      </p:sp>
      <p:sp>
        <p:nvSpPr>
          <p:cNvPr id="15" name="TextBox 14"/>
          <p:cNvSpPr txBox="1"/>
          <p:nvPr/>
        </p:nvSpPr>
        <p:spPr>
          <a:xfrm>
            <a:off x="2843008" y="5978672"/>
            <a:ext cx="392656" cy="584776"/>
          </a:xfrm>
          <a:prstGeom prst="rect">
            <a:avLst/>
          </a:prstGeom>
          <a:noFill/>
        </p:spPr>
        <p:txBody>
          <a:bodyPr wrap="none" rtlCol="0">
            <a:spAutoFit/>
          </a:bodyPr>
          <a:lstStyle/>
          <a:p>
            <a:r>
              <a:rPr lang="en-US" sz="3200" dirty="0">
                <a:solidFill>
                  <a:srgbClr val="FF0000"/>
                </a:solidFill>
              </a:rPr>
              <a:t>2</a:t>
            </a:r>
          </a:p>
        </p:txBody>
      </p:sp>
      <p:sp>
        <p:nvSpPr>
          <p:cNvPr id="16" name="TextBox 15"/>
          <p:cNvSpPr txBox="1"/>
          <p:nvPr/>
        </p:nvSpPr>
        <p:spPr>
          <a:xfrm>
            <a:off x="6317281" y="5978672"/>
            <a:ext cx="600645" cy="584776"/>
          </a:xfrm>
          <a:prstGeom prst="rect">
            <a:avLst/>
          </a:prstGeom>
          <a:noFill/>
        </p:spPr>
        <p:txBody>
          <a:bodyPr wrap="none" rtlCol="0">
            <a:spAutoFit/>
          </a:bodyPr>
          <a:lstStyle/>
          <a:p>
            <a:r>
              <a:rPr lang="en-US" sz="3200" dirty="0" smtClean="0">
                <a:solidFill>
                  <a:srgbClr val="FF0000"/>
                </a:solidFill>
              </a:rPr>
              <a:t>12</a:t>
            </a:r>
            <a:endParaRPr lang="en-US" sz="3200" dirty="0">
              <a:solidFill>
                <a:srgbClr val="FF0000"/>
              </a:solidFill>
            </a:endParaRPr>
          </a:p>
        </p:txBody>
      </p:sp>
    </p:spTree>
    <p:extLst>
      <p:ext uri="{BB962C8B-B14F-4D97-AF65-F5344CB8AC3E}">
        <p14:creationId xmlns:p14="http://schemas.microsoft.com/office/powerpoint/2010/main" val="275142351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dissolv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dissolv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dissolv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dissolve">
                                      <p:cBhvr>
                                        <p:cTn id="42" dur="50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dissolv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 grpId="0"/>
      <p:bldP spid="9" grpId="0"/>
      <p:bldP spid="10" grpId="0"/>
      <p:bldP spid="11" grpId="0"/>
      <p:bldP spid="12" grpId="0"/>
      <p:bldP spid="15" grpId="0"/>
      <p:bldP spid="1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able 4"/>
          <p:cNvGraphicFramePr>
            <a:graphicFrameLocks noGrp="1"/>
          </p:cNvGraphicFramePr>
          <p:nvPr>
            <p:extLst>
              <p:ext uri="{D42A27DB-BD31-4B8C-83A1-F6EECF244321}">
                <p14:modId xmlns:p14="http://schemas.microsoft.com/office/powerpoint/2010/main" val="3502183054"/>
              </p:ext>
            </p:extLst>
          </p:nvPr>
        </p:nvGraphicFramePr>
        <p:xfrm>
          <a:off x="477151" y="2221190"/>
          <a:ext cx="8218597" cy="3058056"/>
        </p:xfrm>
        <a:graphic>
          <a:graphicData uri="http://schemas.openxmlformats.org/drawingml/2006/table">
            <a:tbl>
              <a:tblPr firstRow="1" bandRow="1">
                <a:tableStyleId>{5C22544A-7EE6-4342-B048-85BDC9FD1C3A}</a:tableStyleId>
              </a:tblPr>
              <a:tblGrid>
                <a:gridCol w="930777"/>
                <a:gridCol w="3477259"/>
                <a:gridCol w="3810561"/>
              </a:tblGrid>
              <a:tr h="620979">
                <a:tc gridSpan="3">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kumimoji="1" lang="en-US" sz="3200" b="1" dirty="0" smtClean="0">
                          <a:solidFill>
                            <a:schemeClr val="tx1"/>
                          </a:solidFill>
                        </a:rPr>
                        <a:t>Element Inventory</a:t>
                      </a:r>
                      <a:r>
                        <a:rPr kumimoji="1" lang="en-US" sz="3200" b="1" baseline="0" dirty="0" smtClean="0">
                          <a:solidFill>
                            <a:schemeClr val="tx1"/>
                          </a:solidFill>
                        </a:rPr>
                        <a:t>- Balanced</a:t>
                      </a:r>
                      <a:endParaRPr kumimoji="1" lang="en-US" sz="3200" b="1" dirty="0" smtClean="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620979">
                <a:tc gridSpan="3">
                  <a:txBody>
                    <a:bodyPr/>
                    <a:lstStyle/>
                    <a:p>
                      <a:pPr marL="0" indent="0" algn="ctr">
                        <a:buNone/>
                      </a:pPr>
                      <a:r>
                        <a:rPr kumimoji="1" lang="en-US" sz="3200" b="1" baseline="0" dirty="0" smtClean="0">
                          <a:solidFill>
                            <a:schemeClr val="tx1"/>
                          </a:solidFill>
                        </a:rPr>
                        <a:t> </a:t>
                      </a:r>
                      <a:r>
                        <a:rPr kumimoji="1" lang="en-US" sz="3200" b="1" baseline="0" dirty="0" smtClean="0">
                          <a:solidFill>
                            <a:srgbClr val="660066"/>
                          </a:solidFill>
                        </a:rPr>
                        <a:t> </a:t>
                      </a:r>
                      <a:r>
                        <a:rPr kumimoji="1" lang="en-US" sz="3200" b="1" dirty="0" smtClean="0">
                          <a:solidFill>
                            <a:srgbClr val="660066"/>
                          </a:solidFill>
                          <a:cs typeface="Calibri"/>
                          <a:sym typeface="Symbol" charset="0"/>
                        </a:rPr>
                        <a:t>6 </a:t>
                      </a:r>
                      <a:r>
                        <a:rPr kumimoji="1" lang="en-US" sz="3200" b="1" dirty="0" smtClean="0">
                          <a:cs typeface="Calibri"/>
                          <a:sym typeface="Symbol" charset="0"/>
                        </a:rPr>
                        <a:t>CO</a:t>
                      </a:r>
                      <a:r>
                        <a:rPr kumimoji="1" lang="en-US" sz="3200" b="1" baseline="-25000" dirty="0" smtClean="0">
                          <a:cs typeface="Calibri"/>
                          <a:sym typeface="Symbol" charset="0"/>
                        </a:rPr>
                        <a:t>2</a:t>
                      </a:r>
                      <a:r>
                        <a:rPr kumimoji="1" lang="en-US" sz="3200" b="1" dirty="0" smtClean="0">
                          <a:cs typeface="Calibri"/>
                          <a:sym typeface="Symbol" charset="0"/>
                        </a:rPr>
                        <a:t> + 6 H</a:t>
                      </a:r>
                      <a:r>
                        <a:rPr kumimoji="1" lang="en-US" sz="3200" b="1" baseline="-25000" dirty="0" smtClean="0">
                          <a:cs typeface="Calibri"/>
                          <a:sym typeface="Symbol" charset="0"/>
                        </a:rPr>
                        <a:t>2</a:t>
                      </a:r>
                      <a:r>
                        <a:rPr kumimoji="1" lang="en-US" sz="3200" b="1" dirty="0" smtClean="0">
                          <a:cs typeface="Calibri"/>
                          <a:sym typeface="Symbol" charset="0"/>
                        </a:rPr>
                        <a:t>O   C</a:t>
                      </a:r>
                      <a:r>
                        <a:rPr kumimoji="1" lang="en-US" sz="3200" b="1" baseline="-25000" dirty="0" smtClean="0">
                          <a:cs typeface="Calibri"/>
                          <a:sym typeface="Symbol" charset="0"/>
                        </a:rPr>
                        <a:t>6</a:t>
                      </a:r>
                      <a:r>
                        <a:rPr kumimoji="1" lang="en-US" sz="3200" b="1" dirty="0" smtClean="0">
                          <a:cs typeface="Calibri"/>
                          <a:sym typeface="Symbol" charset="0"/>
                        </a:rPr>
                        <a:t>H</a:t>
                      </a:r>
                      <a:r>
                        <a:rPr kumimoji="1" lang="en-US" sz="3200" b="1" baseline="-25000" dirty="0" smtClean="0">
                          <a:cs typeface="Calibri"/>
                          <a:sym typeface="Symbol" charset="0"/>
                        </a:rPr>
                        <a:t>12</a:t>
                      </a:r>
                      <a:r>
                        <a:rPr kumimoji="1" lang="en-US" sz="3200" b="1" dirty="0" smtClean="0">
                          <a:cs typeface="Calibri"/>
                          <a:sym typeface="Symbol" charset="0"/>
                        </a:rPr>
                        <a:t>O</a:t>
                      </a:r>
                      <a:r>
                        <a:rPr kumimoji="1" lang="en-US" sz="3200" b="1" baseline="-25000" dirty="0" smtClean="0">
                          <a:cs typeface="Calibri"/>
                          <a:sym typeface="Symbol" charset="0"/>
                        </a:rPr>
                        <a:t>6</a:t>
                      </a:r>
                      <a:r>
                        <a:rPr kumimoji="1" lang="en-US" sz="3200" b="1" dirty="0" smtClean="0">
                          <a:cs typeface="Calibri"/>
                          <a:sym typeface="Symbol" charset="0"/>
                        </a:rPr>
                        <a:t> + </a:t>
                      </a:r>
                      <a:r>
                        <a:rPr kumimoji="1" lang="en-US" sz="3200" b="1" dirty="0" smtClean="0">
                          <a:solidFill>
                            <a:srgbClr val="660066"/>
                          </a:solidFill>
                          <a:cs typeface="Calibri"/>
                          <a:sym typeface="Symbol" charset="0"/>
                        </a:rPr>
                        <a:t>6</a:t>
                      </a:r>
                      <a:r>
                        <a:rPr kumimoji="1" lang="en-US" sz="3200" b="1" dirty="0" smtClean="0">
                          <a:cs typeface="Calibri"/>
                          <a:sym typeface="Symbol" charset="0"/>
                        </a:rPr>
                        <a:t> O</a:t>
                      </a:r>
                      <a:r>
                        <a:rPr kumimoji="1" lang="en-US" sz="3200" b="1" baseline="-25000" dirty="0" smtClean="0">
                          <a:cs typeface="Calibri"/>
                          <a:sym typeface="Symbol" charset="0"/>
                        </a:rPr>
                        <a:t>2</a:t>
                      </a:r>
                      <a:endParaRPr kumimoji="1" lang="en-US" sz="3200" b="1" baseline="-25000" dirty="0">
                        <a:cs typeface="Calibri"/>
                        <a:sym typeface="Symbol" charset="0"/>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hMerge="1">
                  <a:txBody>
                    <a:bodyPr/>
                    <a:lstStyle/>
                    <a:p>
                      <a:endParaRPr lang="en-US"/>
                    </a:p>
                  </a:txBody>
                  <a:tcPr/>
                </a:tc>
                <a:tc hMerge="1">
                  <a:txBody>
                    <a:bodyPr/>
                    <a:lstStyle/>
                    <a:p>
                      <a:endParaRPr lang="en-US"/>
                    </a:p>
                  </a:txBody>
                  <a:tcPr/>
                </a:tc>
              </a:tr>
              <a:tr h="605366">
                <a:tc>
                  <a:txBody>
                    <a:bodyPr/>
                    <a:lstStyle/>
                    <a:p>
                      <a:pPr algn="ctr"/>
                      <a:r>
                        <a:rPr lang="en-US" sz="3200" dirty="0" smtClean="0">
                          <a:solidFill>
                            <a:schemeClr val="tx1"/>
                          </a:solidFill>
                        </a:rPr>
                        <a:t>C</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605366">
                <a:tc>
                  <a:txBody>
                    <a:bodyPr/>
                    <a:lstStyle/>
                    <a:p>
                      <a:pPr algn="ctr"/>
                      <a:r>
                        <a:rPr lang="en-US" sz="3200" dirty="0" smtClean="0">
                          <a:solidFill>
                            <a:schemeClr val="tx1"/>
                          </a:solidFill>
                        </a:rPr>
                        <a:t>O</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r h="605366">
                <a:tc>
                  <a:txBody>
                    <a:bodyPr/>
                    <a:lstStyle/>
                    <a:p>
                      <a:pPr algn="ctr"/>
                      <a:r>
                        <a:rPr lang="en-US" sz="3200" dirty="0" smtClean="0">
                          <a:solidFill>
                            <a:schemeClr val="tx1"/>
                          </a:solidFill>
                        </a:rPr>
                        <a:t>H</a:t>
                      </a: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c>
                  <a:txBody>
                    <a:bodyPr/>
                    <a:lstStyle/>
                    <a:p>
                      <a:pPr algn="ctr"/>
                      <a:endParaRPr lang="en-US" sz="3200" dirty="0">
                        <a:solidFill>
                          <a:schemeClr val="tx1"/>
                        </a:solidFill>
                      </a:endParaRPr>
                    </a:p>
                  </a:txBody>
                  <a:tcPr anchor="ct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solidFill>
                      <a:schemeClr val="bg1"/>
                    </a:solidFill>
                  </a:tcPr>
                </a:tc>
              </a:tr>
            </a:tbl>
          </a:graphicData>
        </a:graphic>
      </p:graphicFrame>
      <p:sp>
        <p:nvSpPr>
          <p:cNvPr id="7" name="TextBox 6"/>
          <p:cNvSpPr txBox="1"/>
          <p:nvPr/>
        </p:nvSpPr>
        <p:spPr>
          <a:xfrm>
            <a:off x="477151" y="282198"/>
            <a:ext cx="8218597" cy="1938992"/>
          </a:xfrm>
          <a:prstGeom prst="rect">
            <a:avLst/>
          </a:prstGeom>
          <a:noFill/>
        </p:spPr>
        <p:txBody>
          <a:bodyPr wrap="square" rtlCol="0">
            <a:spAutoFit/>
          </a:bodyPr>
          <a:lstStyle/>
          <a:p>
            <a:pPr>
              <a:buFont typeface="Monotype Sorts" charset="0"/>
              <a:buNone/>
            </a:pPr>
            <a:r>
              <a:rPr lang="en-US" sz="2400" b="1" dirty="0" smtClean="0">
                <a:solidFill>
                  <a:srgbClr val="FFD604"/>
                </a:solidFill>
                <a:latin typeface="Cambria"/>
                <a:cs typeface="Cambria"/>
              </a:rPr>
              <a:t>Step 3</a:t>
            </a:r>
            <a:r>
              <a:rPr lang="en-US" sz="2400" dirty="0" smtClean="0">
                <a:solidFill>
                  <a:srgbClr val="FFD604"/>
                </a:solidFill>
                <a:latin typeface="Cambria"/>
                <a:cs typeface="Cambria"/>
              </a:rPr>
              <a:t>- Add coefficients </a:t>
            </a:r>
            <a:r>
              <a:rPr lang="en-US" sz="2400" dirty="0">
                <a:solidFill>
                  <a:srgbClr val="FFD604"/>
                </a:solidFill>
                <a:latin typeface="Cambria"/>
                <a:cs typeface="Cambria"/>
              </a:rPr>
              <a:t>to make #s equal</a:t>
            </a:r>
            <a:r>
              <a:rPr lang="en-US" sz="2400" dirty="0" smtClean="0">
                <a:solidFill>
                  <a:srgbClr val="FFD604"/>
                </a:solidFill>
                <a:latin typeface="Cambria"/>
                <a:cs typeface="Cambria"/>
              </a:rPr>
              <a:t>.</a:t>
            </a:r>
          </a:p>
          <a:p>
            <a:pPr>
              <a:buFont typeface="Monotype Sorts" charset="0"/>
              <a:buNone/>
            </a:pPr>
            <a:endParaRPr lang="en-US" sz="800" dirty="0">
              <a:solidFill>
                <a:srgbClr val="FFD604"/>
              </a:solidFill>
              <a:latin typeface="Cambria"/>
              <a:cs typeface="Cambria"/>
            </a:endParaRPr>
          </a:p>
          <a:p>
            <a:pPr lvl="1" algn="ctr">
              <a:spcBef>
                <a:spcPct val="0"/>
              </a:spcBef>
              <a:buFont typeface="Symbol" charset="0"/>
              <a:buNone/>
            </a:pPr>
            <a:r>
              <a:rPr lang="en-US" sz="2400" dirty="0">
                <a:solidFill>
                  <a:srgbClr val="FFD604"/>
                </a:solidFill>
                <a:latin typeface="Cambria"/>
                <a:cs typeface="Cambria"/>
              </a:rPr>
              <a:t>Coefficient </a:t>
            </a:r>
            <a:r>
              <a:rPr lang="en-US" sz="2400" dirty="0">
                <a:solidFill>
                  <a:srgbClr val="FFD604"/>
                </a:solidFill>
                <a:latin typeface="Cambria"/>
                <a:cs typeface="Cambria"/>
                <a:sym typeface="Symbol" charset="0"/>
              </a:rPr>
              <a:t> subscript = # atoms</a:t>
            </a:r>
          </a:p>
          <a:p>
            <a:pPr algn="ctr"/>
            <a:endParaRPr kumimoji="1" lang="en-US" sz="800" dirty="0" smtClean="0">
              <a:solidFill>
                <a:schemeClr val="bg1"/>
              </a:solidFill>
              <a:latin typeface="Cambria"/>
              <a:cs typeface="Cambria"/>
            </a:endParaRPr>
          </a:p>
          <a:p>
            <a:pPr algn="ctr"/>
            <a:r>
              <a:rPr kumimoji="1" lang="en-US" sz="3200" b="1" dirty="0">
                <a:solidFill>
                  <a:srgbClr val="00FF00"/>
                </a:solidFill>
                <a:cs typeface="Calibri"/>
                <a:sym typeface="Symbol" charset="0"/>
              </a:rPr>
              <a:t>6</a:t>
            </a:r>
            <a:r>
              <a:rPr kumimoji="1" lang="en-US" sz="3200" b="1" dirty="0">
                <a:solidFill>
                  <a:schemeClr val="bg1"/>
                </a:solidFill>
                <a:cs typeface="Calibri"/>
                <a:sym typeface="Symbol" charset="0"/>
              </a:rPr>
              <a:t> </a:t>
            </a:r>
            <a:r>
              <a:rPr kumimoji="1" lang="en-US" sz="3200" b="1" dirty="0" smtClean="0">
                <a:solidFill>
                  <a:schemeClr val="bg1"/>
                </a:solidFill>
                <a:cs typeface="Calibri"/>
                <a:sym typeface="Symbol" charset="0"/>
              </a:rPr>
              <a:t>CO</a:t>
            </a:r>
            <a:r>
              <a:rPr kumimoji="1" lang="en-US" sz="3200" b="1" baseline="-25000" dirty="0" smtClean="0">
                <a:solidFill>
                  <a:schemeClr val="bg1"/>
                </a:solidFill>
                <a:cs typeface="Calibri"/>
                <a:sym typeface="Symbol" charset="0"/>
              </a:rPr>
              <a:t>2</a:t>
            </a:r>
            <a:r>
              <a:rPr kumimoji="1" lang="en-US" sz="3200" b="1" dirty="0" smtClean="0">
                <a:solidFill>
                  <a:schemeClr val="bg1"/>
                </a:solidFill>
                <a:cs typeface="Calibri"/>
                <a:sym typeface="Symbol" charset="0"/>
              </a:rPr>
              <a:t> </a:t>
            </a:r>
            <a:r>
              <a:rPr kumimoji="1" lang="en-US" sz="3200" b="1" dirty="0">
                <a:solidFill>
                  <a:schemeClr val="bg1"/>
                </a:solidFill>
                <a:cs typeface="Calibri"/>
                <a:sym typeface="Symbol" charset="0"/>
              </a:rPr>
              <a:t>+ 6 </a:t>
            </a:r>
            <a:r>
              <a:rPr kumimoji="1" lang="en-US" sz="3200" b="1" dirty="0" smtClean="0">
                <a:solidFill>
                  <a:schemeClr val="bg1"/>
                </a:solidFill>
                <a:cs typeface="Calibri"/>
                <a:sym typeface="Symbol" charset="0"/>
              </a:rPr>
              <a:t>H</a:t>
            </a:r>
            <a:r>
              <a:rPr kumimoji="1" lang="en-US" sz="3200" b="1" baseline="-25000" dirty="0" smtClean="0">
                <a:solidFill>
                  <a:schemeClr val="bg1"/>
                </a:solidFill>
                <a:cs typeface="Calibri"/>
                <a:sym typeface="Symbol" charset="0"/>
              </a:rPr>
              <a:t>2</a:t>
            </a:r>
            <a:r>
              <a:rPr kumimoji="1" lang="en-US" sz="3200" b="1" dirty="0" smtClean="0">
                <a:solidFill>
                  <a:schemeClr val="bg1"/>
                </a:solidFill>
                <a:cs typeface="Calibri"/>
                <a:sym typeface="Symbol" charset="0"/>
              </a:rPr>
              <a:t>O  </a:t>
            </a:r>
            <a:r>
              <a:rPr kumimoji="1" lang="en-US" sz="3200" b="1" dirty="0">
                <a:solidFill>
                  <a:schemeClr val="bg1"/>
                </a:solidFill>
                <a:cs typeface="Calibri"/>
                <a:sym typeface="Symbol" charset="0"/>
              </a:rPr>
              <a:t> C</a:t>
            </a:r>
            <a:r>
              <a:rPr kumimoji="1" lang="en-US" sz="3200" b="1" baseline="-25000" dirty="0">
                <a:solidFill>
                  <a:schemeClr val="bg1"/>
                </a:solidFill>
                <a:cs typeface="Calibri"/>
                <a:sym typeface="Symbol" charset="0"/>
              </a:rPr>
              <a:t>6</a:t>
            </a:r>
            <a:r>
              <a:rPr kumimoji="1" lang="en-US" sz="3200" b="1" dirty="0">
                <a:solidFill>
                  <a:schemeClr val="bg1"/>
                </a:solidFill>
                <a:cs typeface="Calibri"/>
                <a:sym typeface="Symbol" charset="0"/>
              </a:rPr>
              <a:t>H</a:t>
            </a:r>
            <a:r>
              <a:rPr kumimoji="1" lang="en-US" sz="3200" b="1" baseline="-25000" dirty="0">
                <a:solidFill>
                  <a:schemeClr val="bg1"/>
                </a:solidFill>
                <a:cs typeface="Calibri"/>
                <a:sym typeface="Symbol" charset="0"/>
              </a:rPr>
              <a:t>12</a:t>
            </a:r>
            <a:r>
              <a:rPr kumimoji="1" lang="en-US" sz="3200" b="1" dirty="0">
                <a:solidFill>
                  <a:schemeClr val="bg1"/>
                </a:solidFill>
                <a:cs typeface="Calibri"/>
                <a:sym typeface="Symbol" charset="0"/>
              </a:rPr>
              <a:t>O</a:t>
            </a:r>
            <a:r>
              <a:rPr kumimoji="1" lang="en-US" sz="3200" b="1" baseline="-25000" dirty="0">
                <a:solidFill>
                  <a:schemeClr val="bg1"/>
                </a:solidFill>
                <a:cs typeface="Calibri"/>
                <a:sym typeface="Symbol" charset="0"/>
              </a:rPr>
              <a:t>6</a:t>
            </a:r>
            <a:r>
              <a:rPr kumimoji="1" lang="en-US" sz="3200" b="1" dirty="0">
                <a:solidFill>
                  <a:schemeClr val="bg1"/>
                </a:solidFill>
                <a:cs typeface="Calibri"/>
                <a:sym typeface="Symbol" charset="0"/>
              </a:rPr>
              <a:t> + </a:t>
            </a:r>
            <a:r>
              <a:rPr kumimoji="1" lang="en-US" sz="3200" b="1" dirty="0">
                <a:solidFill>
                  <a:srgbClr val="00FF00"/>
                </a:solidFill>
                <a:cs typeface="Calibri"/>
                <a:sym typeface="Symbol" charset="0"/>
              </a:rPr>
              <a:t>6</a:t>
            </a:r>
            <a:r>
              <a:rPr kumimoji="1" lang="en-US" sz="3200" b="1" dirty="0">
                <a:solidFill>
                  <a:schemeClr val="bg1"/>
                </a:solidFill>
                <a:cs typeface="Calibri"/>
                <a:sym typeface="Symbol" charset="0"/>
              </a:rPr>
              <a:t> O</a:t>
            </a:r>
            <a:r>
              <a:rPr kumimoji="1" lang="en-US" sz="3200" b="1" baseline="-25000" dirty="0">
                <a:solidFill>
                  <a:schemeClr val="bg1"/>
                </a:solidFill>
                <a:cs typeface="Calibri"/>
                <a:sym typeface="Symbol" charset="0"/>
              </a:rPr>
              <a:t>2</a:t>
            </a:r>
          </a:p>
          <a:p>
            <a:pPr algn="ctr"/>
            <a:endParaRPr kumimoji="1" lang="en-US" sz="2400" dirty="0" smtClean="0">
              <a:solidFill>
                <a:schemeClr val="bg1"/>
              </a:solidFill>
              <a:latin typeface="Cambria"/>
              <a:cs typeface="Cambria"/>
              <a:sym typeface="Wingdings"/>
            </a:endParaRPr>
          </a:p>
        </p:txBody>
      </p:sp>
      <p:sp>
        <p:nvSpPr>
          <p:cNvPr id="9" name="TextBox 8"/>
          <p:cNvSpPr txBox="1"/>
          <p:nvPr/>
        </p:nvSpPr>
        <p:spPr>
          <a:xfrm>
            <a:off x="3036277" y="3465273"/>
            <a:ext cx="392656" cy="584776"/>
          </a:xfrm>
          <a:prstGeom prst="rect">
            <a:avLst/>
          </a:prstGeom>
          <a:noFill/>
        </p:spPr>
        <p:txBody>
          <a:bodyPr wrap="none" rtlCol="0">
            <a:spAutoFit/>
          </a:bodyPr>
          <a:lstStyle/>
          <a:p>
            <a:r>
              <a:rPr lang="en-US" sz="3200" dirty="0">
                <a:solidFill>
                  <a:srgbClr val="800080"/>
                </a:solidFill>
              </a:rPr>
              <a:t>6</a:t>
            </a:r>
          </a:p>
        </p:txBody>
      </p:sp>
      <p:sp>
        <p:nvSpPr>
          <p:cNvPr id="10" name="TextBox 9"/>
          <p:cNvSpPr txBox="1"/>
          <p:nvPr/>
        </p:nvSpPr>
        <p:spPr>
          <a:xfrm>
            <a:off x="6526243" y="3504328"/>
            <a:ext cx="392656" cy="584776"/>
          </a:xfrm>
          <a:prstGeom prst="rect">
            <a:avLst/>
          </a:prstGeom>
          <a:noFill/>
        </p:spPr>
        <p:txBody>
          <a:bodyPr wrap="none" rtlCol="0">
            <a:spAutoFit/>
          </a:bodyPr>
          <a:lstStyle/>
          <a:p>
            <a:r>
              <a:rPr lang="en-US" sz="3200" dirty="0">
                <a:solidFill>
                  <a:srgbClr val="800080"/>
                </a:solidFill>
              </a:rPr>
              <a:t>6</a:t>
            </a:r>
          </a:p>
        </p:txBody>
      </p:sp>
      <p:sp>
        <p:nvSpPr>
          <p:cNvPr id="11" name="TextBox 10"/>
          <p:cNvSpPr txBox="1"/>
          <p:nvPr/>
        </p:nvSpPr>
        <p:spPr>
          <a:xfrm>
            <a:off x="3021938" y="4089104"/>
            <a:ext cx="600645" cy="584776"/>
          </a:xfrm>
          <a:prstGeom prst="rect">
            <a:avLst/>
          </a:prstGeom>
          <a:noFill/>
        </p:spPr>
        <p:txBody>
          <a:bodyPr wrap="none" rtlCol="0">
            <a:spAutoFit/>
          </a:bodyPr>
          <a:lstStyle/>
          <a:p>
            <a:r>
              <a:rPr lang="en-US" sz="3200" dirty="0" smtClean="0">
                <a:solidFill>
                  <a:srgbClr val="800080"/>
                </a:solidFill>
              </a:rPr>
              <a:t>18</a:t>
            </a:r>
            <a:endParaRPr lang="en-US" sz="3200" dirty="0">
              <a:solidFill>
                <a:srgbClr val="800080"/>
              </a:solidFill>
            </a:endParaRPr>
          </a:p>
        </p:txBody>
      </p:sp>
      <p:sp>
        <p:nvSpPr>
          <p:cNvPr id="12" name="TextBox 11"/>
          <p:cNvSpPr txBox="1"/>
          <p:nvPr/>
        </p:nvSpPr>
        <p:spPr>
          <a:xfrm>
            <a:off x="6526243" y="4089104"/>
            <a:ext cx="600645" cy="584776"/>
          </a:xfrm>
          <a:prstGeom prst="rect">
            <a:avLst/>
          </a:prstGeom>
          <a:noFill/>
        </p:spPr>
        <p:txBody>
          <a:bodyPr wrap="none" rtlCol="0">
            <a:spAutoFit/>
          </a:bodyPr>
          <a:lstStyle/>
          <a:p>
            <a:r>
              <a:rPr lang="en-US" sz="3200" dirty="0" smtClean="0">
                <a:solidFill>
                  <a:srgbClr val="800080"/>
                </a:solidFill>
              </a:rPr>
              <a:t>18</a:t>
            </a:r>
            <a:endParaRPr lang="en-US" sz="3200" dirty="0">
              <a:solidFill>
                <a:srgbClr val="800080"/>
              </a:solidFill>
            </a:endParaRPr>
          </a:p>
        </p:txBody>
      </p:sp>
      <p:sp>
        <p:nvSpPr>
          <p:cNvPr id="3" name="Rectangle 2"/>
          <p:cNvSpPr/>
          <p:nvPr/>
        </p:nvSpPr>
        <p:spPr>
          <a:xfrm>
            <a:off x="477151" y="5406969"/>
            <a:ext cx="8218597" cy="1323439"/>
          </a:xfrm>
          <a:prstGeom prst="rect">
            <a:avLst/>
          </a:prstGeom>
        </p:spPr>
        <p:txBody>
          <a:bodyPr wrap="square">
            <a:spAutoFit/>
          </a:bodyPr>
          <a:lstStyle/>
          <a:p>
            <a:pPr>
              <a:buFont typeface="Monotype Sorts" charset="0"/>
              <a:buNone/>
            </a:pPr>
            <a:r>
              <a:rPr lang="en-US" sz="2400" b="1" dirty="0" smtClean="0">
                <a:solidFill>
                  <a:srgbClr val="FFD604"/>
                </a:solidFill>
                <a:latin typeface="Cambria"/>
                <a:cs typeface="Cambria"/>
              </a:rPr>
              <a:t>Step 4</a:t>
            </a:r>
            <a:r>
              <a:rPr lang="en-US" sz="2400" dirty="0" smtClean="0">
                <a:solidFill>
                  <a:srgbClr val="FFD604"/>
                </a:solidFill>
                <a:latin typeface="Cambria"/>
                <a:cs typeface="Cambria"/>
              </a:rPr>
              <a:t>- Reduce </a:t>
            </a:r>
            <a:r>
              <a:rPr lang="en-US" sz="2400" dirty="0">
                <a:solidFill>
                  <a:srgbClr val="FFD604"/>
                </a:solidFill>
                <a:latin typeface="Cambria"/>
                <a:cs typeface="Cambria"/>
              </a:rPr>
              <a:t>coefficients to lowest possible ratio. </a:t>
            </a:r>
          </a:p>
          <a:p>
            <a:pPr>
              <a:buFont typeface="Monotype Sorts" charset="0"/>
              <a:buNone/>
            </a:pPr>
            <a:r>
              <a:rPr lang="en-US" sz="2400" dirty="0" smtClean="0">
                <a:solidFill>
                  <a:srgbClr val="FFD604"/>
                </a:solidFill>
                <a:latin typeface="Cambria"/>
                <a:cs typeface="Cambria"/>
              </a:rPr>
              <a:t>(not </a:t>
            </a:r>
            <a:r>
              <a:rPr lang="en-US" sz="2400" dirty="0">
                <a:solidFill>
                  <a:srgbClr val="FFD604"/>
                </a:solidFill>
                <a:latin typeface="Cambria"/>
                <a:cs typeface="Cambria"/>
              </a:rPr>
              <a:t>necessary</a:t>
            </a:r>
            <a:r>
              <a:rPr lang="en-US" sz="2400" dirty="0" smtClean="0">
                <a:solidFill>
                  <a:srgbClr val="FFD604"/>
                </a:solidFill>
                <a:latin typeface="Cambria"/>
                <a:cs typeface="Cambria"/>
              </a:rPr>
              <a:t>)</a:t>
            </a:r>
          </a:p>
          <a:p>
            <a:pPr>
              <a:buFont typeface="Monotype Sorts" charset="0"/>
              <a:buNone/>
            </a:pPr>
            <a:endParaRPr lang="en-US" sz="800" dirty="0">
              <a:solidFill>
                <a:srgbClr val="FFD604"/>
              </a:solidFill>
              <a:latin typeface="Cambria"/>
              <a:cs typeface="Cambria"/>
            </a:endParaRPr>
          </a:p>
          <a:p>
            <a:pPr>
              <a:buFont typeface="Monotype Sorts" charset="0"/>
              <a:buNone/>
            </a:pPr>
            <a:r>
              <a:rPr lang="en-US" sz="2400" b="1" dirty="0" smtClean="0">
                <a:solidFill>
                  <a:srgbClr val="FFD604"/>
                </a:solidFill>
                <a:latin typeface="Cambria"/>
                <a:cs typeface="Cambria"/>
              </a:rPr>
              <a:t>Step 5</a:t>
            </a:r>
            <a:r>
              <a:rPr lang="en-US" sz="2400" dirty="0" smtClean="0">
                <a:solidFill>
                  <a:srgbClr val="FFD604"/>
                </a:solidFill>
                <a:latin typeface="Cambria"/>
                <a:cs typeface="Cambria"/>
              </a:rPr>
              <a:t>- Double </a:t>
            </a:r>
            <a:r>
              <a:rPr lang="en-US" sz="2400" dirty="0">
                <a:solidFill>
                  <a:srgbClr val="FFD604"/>
                </a:solidFill>
                <a:latin typeface="Cambria"/>
                <a:cs typeface="Cambria"/>
              </a:rPr>
              <a:t>check atom balance!!!</a:t>
            </a:r>
          </a:p>
        </p:txBody>
      </p:sp>
      <p:sp>
        <p:nvSpPr>
          <p:cNvPr id="13" name="TextBox 12"/>
          <p:cNvSpPr txBox="1"/>
          <p:nvPr/>
        </p:nvSpPr>
        <p:spPr>
          <a:xfrm>
            <a:off x="3021938" y="4673880"/>
            <a:ext cx="600645" cy="584776"/>
          </a:xfrm>
          <a:prstGeom prst="rect">
            <a:avLst/>
          </a:prstGeom>
          <a:noFill/>
        </p:spPr>
        <p:txBody>
          <a:bodyPr wrap="none" rtlCol="0">
            <a:spAutoFit/>
          </a:bodyPr>
          <a:lstStyle/>
          <a:p>
            <a:r>
              <a:rPr lang="en-US" sz="3200" dirty="0" smtClean="0">
                <a:solidFill>
                  <a:srgbClr val="800080"/>
                </a:solidFill>
              </a:rPr>
              <a:t>12</a:t>
            </a:r>
            <a:endParaRPr lang="en-US" sz="3200" dirty="0">
              <a:solidFill>
                <a:srgbClr val="800080"/>
              </a:solidFill>
            </a:endParaRPr>
          </a:p>
        </p:txBody>
      </p:sp>
      <p:sp>
        <p:nvSpPr>
          <p:cNvPr id="14" name="TextBox 13"/>
          <p:cNvSpPr txBox="1"/>
          <p:nvPr/>
        </p:nvSpPr>
        <p:spPr>
          <a:xfrm>
            <a:off x="6503971" y="4673880"/>
            <a:ext cx="600645" cy="584776"/>
          </a:xfrm>
          <a:prstGeom prst="rect">
            <a:avLst/>
          </a:prstGeom>
          <a:noFill/>
        </p:spPr>
        <p:txBody>
          <a:bodyPr wrap="none" rtlCol="0">
            <a:spAutoFit/>
          </a:bodyPr>
          <a:lstStyle/>
          <a:p>
            <a:r>
              <a:rPr lang="en-US" sz="3200" dirty="0" smtClean="0">
                <a:solidFill>
                  <a:srgbClr val="800080"/>
                </a:solidFill>
              </a:rPr>
              <a:t>12</a:t>
            </a:r>
            <a:endParaRPr lang="en-US" sz="3200" dirty="0">
              <a:solidFill>
                <a:srgbClr val="800080"/>
              </a:solidFill>
            </a:endParaRPr>
          </a:p>
        </p:txBody>
      </p:sp>
    </p:spTree>
    <p:extLst>
      <p:ext uri="{BB962C8B-B14F-4D97-AF65-F5344CB8AC3E}">
        <p14:creationId xmlns:p14="http://schemas.microsoft.com/office/powerpoint/2010/main" val="369824323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dissolv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dissolve">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dissolve">
                                      <p:cBhvr>
                                        <p:cTn id="37" dur="500"/>
                                        <p:tgtEl>
                                          <p:spTgt spid="13"/>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dissolve">
                                      <p:cBhvr>
                                        <p:cTn id="42" dur="5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3"/>
                                        </p:tgtEl>
                                        <p:attrNameLst>
                                          <p:attrName>style.visibility</p:attrName>
                                        </p:attrNameLst>
                                      </p:cBhvr>
                                      <p:to>
                                        <p:strVal val="visible"/>
                                      </p:to>
                                    </p:set>
                                    <p:animEffect transition="in" filter="dissolve">
                                      <p:cBhvr>
                                        <p:cTn id="4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2" grpId="0"/>
      <p:bldP spid="3" grpId="0"/>
      <p:bldP spid="13"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61763" y="2550615"/>
            <a:ext cx="8614768" cy="4307385"/>
          </a:xfrm>
          <a:prstGeom prst="rect">
            <a:avLst/>
          </a:prstGeom>
          <a:ln>
            <a:solidFill>
              <a:srgbClr val="000000"/>
            </a:solidFill>
          </a:ln>
        </p:spPr>
      </p:pic>
      <p:pic>
        <p:nvPicPr>
          <p:cNvPr id="3" name="Picture 2"/>
          <p:cNvPicPr>
            <a:picLocks noChangeAspect="1"/>
          </p:cNvPicPr>
          <p:nvPr/>
        </p:nvPicPr>
        <p:blipFill>
          <a:blip r:embed="rId3"/>
          <a:stretch>
            <a:fillRect/>
          </a:stretch>
        </p:blipFill>
        <p:spPr>
          <a:xfrm>
            <a:off x="0" y="209641"/>
            <a:ext cx="9144000" cy="2454765"/>
          </a:xfrm>
          <a:prstGeom prst="rect">
            <a:avLst/>
          </a:prstGeom>
          <a:solidFill>
            <a:srgbClr val="FFFFFF"/>
          </a:solidFill>
          <a:ln>
            <a:solidFill>
              <a:srgbClr val="000000"/>
            </a:solidFill>
          </a:ln>
        </p:spPr>
      </p:pic>
      <p:sp>
        <p:nvSpPr>
          <p:cNvPr id="2" name="Rectangle 1"/>
          <p:cNvSpPr/>
          <p:nvPr/>
        </p:nvSpPr>
        <p:spPr>
          <a:xfrm>
            <a:off x="2200735" y="2550615"/>
            <a:ext cx="4908188" cy="523220"/>
          </a:xfrm>
          <a:prstGeom prst="rect">
            <a:avLst/>
          </a:prstGeom>
          <a:solidFill>
            <a:srgbClr val="FFFFFF"/>
          </a:solidFill>
          <a:ln>
            <a:solidFill>
              <a:srgbClr val="000000"/>
            </a:solidFill>
          </a:ln>
        </p:spPr>
        <p:txBody>
          <a:bodyPr wrap="none">
            <a:spAutoFit/>
          </a:bodyPr>
          <a:lstStyle/>
          <a:p>
            <a:pPr algn="ctr"/>
            <a:r>
              <a:rPr kumimoji="1" lang="en-US" sz="2800" b="1" dirty="0">
                <a:cs typeface="Calibri"/>
                <a:sym typeface="Symbol" charset="0"/>
              </a:rPr>
              <a:t>6 CO</a:t>
            </a:r>
            <a:r>
              <a:rPr kumimoji="1" lang="en-US" sz="2800" b="1" baseline="-25000" dirty="0">
                <a:cs typeface="Calibri"/>
                <a:sym typeface="Symbol" charset="0"/>
              </a:rPr>
              <a:t>2</a:t>
            </a:r>
            <a:r>
              <a:rPr kumimoji="1" lang="en-US" sz="2800" b="1" dirty="0">
                <a:cs typeface="Calibri"/>
                <a:sym typeface="Symbol" charset="0"/>
              </a:rPr>
              <a:t> + 6 H</a:t>
            </a:r>
            <a:r>
              <a:rPr kumimoji="1" lang="en-US" sz="2800" b="1" baseline="-25000" dirty="0">
                <a:cs typeface="Calibri"/>
                <a:sym typeface="Symbol" charset="0"/>
              </a:rPr>
              <a:t>2</a:t>
            </a:r>
            <a:r>
              <a:rPr kumimoji="1" lang="en-US" sz="2800" b="1" dirty="0">
                <a:cs typeface="Calibri"/>
                <a:sym typeface="Symbol" charset="0"/>
              </a:rPr>
              <a:t>O   C</a:t>
            </a:r>
            <a:r>
              <a:rPr kumimoji="1" lang="en-US" sz="2800" b="1" baseline="-25000" dirty="0">
                <a:cs typeface="Calibri"/>
                <a:sym typeface="Symbol" charset="0"/>
              </a:rPr>
              <a:t>6</a:t>
            </a:r>
            <a:r>
              <a:rPr kumimoji="1" lang="en-US" sz="2800" b="1" dirty="0">
                <a:cs typeface="Calibri"/>
                <a:sym typeface="Symbol" charset="0"/>
              </a:rPr>
              <a:t>H</a:t>
            </a:r>
            <a:r>
              <a:rPr kumimoji="1" lang="en-US" sz="2800" b="1" baseline="-25000" dirty="0">
                <a:cs typeface="Calibri"/>
                <a:sym typeface="Symbol" charset="0"/>
              </a:rPr>
              <a:t>12</a:t>
            </a:r>
            <a:r>
              <a:rPr kumimoji="1" lang="en-US" sz="2800" b="1" dirty="0">
                <a:cs typeface="Calibri"/>
                <a:sym typeface="Symbol" charset="0"/>
              </a:rPr>
              <a:t>O</a:t>
            </a:r>
            <a:r>
              <a:rPr kumimoji="1" lang="en-US" sz="2800" b="1" baseline="-25000" dirty="0">
                <a:cs typeface="Calibri"/>
                <a:sym typeface="Symbol" charset="0"/>
              </a:rPr>
              <a:t>6</a:t>
            </a:r>
            <a:r>
              <a:rPr kumimoji="1" lang="en-US" sz="2800" b="1" dirty="0">
                <a:cs typeface="Calibri"/>
                <a:sym typeface="Symbol" charset="0"/>
              </a:rPr>
              <a:t> + 6 O</a:t>
            </a:r>
            <a:r>
              <a:rPr kumimoji="1" lang="en-US" sz="2800" b="1" baseline="-25000" dirty="0">
                <a:cs typeface="Calibri"/>
                <a:sym typeface="Symbol" charset="0"/>
              </a:rPr>
              <a:t>2</a:t>
            </a:r>
          </a:p>
        </p:txBody>
      </p:sp>
      <p:sp>
        <p:nvSpPr>
          <p:cNvPr id="4" name="Rectangle 3"/>
          <p:cNvSpPr/>
          <p:nvPr/>
        </p:nvSpPr>
        <p:spPr>
          <a:xfrm>
            <a:off x="2674659" y="0"/>
            <a:ext cx="3794678" cy="523220"/>
          </a:xfrm>
          <a:prstGeom prst="rect">
            <a:avLst/>
          </a:prstGeom>
          <a:solidFill>
            <a:schemeClr val="bg1"/>
          </a:solidFill>
          <a:ln>
            <a:solidFill>
              <a:srgbClr val="000000"/>
            </a:solidFill>
          </a:ln>
        </p:spPr>
        <p:txBody>
          <a:bodyPr wrap="none">
            <a:spAutoFit/>
          </a:bodyPr>
          <a:lstStyle/>
          <a:p>
            <a:pPr algn="ctr">
              <a:defRPr/>
            </a:pPr>
            <a:r>
              <a:rPr kumimoji="1" lang="en-US" sz="2800" b="1" dirty="0" smtClean="0"/>
              <a:t>CH</a:t>
            </a:r>
            <a:r>
              <a:rPr kumimoji="1" lang="en-US" sz="2800" b="1" baseline="-25000" dirty="0" smtClean="0"/>
              <a:t>4</a:t>
            </a:r>
            <a:r>
              <a:rPr kumimoji="1" lang="en-US" sz="2800" b="1" dirty="0" smtClean="0"/>
              <a:t> </a:t>
            </a:r>
            <a:r>
              <a:rPr kumimoji="1" lang="en-US" sz="2800" b="1" dirty="0"/>
              <a:t>+ </a:t>
            </a:r>
            <a:r>
              <a:rPr kumimoji="1" lang="en-US" sz="2800" b="1" dirty="0" smtClean="0"/>
              <a:t>2O</a:t>
            </a:r>
            <a:r>
              <a:rPr kumimoji="1" lang="en-US" sz="2800" b="1" baseline="-25000" dirty="0" smtClean="0"/>
              <a:t>2</a:t>
            </a:r>
            <a:r>
              <a:rPr kumimoji="1" lang="en-US" sz="2800" b="1" dirty="0" smtClean="0"/>
              <a:t> </a:t>
            </a:r>
            <a:r>
              <a:rPr kumimoji="1" lang="en-US" sz="2800" b="1" dirty="0">
                <a:sym typeface="Symbol" charset="0"/>
              </a:rPr>
              <a:t> </a:t>
            </a:r>
            <a:r>
              <a:rPr kumimoji="1" lang="en-US" sz="2800" b="1" dirty="0" smtClean="0">
                <a:sym typeface="Symbol" charset="0"/>
              </a:rPr>
              <a:t>CO</a:t>
            </a:r>
            <a:r>
              <a:rPr kumimoji="1" lang="en-US" sz="2800" b="1" baseline="-25000" dirty="0" smtClean="0">
                <a:sym typeface="Symbol" charset="0"/>
              </a:rPr>
              <a:t>2</a:t>
            </a:r>
            <a:r>
              <a:rPr kumimoji="1" lang="en-US" sz="2800" b="1" dirty="0" smtClean="0">
                <a:sym typeface="Symbol" charset="0"/>
              </a:rPr>
              <a:t> </a:t>
            </a:r>
            <a:r>
              <a:rPr kumimoji="1" lang="en-US" sz="2800" b="1" dirty="0">
                <a:sym typeface="Symbol" charset="0"/>
              </a:rPr>
              <a:t>+ 2H</a:t>
            </a:r>
            <a:r>
              <a:rPr kumimoji="1" lang="en-US" sz="2800" b="1" baseline="-25000" dirty="0">
                <a:sym typeface="Symbol" charset="0"/>
              </a:rPr>
              <a:t>2</a:t>
            </a:r>
            <a:r>
              <a:rPr kumimoji="1" lang="en-US" sz="2800" b="1" dirty="0">
                <a:sym typeface="Symbol" charset="0"/>
              </a:rPr>
              <a:t>O</a:t>
            </a:r>
            <a:r>
              <a:rPr kumimoji="1" lang="en-US" sz="2800" b="1" baseline="-25000" dirty="0">
                <a:sym typeface="Symbol" charset="0"/>
              </a:rPr>
              <a:t> </a:t>
            </a:r>
            <a:endParaRPr kumimoji="1" lang="en-US" sz="2800" b="1" dirty="0"/>
          </a:p>
        </p:txBody>
      </p:sp>
    </p:spTree>
    <p:extLst>
      <p:ext uri="{BB962C8B-B14F-4D97-AF65-F5344CB8AC3E}">
        <p14:creationId xmlns:p14="http://schemas.microsoft.com/office/powerpoint/2010/main" val="3617499492"/>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8826" y="196156"/>
            <a:ext cx="5961528" cy="3354765"/>
          </a:xfrm>
          <a:prstGeom prst="rect">
            <a:avLst/>
          </a:prstGeom>
          <a:noFill/>
        </p:spPr>
        <p:txBody>
          <a:bodyPr wrap="square" rtlCol="0">
            <a:spAutoFit/>
          </a:bodyPr>
          <a:lstStyle/>
          <a:p>
            <a:r>
              <a:rPr lang="en-US" sz="2800" b="1" dirty="0" smtClean="0">
                <a:solidFill>
                  <a:srgbClr val="FFD604"/>
                </a:solidFill>
                <a:latin typeface="Cambria"/>
                <a:cs typeface="Cambria"/>
              </a:rPr>
              <a:t>Conservation of Mass</a:t>
            </a:r>
            <a:endParaRPr lang="en-US" sz="2800" b="1" dirty="0">
              <a:solidFill>
                <a:srgbClr val="FFD604"/>
              </a:solidFill>
              <a:latin typeface="Cambria"/>
              <a:cs typeface="Cambria"/>
            </a:endParaRPr>
          </a:p>
          <a:p>
            <a:endParaRPr lang="en-US" sz="800" dirty="0">
              <a:solidFill>
                <a:schemeClr val="bg1"/>
              </a:solidFill>
              <a:latin typeface="Cambria"/>
              <a:cs typeface="Cambria"/>
            </a:endParaRPr>
          </a:p>
          <a:p>
            <a:r>
              <a:rPr lang="en-US" sz="2400" dirty="0" smtClean="0">
                <a:solidFill>
                  <a:schemeClr val="bg1"/>
                </a:solidFill>
                <a:latin typeface="Cambria"/>
                <a:cs typeface="Cambria"/>
              </a:rPr>
              <a:t>In the early 1700’s Antoine Lavoisier performed many experiments to determine the answer to this question:</a:t>
            </a:r>
          </a:p>
          <a:p>
            <a:endParaRPr lang="en-US" sz="800" dirty="0">
              <a:solidFill>
                <a:schemeClr val="bg1"/>
              </a:solidFill>
              <a:latin typeface="Cambria"/>
              <a:cs typeface="Cambria"/>
            </a:endParaRPr>
          </a:p>
          <a:p>
            <a:r>
              <a:rPr lang="en-US" sz="2400" dirty="0" smtClean="0">
                <a:solidFill>
                  <a:srgbClr val="00FF00"/>
                </a:solidFill>
                <a:latin typeface="Cambria"/>
                <a:cs typeface="Cambria"/>
              </a:rPr>
              <a:t>What happens to the masses of the reactants and the products in chemical reactions?</a:t>
            </a:r>
          </a:p>
          <a:p>
            <a:endParaRPr lang="en-US" sz="2400" dirty="0">
              <a:solidFill>
                <a:schemeClr val="bg1"/>
              </a:solidFill>
              <a:latin typeface="Cambria"/>
              <a:cs typeface="Cambria"/>
            </a:endParaRPr>
          </a:p>
        </p:txBody>
      </p:sp>
      <p:pic>
        <p:nvPicPr>
          <p:cNvPr id="3" name="Picture 2"/>
          <p:cNvPicPr>
            <a:picLocks noChangeAspect="1"/>
          </p:cNvPicPr>
          <p:nvPr/>
        </p:nvPicPr>
        <p:blipFill>
          <a:blip r:embed="rId3"/>
          <a:stretch>
            <a:fillRect/>
          </a:stretch>
        </p:blipFill>
        <p:spPr>
          <a:xfrm>
            <a:off x="6407940" y="196156"/>
            <a:ext cx="2417151" cy="3285128"/>
          </a:xfrm>
          <a:prstGeom prst="rect">
            <a:avLst/>
          </a:prstGeom>
        </p:spPr>
      </p:pic>
      <p:pic>
        <p:nvPicPr>
          <p:cNvPr id="4" name="Picture 3"/>
          <p:cNvPicPr>
            <a:picLocks noChangeAspect="1"/>
          </p:cNvPicPr>
          <p:nvPr/>
        </p:nvPicPr>
        <p:blipFill>
          <a:blip r:embed="rId4"/>
          <a:stretch>
            <a:fillRect/>
          </a:stretch>
        </p:blipFill>
        <p:spPr>
          <a:xfrm>
            <a:off x="298824" y="3267540"/>
            <a:ext cx="3212351" cy="3417394"/>
          </a:xfrm>
          <a:prstGeom prst="rect">
            <a:avLst/>
          </a:prstGeom>
        </p:spPr>
      </p:pic>
      <p:pic>
        <p:nvPicPr>
          <p:cNvPr id="7" name="Picture 6"/>
          <p:cNvPicPr>
            <a:picLocks noChangeAspect="1"/>
          </p:cNvPicPr>
          <p:nvPr/>
        </p:nvPicPr>
        <p:blipFill>
          <a:blip r:embed="rId5"/>
          <a:stretch>
            <a:fillRect/>
          </a:stretch>
        </p:blipFill>
        <p:spPr>
          <a:xfrm>
            <a:off x="3782428" y="3675528"/>
            <a:ext cx="5034320" cy="3009405"/>
          </a:xfrm>
          <a:prstGeom prst="rect">
            <a:avLst/>
          </a:prstGeom>
        </p:spPr>
      </p:pic>
    </p:spTree>
    <p:extLst>
      <p:ext uri="{BB962C8B-B14F-4D97-AF65-F5344CB8AC3E}">
        <p14:creationId xmlns:p14="http://schemas.microsoft.com/office/powerpoint/2010/main" val="278082631"/>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43647" y="174376"/>
            <a:ext cx="8576235" cy="4278094"/>
          </a:xfrm>
          <a:prstGeom prst="rect">
            <a:avLst/>
          </a:prstGeom>
          <a:noFill/>
        </p:spPr>
        <p:txBody>
          <a:bodyPr wrap="square" rtlCol="0">
            <a:spAutoFit/>
          </a:bodyPr>
          <a:lstStyle/>
          <a:p>
            <a:r>
              <a:rPr lang="en-US" sz="3200" b="1" dirty="0" smtClean="0">
                <a:solidFill>
                  <a:srgbClr val="FFD604"/>
                </a:solidFill>
                <a:latin typeface="Cambria"/>
                <a:cs typeface="Cambria"/>
              </a:rPr>
              <a:t>Conservation of Mass</a:t>
            </a:r>
            <a:endParaRPr lang="en-US" sz="3200" b="1" dirty="0">
              <a:solidFill>
                <a:srgbClr val="FFD604"/>
              </a:solidFill>
              <a:latin typeface="Cambria"/>
              <a:cs typeface="Cambria"/>
            </a:endParaRPr>
          </a:p>
          <a:p>
            <a:endParaRPr lang="en-US" sz="800" dirty="0">
              <a:solidFill>
                <a:schemeClr val="bg1"/>
              </a:solidFill>
              <a:latin typeface="Cambria"/>
              <a:cs typeface="Cambria"/>
            </a:endParaRPr>
          </a:p>
          <a:p>
            <a:r>
              <a:rPr lang="en-US" sz="2400" dirty="0" smtClean="0">
                <a:solidFill>
                  <a:srgbClr val="00FF00"/>
                </a:solidFill>
                <a:latin typeface="Cambria"/>
                <a:cs typeface="Cambria"/>
              </a:rPr>
              <a:t>In one experiment Lavoisier placed a carefully measured amount of mercury (II) oxide into a sealed flask.  When he  heated this flask, oxygen gas and liquid mercury were produced.</a:t>
            </a:r>
          </a:p>
          <a:p>
            <a:endParaRPr lang="en-US" sz="800" dirty="0">
              <a:solidFill>
                <a:schemeClr val="bg1"/>
              </a:solidFill>
              <a:latin typeface="Cambria"/>
              <a:cs typeface="Cambria"/>
            </a:endParaRPr>
          </a:p>
          <a:p>
            <a:r>
              <a:rPr lang="en-US" sz="2400" dirty="0">
                <a:solidFill>
                  <a:schemeClr val="bg1"/>
                </a:solidFill>
                <a:latin typeface="Cambria"/>
                <a:cs typeface="Cambria"/>
              </a:rPr>
              <a:t>Lavoisier </a:t>
            </a:r>
            <a:r>
              <a:rPr lang="en-US" sz="2400" dirty="0" smtClean="0">
                <a:solidFill>
                  <a:schemeClr val="bg1"/>
                </a:solidFill>
                <a:latin typeface="Cambria"/>
                <a:cs typeface="Cambria"/>
              </a:rPr>
              <a:t>found </a:t>
            </a:r>
            <a:r>
              <a:rPr lang="en-US" sz="2400" dirty="0">
                <a:solidFill>
                  <a:schemeClr val="bg1"/>
                </a:solidFill>
                <a:latin typeface="Cambria"/>
                <a:cs typeface="Cambria"/>
              </a:rPr>
              <a:t>that the mass of the oxygen and the mercury produced was equal to the mass of the mercury  (II) oxide that he started with.  </a:t>
            </a:r>
          </a:p>
          <a:p>
            <a:endParaRPr lang="en-US" sz="800" dirty="0">
              <a:solidFill>
                <a:schemeClr val="bg1"/>
              </a:solidFill>
              <a:latin typeface="Cambria"/>
              <a:cs typeface="Cambria"/>
            </a:endParaRPr>
          </a:p>
          <a:p>
            <a:pPr algn="ctr"/>
            <a:r>
              <a:rPr lang="en-US" sz="2400" dirty="0">
                <a:solidFill>
                  <a:srgbClr val="00FFFF"/>
                </a:solidFill>
                <a:latin typeface="Cambria"/>
                <a:cs typeface="Cambria"/>
              </a:rPr>
              <a:t>Mercury (II) oxide produces oxygen plus mercury</a:t>
            </a:r>
          </a:p>
          <a:p>
            <a:pPr algn="ctr"/>
            <a:r>
              <a:rPr lang="en-US" sz="2400" dirty="0">
                <a:solidFill>
                  <a:srgbClr val="FF9F07"/>
                </a:solidFill>
                <a:latin typeface="Cambria"/>
                <a:cs typeface="Cambria"/>
              </a:rPr>
              <a:t>10.0 g = 0.7g + 9.3 g</a:t>
            </a:r>
          </a:p>
          <a:p>
            <a:endParaRPr lang="en-US" sz="2400" dirty="0" smtClean="0">
              <a:solidFill>
                <a:schemeClr val="bg1"/>
              </a:solidFill>
              <a:latin typeface="Cambria"/>
              <a:cs typeface="Cambria"/>
            </a:endParaRPr>
          </a:p>
        </p:txBody>
      </p:sp>
      <p:pic>
        <p:nvPicPr>
          <p:cNvPr id="4" name="Picture 3"/>
          <p:cNvPicPr>
            <a:picLocks noChangeAspect="1"/>
          </p:cNvPicPr>
          <p:nvPr/>
        </p:nvPicPr>
        <p:blipFill>
          <a:blip r:embed="rId2"/>
          <a:stretch>
            <a:fillRect/>
          </a:stretch>
        </p:blipFill>
        <p:spPr>
          <a:xfrm>
            <a:off x="2591140" y="4093883"/>
            <a:ext cx="4102507" cy="2600834"/>
          </a:xfrm>
          <a:prstGeom prst="rect">
            <a:avLst/>
          </a:prstGeom>
        </p:spPr>
      </p:pic>
    </p:spTree>
    <p:extLst>
      <p:ext uri="{BB962C8B-B14F-4D97-AF65-F5344CB8AC3E}">
        <p14:creationId xmlns:p14="http://schemas.microsoft.com/office/powerpoint/2010/main" val="2091054894"/>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Antoine Lavoisier - conservation of mass.mo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98500" y="1143000"/>
            <a:ext cx="7747000" cy="4572000"/>
          </a:xfrm>
          <a:prstGeom prst="rect">
            <a:avLst/>
          </a:prstGeom>
        </p:spPr>
      </p:pic>
    </p:spTree>
    <p:extLst>
      <p:ext uri="{BB962C8B-B14F-4D97-AF65-F5344CB8AC3E}">
        <p14:creationId xmlns:p14="http://schemas.microsoft.com/office/powerpoint/2010/main" val="453882999"/>
      </p:ext>
    </p:extLst>
  </p:cSld>
  <p:clrMapOvr>
    <a:masterClrMapping/>
  </p:clrMapOvr>
  <p:timing>
    <p:tnLst>
      <p:par>
        <p:cTn xmlns:p14="http://schemas.microsoft.com/office/powerpoint/2010/mai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3"/>
                                        </p:tgtEl>
                                      </p:cBhvr>
                                    </p:cmd>
                                  </p:childTnLst>
                                </p:cTn>
                              </p:par>
                            </p:childTnLst>
                          </p:cTn>
                        </p:par>
                      </p:childTnLst>
                    </p:cTn>
                  </p:par>
                </p:childTnLst>
              </p:cTn>
              <p:nextCondLst>
                <p:cond evt="onClick" delay="0">
                  <p:tgtEl>
                    <p:spTgt spid="3"/>
                  </p:tgtEl>
                </p:cond>
              </p:nextCondLst>
            </p:seq>
            <p:video>
              <p:cMediaNode vol="80000">
                <p:cTn id="7" fill="hold" display="0">
                  <p:stCondLst>
                    <p:cond delay="indefinite"/>
                  </p:stCondLst>
                </p:cTn>
                <p:tgtEl>
                  <p:spTgt spid="3"/>
                </p:tgtEl>
              </p:cMediaNode>
            </p:vide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793803"/>
          </a:xfrm>
          <a:prstGeom prst="rect">
            <a:avLst/>
          </a:prstGeom>
        </p:spPr>
      </p:pic>
      <p:sp>
        <p:nvSpPr>
          <p:cNvPr id="2" name="TextBox 1"/>
          <p:cNvSpPr txBox="1"/>
          <p:nvPr/>
        </p:nvSpPr>
        <p:spPr>
          <a:xfrm>
            <a:off x="313957" y="793803"/>
            <a:ext cx="8621452" cy="3170099"/>
          </a:xfrm>
          <a:prstGeom prst="rect">
            <a:avLst/>
          </a:prstGeom>
          <a:noFill/>
        </p:spPr>
        <p:txBody>
          <a:bodyPr wrap="square" rtlCol="0">
            <a:spAutoFit/>
          </a:bodyPr>
          <a:lstStyle/>
          <a:p>
            <a:r>
              <a:rPr lang="en-US" sz="2400" b="1" dirty="0" smtClean="0">
                <a:solidFill>
                  <a:srgbClr val="FFD604"/>
                </a:solidFill>
                <a:latin typeface="Cambria"/>
                <a:cs typeface="Cambria"/>
              </a:rPr>
              <a:t>Conservation of Mass</a:t>
            </a:r>
          </a:p>
          <a:p>
            <a:endParaRPr lang="en-US" sz="800" dirty="0">
              <a:solidFill>
                <a:schemeClr val="bg1"/>
              </a:solidFill>
              <a:latin typeface="Cambria"/>
              <a:cs typeface="Cambria"/>
            </a:endParaRPr>
          </a:p>
          <a:p>
            <a:r>
              <a:rPr lang="en-US" sz="2400" dirty="0" smtClean="0">
                <a:solidFill>
                  <a:schemeClr val="bg1"/>
                </a:solidFill>
                <a:latin typeface="Cambria"/>
                <a:cs typeface="Cambria"/>
              </a:rPr>
              <a:t>One Lavoisier’s great achievements was to separate water into it’s elemental components, hydrogen gas and oxygen gas and the recombine hydrogen gas and oxygen gas into liquid water H</a:t>
            </a:r>
            <a:r>
              <a:rPr lang="en-US" sz="2400" baseline="-25000" dirty="0" smtClean="0">
                <a:solidFill>
                  <a:schemeClr val="bg1"/>
                </a:solidFill>
                <a:latin typeface="Cambria"/>
                <a:cs typeface="Cambria"/>
              </a:rPr>
              <a:t>2</a:t>
            </a:r>
            <a:r>
              <a:rPr lang="en-US" sz="2400" dirty="0" smtClean="0">
                <a:solidFill>
                  <a:schemeClr val="bg1"/>
                </a:solidFill>
                <a:latin typeface="Cambria"/>
                <a:cs typeface="Cambria"/>
              </a:rPr>
              <a:t>O.  </a:t>
            </a:r>
          </a:p>
          <a:p>
            <a:endParaRPr lang="en-US" sz="2400" dirty="0">
              <a:solidFill>
                <a:schemeClr val="bg1"/>
              </a:solidFill>
              <a:latin typeface="Cambria"/>
              <a:cs typeface="Cambria"/>
            </a:endParaRPr>
          </a:p>
          <a:p>
            <a:endParaRPr lang="en-US" sz="2400" dirty="0">
              <a:solidFill>
                <a:schemeClr val="bg1"/>
              </a:solidFill>
              <a:latin typeface="Cambria"/>
              <a:cs typeface="Cambria"/>
            </a:endParaRPr>
          </a:p>
          <a:p>
            <a:endParaRPr lang="en-US" sz="2400" dirty="0">
              <a:solidFill>
                <a:schemeClr val="bg1"/>
              </a:solidFill>
              <a:latin typeface="Cambria"/>
              <a:cs typeface="Cambria"/>
            </a:endParaRPr>
          </a:p>
          <a:p>
            <a:endParaRPr lang="en-US" sz="2400" dirty="0">
              <a:solidFill>
                <a:schemeClr val="bg1"/>
              </a:solidFill>
              <a:latin typeface="Cambria"/>
              <a:cs typeface="Cambria"/>
            </a:endParaRPr>
          </a:p>
        </p:txBody>
      </p:sp>
      <p:pic>
        <p:nvPicPr>
          <p:cNvPr id="7" name="Picture 6"/>
          <p:cNvPicPr>
            <a:picLocks noChangeAspect="1"/>
          </p:cNvPicPr>
          <p:nvPr/>
        </p:nvPicPr>
        <p:blipFill>
          <a:blip r:embed="rId3"/>
          <a:stretch>
            <a:fillRect/>
          </a:stretch>
        </p:blipFill>
        <p:spPr>
          <a:xfrm>
            <a:off x="1261783" y="2651312"/>
            <a:ext cx="6642100" cy="4102100"/>
          </a:xfrm>
          <a:prstGeom prst="rect">
            <a:avLst/>
          </a:prstGeom>
        </p:spPr>
      </p:pic>
    </p:spTree>
    <p:extLst>
      <p:ext uri="{BB962C8B-B14F-4D97-AF65-F5344CB8AC3E}">
        <p14:creationId xmlns:p14="http://schemas.microsoft.com/office/powerpoint/2010/main" val="2828876404"/>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793803"/>
          </a:xfrm>
          <a:prstGeom prst="rect">
            <a:avLst/>
          </a:prstGeom>
        </p:spPr>
      </p:pic>
      <p:sp>
        <p:nvSpPr>
          <p:cNvPr id="2" name="TextBox 1"/>
          <p:cNvSpPr txBox="1"/>
          <p:nvPr/>
        </p:nvSpPr>
        <p:spPr>
          <a:xfrm>
            <a:off x="568113" y="793803"/>
            <a:ext cx="8015113" cy="2185214"/>
          </a:xfrm>
          <a:prstGeom prst="rect">
            <a:avLst/>
          </a:prstGeom>
          <a:noFill/>
        </p:spPr>
        <p:txBody>
          <a:bodyPr wrap="square" rtlCol="0">
            <a:spAutoFit/>
          </a:bodyPr>
          <a:lstStyle/>
          <a:p>
            <a:pPr algn="ctr"/>
            <a:r>
              <a:rPr lang="en-US" sz="3200" b="1" dirty="0" smtClean="0">
                <a:solidFill>
                  <a:srgbClr val="FFD604"/>
                </a:solidFill>
                <a:latin typeface="Cambria"/>
                <a:cs typeface="Cambria"/>
              </a:rPr>
              <a:t>Conservation of Mass</a:t>
            </a:r>
          </a:p>
          <a:p>
            <a:endParaRPr lang="en-US" sz="800" dirty="0">
              <a:solidFill>
                <a:schemeClr val="bg1"/>
              </a:solidFill>
              <a:latin typeface="Cambria"/>
              <a:cs typeface="Cambria"/>
            </a:endParaRPr>
          </a:p>
          <a:p>
            <a:endParaRPr lang="en-US" sz="2400" dirty="0">
              <a:solidFill>
                <a:schemeClr val="bg1"/>
              </a:solidFill>
              <a:latin typeface="Cambria"/>
              <a:cs typeface="Cambria"/>
            </a:endParaRPr>
          </a:p>
          <a:p>
            <a:endParaRPr lang="en-US" sz="2400" dirty="0">
              <a:solidFill>
                <a:schemeClr val="bg1"/>
              </a:solidFill>
              <a:latin typeface="Cambria"/>
              <a:cs typeface="Cambria"/>
            </a:endParaRPr>
          </a:p>
          <a:p>
            <a:endParaRPr lang="en-US" sz="2400" dirty="0">
              <a:solidFill>
                <a:schemeClr val="bg1"/>
              </a:solidFill>
              <a:latin typeface="Cambria"/>
              <a:cs typeface="Cambria"/>
            </a:endParaRPr>
          </a:p>
          <a:p>
            <a:endParaRPr lang="en-US" sz="2400" dirty="0">
              <a:solidFill>
                <a:schemeClr val="bg1"/>
              </a:solidFill>
              <a:latin typeface="Cambria"/>
              <a:cs typeface="Cambria"/>
            </a:endParaRPr>
          </a:p>
        </p:txBody>
      </p:sp>
      <p:pic>
        <p:nvPicPr>
          <p:cNvPr id="4" name="Picture 1029"/>
          <p:cNvPicPr>
            <a:picLocks noChangeAspect="1" noChangeArrowheads="1"/>
          </p:cNvPicPr>
          <p:nvPr/>
        </p:nvPicPr>
        <p:blipFill>
          <a:blip r:embed="rId3">
            <a:lum bright="-18000" contrast="30000"/>
            <a:extLst>
              <a:ext uri="{28A0092B-C50C-407E-A947-70E740481C1C}">
                <a14:useLocalDpi xmlns:a14="http://schemas.microsoft.com/office/drawing/2010/main" val="0"/>
              </a:ext>
            </a:extLst>
          </a:blip>
          <a:srcRect/>
          <a:stretch>
            <a:fillRect/>
          </a:stretch>
        </p:blipFill>
        <p:spPr bwMode="auto">
          <a:xfrm>
            <a:off x="2161409" y="2117129"/>
            <a:ext cx="4818589" cy="2315442"/>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blurRad="63500" dist="38099" dir="2700000" algn="ctr" rotWithShape="0">
                    <a:schemeClr val="bg2">
                      <a:alpha val="74998"/>
                    </a:schemeClr>
                  </a:outerShdw>
                </a:effectLst>
              </a14:hiddenEffects>
            </a:ext>
          </a:extLst>
        </p:spPr>
      </p:pic>
      <p:sp>
        <p:nvSpPr>
          <p:cNvPr id="5" name="TextBox 4"/>
          <p:cNvSpPr txBox="1"/>
          <p:nvPr/>
        </p:nvSpPr>
        <p:spPr>
          <a:xfrm>
            <a:off x="343996" y="1540725"/>
            <a:ext cx="8497498" cy="461665"/>
          </a:xfrm>
          <a:prstGeom prst="rect">
            <a:avLst/>
          </a:prstGeom>
          <a:noFill/>
        </p:spPr>
        <p:txBody>
          <a:bodyPr wrap="square" rtlCol="0">
            <a:spAutoFit/>
          </a:bodyPr>
          <a:lstStyle/>
          <a:p>
            <a:pPr algn="ctr"/>
            <a:r>
              <a:rPr lang="en-US" sz="2400" b="1" u="sng" dirty="0" smtClean="0">
                <a:solidFill>
                  <a:schemeClr val="bg1"/>
                </a:solidFill>
                <a:latin typeface="Cambria"/>
                <a:cs typeface="Cambria"/>
              </a:rPr>
              <a:t>Before</a:t>
            </a:r>
            <a:r>
              <a:rPr lang="en-US" sz="2400" dirty="0" smtClean="0">
                <a:solidFill>
                  <a:schemeClr val="bg1"/>
                </a:solidFill>
                <a:latin typeface="Cambria"/>
                <a:cs typeface="Cambria"/>
              </a:rPr>
              <a:t>: 4 atoms of hydrogen &amp; 2 atoms of oxygen</a:t>
            </a:r>
            <a:endParaRPr lang="en-US" sz="2400" dirty="0">
              <a:solidFill>
                <a:schemeClr val="bg1"/>
              </a:solidFill>
              <a:latin typeface="Cambria"/>
              <a:cs typeface="Cambria"/>
            </a:endParaRPr>
          </a:p>
        </p:txBody>
      </p:sp>
      <p:sp>
        <p:nvSpPr>
          <p:cNvPr id="7" name="Rectangle 6"/>
          <p:cNvSpPr/>
          <p:nvPr/>
        </p:nvSpPr>
        <p:spPr>
          <a:xfrm>
            <a:off x="343996" y="5024376"/>
            <a:ext cx="8497498" cy="1569660"/>
          </a:xfrm>
          <a:prstGeom prst="rect">
            <a:avLst/>
          </a:prstGeom>
        </p:spPr>
        <p:txBody>
          <a:bodyPr wrap="square">
            <a:spAutoFit/>
          </a:bodyPr>
          <a:lstStyle/>
          <a:p>
            <a:pPr algn="ctr"/>
            <a:r>
              <a:rPr lang="en-US" sz="2400" dirty="0" smtClean="0">
                <a:solidFill>
                  <a:srgbClr val="FF9F07"/>
                </a:solidFill>
                <a:latin typeface="Cambria"/>
                <a:cs typeface="Cambria"/>
              </a:rPr>
              <a:t>The Law of Conservation </a:t>
            </a:r>
            <a:r>
              <a:rPr lang="en-US" sz="2400" dirty="0">
                <a:solidFill>
                  <a:srgbClr val="FF9F07"/>
                </a:solidFill>
                <a:latin typeface="Cambria"/>
                <a:cs typeface="Cambria"/>
              </a:rPr>
              <a:t>of Mass</a:t>
            </a:r>
          </a:p>
          <a:p>
            <a:pPr algn="ctr"/>
            <a:r>
              <a:rPr lang="en-US" sz="2400" dirty="0" smtClean="0">
                <a:solidFill>
                  <a:srgbClr val="FFD604"/>
                </a:solidFill>
                <a:latin typeface="Cambria"/>
                <a:cs typeface="Cambria"/>
              </a:rPr>
              <a:t>In </a:t>
            </a:r>
            <a:r>
              <a:rPr lang="en-US" sz="2400" dirty="0">
                <a:solidFill>
                  <a:srgbClr val="FFD604"/>
                </a:solidFill>
                <a:latin typeface="Cambria"/>
                <a:cs typeface="Cambria"/>
              </a:rPr>
              <a:t>a chemical reaction, matter is not created or </a:t>
            </a:r>
            <a:r>
              <a:rPr lang="en-US" sz="2400" dirty="0" smtClean="0">
                <a:solidFill>
                  <a:srgbClr val="FFD604"/>
                </a:solidFill>
                <a:latin typeface="Cambria"/>
                <a:cs typeface="Cambria"/>
              </a:rPr>
              <a:t>destroyed</a:t>
            </a:r>
          </a:p>
          <a:p>
            <a:pPr algn="ctr"/>
            <a:r>
              <a:rPr lang="en-US" sz="2400" dirty="0" smtClean="0">
                <a:solidFill>
                  <a:srgbClr val="FFD604"/>
                </a:solidFill>
                <a:latin typeface="Cambria"/>
                <a:cs typeface="Cambria"/>
              </a:rPr>
              <a:t> but is conserved.</a:t>
            </a:r>
            <a:endParaRPr lang="en-US" sz="2400" dirty="0">
              <a:solidFill>
                <a:srgbClr val="FFD604"/>
              </a:solidFill>
              <a:latin typeface="Cambria"/>
              <a:cs typeface="Cambria"/>
            </a:endParaRPr>
          </a:p>
          <a:p>
            <a:pPr algn="ctr"/>
            <a:r>
              <a:rPr lang="en-US" sz="2400" dirty="0" smtClean="0">
                <a:solidFill>
                  <a:srgbClr val="FFD604"/>
                </a:solidFill>
                <a:latin typeface="Cambria"/>
                <a:cs typeface="Cambria"/>
              </a:rPr>
              <a:t>Atoms </a:t>
            </a:r>
            <a:r>
              <a:rPr lang="en-US" sz="2400" dirty="0">
                <a:solidFill>
                  <a:srgbClr val="FFD604"/>
                </a:solidFill>
                <a:latin typeface="Cambria"/>
                <a:cs typeface="Cambria"/>
              </a:rPr>
              <a:t>can only rearrange</a:t>
            </a:r>
            <a:r>
              <a:rPr lang="en-US" sz="2400" dirty="0" smtClean="0">
                <a:solidFill>
                  <a:srgbClr val="FFD604"/>
                </a:solidFill>
                <a:latin typeface="Cambria"/>
                <a:cs typeface="Cambria"/>
              </a:rPr>
              <a:t>.</a:t>
            </a:r>
            <a:endParaRPr lang="en-US" sz="2400" dirty="0">
              <a:solidFill>
                <a:srgbClr val="FFD604"/>
              </a:solidFill>
              <a:latin typeface="Cambria"/>
              <a:cs typeface="Cambria"/>
            </a:endParaRPr>
          </a:p>
        </p:txBody>
      </p:sp>
      <p:sp>
        <p:nvSpPr>
          <p:cNvPr id="8" name="Rectangle 7"/>
          <p:cNvSpPr/>
          <p:nvPr/>
        </p:nvSpPr>
        <p:spPr>
          <a:xfrm>
            <a:off x="343996" y="4521992"/>
            <a:ext cx="8497498" cy="461665"/>
          </a:xfrm>
          <a:prstGeom prst="rect">
            <a:avLst/>
          </a:prstGeom>
        </p:spPr>
        <p:txBody>
          <a:bodyPr wrap="square">
            <a:spAutoFit/>
          </a:bodyPr>
          <a:lstStyle/>
          <a:p>
            <a:pPr algn="ctr"/>
            <a:r>
              <a:rPr lang="en-US" sz="2400" b="1" u="sng" dirty="0" smtClean="0">
                <a:solidFill>
                  <a:srgbClr val="FFFFFF"/>
                </a:solidFill>
                <a:latin typeface="Cambria"/>
                <a:cs typeface="Cambria"/>
              </a:rPr>
              <a:t>After</a:t>
            </a:r>
            <a:r>
              <a:rPr lang="en-US" sz="2400" dirty="0" smtClean="0">
                <a:solidFill>
                  <a:srgbClr val="FFFFFF"/>
                </a:solidFill>
                <a:latin typeface="Cambria"/>
                <a:cs typeface="Cambria"/>
              </a:rPr>
              <a:t>: </a:t>
            </a:r>
            <a:r>
              <a:rPr lang="en-US" sz="2400" dirty="0">
                <a:solidFill>
                  <a:srgbClr val="FFFFFF"/>
                </a:solidFill>
                <a:latin typeface="Cambria"/>
                <a:cs typeface="Cambria"/>
              </a:rPr>
              <a:t>4 atoms of hydrogen &amp; 2 atoms of oxygen</a:t>
            </a:r>
          </a:p>
        </p:txBody>
      </p:sp>
      <p:sp>
        <p:nvSpPr>
          <p:cNvPr id="9" name="Rectangle 8"/>
          <p:cNvSpPr/>
          <p:nvPr/>
        </p:nvSpPr>
        <p:spPr>
          <a:xfrm>
            <a:off x="568113" y="3028130"/>
            <a:ext cx="1474532" cy="461665"/>
          </a:xfrm>
          <a:prstGeom prst="rect">
            <a:avLst/>
          </a:prstGeom>
        </p:spPr>
        <p:txBody>
          <a:bodyPr wrap="none">
            <a:spAutoFit/>
          </a:bodyPr>
          <a:lstStyle/>
          <a:p>
            <a:r>
              <a:rPr lang="en-US" sz="2400" dirty="0" smtClean="0">
                <a:solidFill>
                  <a:srgbClr val="00FFFF"/>
                </a:solidFill>
                <a:latin typeface="Cambria"/>
                <a:cs typeface="Cambria"/>
              </a:rPr>
              <a:t>Reactants</a:t>
            </a:r>
            <a:endParaRPr lang="en-US" sz="2400" dirty="0">
              <a:solidFill>
                <a:srgbClr val="00FFFF"/>
              </a:solidFill>
            </a:endParaRPr>
          </a:p>
        </p:txBody>
      </p:sp>
      <p:sp>
        <p:nvSpPr>
          <p:cNvPr id="10" name="Rectangle 9"/>
          <p:cNvSpPr/>
          <p:nvPr/>
        </p:nvSpPr>
        <p:spPr>
          <a:xfrm>
            <a:off x="7220353" y="3028130"/>
            <a:ext cx="1362873" cy="461665"/>
          </a:xfrm>
          <a:prstGeom prst="rect">
            <a:avLst/>
          </a:prstGeom>
        </p:spPr>
        <p:txBody>
          <a:bodyPr wrap="none">
            <a:spAutoFit/>
          </a:bodyPr>
          <a:lstStyle/>
          <a:p>
            <a:r>
              <a:rPr lang="en-US" sz="2400" dirty="0" smtClean="0">
                <a:solidFill>
                  <a:srgbClr val="00FFFF"/>
                </a:solidFill>
                <a:latin typeface="Cambria"/>
                <a:cs typeface="Cambria"/>
              </a:rPr>
              <a:t>Products</a:t>
            </a:r>
            <a:endParaRPr lang="en-US" sz="2400" dirty="0">
              <a:solidFill>
                <a:srgbClr val="00FFFF"/>
              </a:solidFill>
            </a:endParaRPr>
          </a:p>
        </p:txBody>
      </p:sp>
    </p:spTree>
    <p:extLst>
      <p:ext uri="{BB962C8B-B14F-4D97-AF65-F5344CB8AC3E}">
        <p14:creationId xmlns:p14="http://schemas.microsoft.com/office/powerpoint/2010/main" val="41362162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793803"/>
          </a:xfrm>
          <a:prstGeom prst="rect">
            <a:avLst/>
          </a:prstGeom>
        </p:spPr>
      </p:pic>
      <p:pic>
        <p:nvPicPr>
          <p:cNvPr id="2" name="Picture 1"/>
          <p:cNvPicPr>
            <a:picLocks noChangeAspect="1"/>
          </p:cNvPicPr>
          <p:nvPr/>
        </p:nvPicPr>
        <p:blipFill>
          <a:blip r:embed="rId3"/>
          <a:stretch>
            <a:fillRect/>
          </a:stretch>
        </p:blipFill>
        <p:spPr>
          <a:xfrm>
            <a:off x="4577498" y="793803"/>
            <a:ext cx="3058372" cy="2446698"/>
          </a:xfrm>
          <a:prstGeom prst="rect">
            <a:avLst/>
          </a:prstGeom>
          <a:ln>
            <a:solidFill>
              <a:schemeClr val="bg1"/>
            </a:solidFill>
          </a:ln>
        </p:spPr>
      </p:pic>
      <p:pic>
        <p:nvPicPr>
          <p:cNvPr id="5" name="Picture 4"/>
          <p:cNvPicPr>
            <a:picLocks noChangeAspect="1"/>
          </p:cNvPicPr>
          <p:nvPr/>
        </p:nvPicPr>
        <p:blipFill>
          <a:blip r:embed="rId4"/>
          <a:stretch>
            <a:fillRect/>
          </a:stretch>
        </p:blipFill>
        <p:spPr>
          <a:xfrm>
            <a:off x="5425313" y="2308243"/>
            <a:ext cx="3584084" cy="2361103"/>
          </a:xfrm>
          <a:prstGeom prst="rect">
            <a:avLst/>
          </a:prstGeom>
          <a:ln>
            <a:solidFill>
              <a:srgbClr val="000000"/>
            </a:solidFill>
          </a:ln>
        </p:spPr>
      </p:pic>
      <p:pic>
        <p:nvPicPr>
          <p:cNvPr id="7" name="Picture 6"/>
          <p:cNvPicPr>
            <a:picLocks noChangeAspect="1"/>
          </p:cNvPicPr>
          <p:nvPr/>
        </p:nvPicPr>
        <p:blipFill>
          <a:blip r:embed="rId5"/>
          <a:stretch>
            <a:fillRect/>
          </a:stretch>
        </p:blipFill>
        <p:spPr>
          <a:xfrm>
            <a:off x="276099" y="4133433"/>
            <a:ext cx="4928337" cy="2130920"/>
          </a:xfrm>
          <a:prstGeom prst="rect">
            <a:avLst/>
          </a:prstGeom>
          <a:ln>
            <a:solidFill>
              <a:schemeClr val="tx1"/>
            </a:solidFill>
          </a:ln>
        </p:spPr>
      </p:pic>
      <p:pic>
        <p:nvPicPr>
          <p:cNvPr id="3" name="Picture 2"/>
          <p:cNvPicPr>
            <a:picLocks noChangeAspect="1"/>
          </p:cNvPicPr>
          <p:nvPr/>
        </p:nvPicPr>
        <p:blipFill>
          <a:blip r:embed="rId6"/>
          <a:stretch>
            <a:fillRect/>
          </a:stretch>
        </p:blipFill>
        <p:spPr>
          <a:xfrm>
            <a:off x="276099" y="793803"/>
            <a:ext cx="4187776" cy="3140832"/>
          </a:xfrm>
          <a:prstGeom prst="rect">
            <a:avLst/>
          </a:prstGeom>
          <a:ln>
            <a:solidFill>
              <a:schemeClr val="bg1"/>
            </a:solidFill>
          </a:ln>
        </p:spPr>
      </p:pic>
      <p:pic>
        <p:nvPicPr>
          <p:cNvPr id="4" name="Picture 3"/>
          <p:cNvPicPr>
            <a:picLocks noChangeAspect="1"/>
          </p:cNvPicPr>
          <p:nvPr/>
        </p:nvPicPr>
        <p:blipFill>
          <a:blip r:embed="rId7"/>
          <a:stretch>
            <a:fillRect/>
          </a:stretch>
        </p:blipFill>
        <p:spPr>
          <a:xfrm>
            <a:off x="6008654" y="4517483"/>
            <a:ext cx="3254432" cy="2188654"/>
          </a:xfrm>
          <a:prstGeom prst="rect">
            <a:avLst/>
          </a:prstGeom>
          <a:ln>
            <a:solidFill>
              <a:schemeClr val="tx1"/>
            </a:solidFill>
          </a:ln>
        </p:spPr>
      </p:pic>
    </p:spTree>
    <p:extLst>
      <p:ext uri="{BB962C8B-B14F-4D97-AF65-F5344CB8AC3E}">
        <p14:creationId xmlns:p14="http://schemas.microsoft.com/office/powerpoint/2010/main" val="27276451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0"/>
            <a:ext cx="9144000" cy="793803"/>
          </a:xfrm>
          <a:prstGeom prst="rect">
            <a:avLst/>
          </a:prstGeom>
        </p:spPr>
      </p:pic>
      <p:sp>
        <p:nvSpPr>
          <p:cNvPr id="8" name="TextBox 7"/>
          <p:cNvSpPr txBox="1"/>
          <p:nvPr/>
        </p:nvSpPr>
        <p:spPr>
          <a:xfrm>
            <a:off x="220879" y="3671093"/>
            <a:ext cx="8766092" cy="2677656"/>
          </a:xfrm>
          <a:prstGeom prst="rect">
            <a:avLst/>
          </a:prstGeom>
          <a:noFill/>
        </p:spPr>
        <p:txBody>
          <a:bodyPr wrap="square" rtlCol="0">
            <a:spAutoFit/>
          </a:bodyPr>
          <a:lstStyle/>
          <a:p>
            <a:r>
              <a:rPr lang="en-US" sz="2400" b="1" dirty="0" smtClean="0">
                <a:solidFill>
                  <a:srgbClr val="00FFFF"/>
                </a:solidFill>
                <a:latin typeface="Cambria"/>
                <a:cs typeface="Cambria"/>
              </a:rPr>
              <a:t>Chemical Reactions</a:t>
            </a:r>
            <a:endParaRPr lang="en-US" sz="2400" b="1" dirty="0">
              <a:solidFill>
                <a:srgbClr val="00FFFF"/>
              </a:solidFill>
              <a:latin typeface="Cambria"/>
              <a:cs typeface="Cambria"/>
            </a:endParaRPr>
          </a:p>
          <a:p>
            <a:r>
              <a:rPr lang="en-US" sz="2400" dirty="0" smtClean="0">
                <a:solidFill>
                  <a:schemeClr val="bg1"/>
                </a:solidFill>
                <a:latin typeface="Cambria"/>
                <a:cs typeface="Cambria"/>
              </a:rPr>
              <a:t>For a chemical reaction in which all of the reactants change to products, the law of conservation of mass means that the starting mass of the reactants equals the final mass of the products.</a:t>
            </a:r>
            <a:endParaRPr lang="en-US" sz="800" dirty="0">
              <a:solidFill>
                <a:schemeClr val="bg1"/>
              </a:solidFill>
              <a:latin typeface="Cambria"/>
              <a:cs typeface="Cambria"/>
            </a:endParaRPr>
          </a:p>
          <a:p>
            <a:pPr algn="ctr"/>
            <a:r>
              <a:rPr lang="en-US" sz="2400" dirty="0" smtClean="0">
                <a:solidFill>
                  <a:srgbClr val="FFD604"/>
                </a:solidFill>
                <a:latin typeface="Cambria"/>
                <a:cs typeface="Cambria"/>
              </a:rPr>
              <a:t>The law of conservation of mass must be satisfied when describing a chemical reaction.  </a:t>
            </a:r>
            <a:endParaRPr lang="en-US" sz="2400" dirty="0">
              <a:solidFill>
                <a:srgbClr val="FFD604"/>
              </a:solidFill>
              <a:latin typeface="Cambria"/>
              <a:cs typeface="Cambria"/>
            </a:endParaRPr>
          </a:p>
          <a:p>
            <a:endParaRPr lang="en-US" sz="2400" dirty="0">
              <a:solidFill>
                <a:schemeClr val="bg1"/>
              </a:solidFill>
              <a:latin typeface="Cambria"/>
              <a:cs typeface="Cambria"/>
            </a:endParaRPr>
          </a:p>
        </p:txBody>
      </p:sp>
      <p:pic>
        <p:nvPicPr>
          <p:cNvPr id="2" name="Picture 1"/>
          <p:cNvPicPr>
            <a:picLocks noChangeAspect="1"/>
          </p:cNvPicPr>
          <p:nvPr/>
        </p:nvPicPr>
        <p:blipFill>
          <a:blip r:embed="rId3"/>
          <a:stretch>
            <a:fillRect/>
          </a:stretch>
        </p:blipFill>
        <p:spPr>
          <a:xfrm>
            <a:off x="0" y="1038745"/>
            <a:ext cx="9144000" cy="2454765"/>
          </a:xfrm>
          <a:prstGeom prst="rect">
            <a:avLst/>
          </a:prstGeom>
        </p:spPr>
      </p:pic>
    </p:spTree>
    <p:extLst>
      <p:ext uri="{BB962C8B-B14F-4D97-AF65-F5344CB8AC3E}">
        <p14:creationId xmlns:p14="http://schemas.microsoft.com/office/powerpoint/2010/main" val="1847915939"/>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2851</TotalTime>
  <Words>1332</Words>
  <Application>Microsoft Macintosh PowerPoint</Application>
  <PresentationFormat>On-screen Show (4:3)</PresentationFormat>
  <Paragraphs>221</Paragraphs>
  <Slides>25</Slides>
  <Notes>3</Notes>
  <HiddenSlides>0</HiddenSlides>
  <MMClips>1</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Brett Butera</dc:creator>
  <cp:lastModifiedBy>Brett Butera</cp:lastModifiedBy>
  <cp:revision>245</cp:revision>
  <cp:lastPrinted>2015-09-07T16:36:12Z</cp:lastPrinted>
  <dcterms:created xsi:type="dcterms:W3CDTF">2011-12-03T02:40:15Z</dcterms:created>
  <dcterms:modified xsi:type="dcterms:W3CDTF">2016-08-30T23:46:01Z</dcterms:modified>
</cp:coreProperties>
</file>